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137"/>
  </p:notesMasterIdLst>
  <p:handoutMasterIdLst>
    <p:handoutMasterId r:id="rId138"/>
  </p:handoutMasterIdLst>
  <p:sldIdLst>
    <p:sldId id="2241" r:id="rId2"/>
    <p:sldId id="2257" r:id="rId3"/>
    <p:sldId id="2331" r:id="rId4"/>
    <p:sldId id="2340" r:id="rId5"/>
    <p:sldId id="2969" r:id="rId6"/>
    <p:sldId id="2342" r:id="rId7"/>
    <p:sldId id="2970" r:id="rId8"/>
    <p:sldId id="2335" r:id="rId9"/>
    <p:sldId id="2323" r:id="rId10"/>
    <p:sldId id="2243" r:id="rId11"/>
    <p:sldId id="2246" r:id="rId12"/>
    <p:sldId id="2262" r:id="rId13"/>
    <p:sldId id="2247" r:id="rId14"/>
    <p:sldId id="2248" r:id="rId15"/>
    <p:sldId id="2249" r:id="rId16"/>
    <p:sldId id="2250" r:id="rId17"/>
    <p:sldId id="2265" r:id="rId18"/>
    <p:sldId id="2260" r:id="rId19"/>
    <p:sldId id="2251" r:id="rId20"/>
    <p:sldId id="2252" r:id="rId21"/>
    <p:sldId id="2254" r:id="rId22"/>
    <p:sldId id="2971" r:id="rId23"/>
    <p:sldId id="2253" r:id="rId24"/>
    <p:sldId id="2255" r:id="rId25"/>
    <p:sldId id="2319" r:id="rId26"/>
    <p:sldId id="2320" r:id="rId27"/>
    <p:sldId id="2321" r:id="rId28"/>
    <p:sldId id="2333" r:id="rId29"/>
    <p:sldId id="2280" r:id="rId30"/>
    <p:sldId id="2281" r:id="rId31"/>
    <p:sldId id="2288" r:id="rId32"/>
    <p:sldId id="2261" r:id="rId33"/>
    <p:sldId id="2285" r:id="rId34"/>
    <p:sldId id="2282" r:id="rId35"/>
    <p:sldId id="2269" r:id="rId36"/>
    <p:sldId id="2270" r:id="rId37"/>
    <p:sldId id="2283" r:id="rId38"/>
    <p:sldId id="2284" r:id="rId39"/>
    <p:sldId id="2273" r:id="rId40"/>
    <p:sldId id="2322" r:id="rId41"/>
    <p:sldId id="2315" r:id="rId42"/>
    <p:sldId id="2316" r:id="rId43"/>
    <p:sldId id="2330" r:id="rId44"/>
    <p:sldId id="2327" r:id="rId45"/>
    <p:sldId id="2328" r:id="rId46"/>
    <p:sldId id="2329" r:id="rId47"/>
    <p:sldId id="2274" r:id="rId48"/>
    <p:sldId id="2336" r:id="rId49"/>
    <p:sldId id="2278" r:id="rId50"/>
    <p:sldId id="2337" r:id="rId51"/>
    <p:sldId id="2341" r:id="rId52"/>
    <p:sldId id="2334" r:id="rId53"/>
    <p:sldId id="2317" r:id="rId54"/>
    <p:sldId id="2271" r:id="rId55"/>
    <p:sldId id="2277" r:id="rId56"/>
    <p:sldId id="2286" r:id="rId57"/>
    <p:sldId id="2287" r:id="rId58"/>
    <p:sldId id="2289" r:id="rId59"/>
    <p:sldId id="2290" r:id="rId60"/>
    <p:sldId id="2292" r:id="rId61"/>
    <p:sldId id="2279" r:id="rId62"/>
    <p:sldId id="2296" r:id="rId63"/>
    <p:sldId id="2298" r:id="rId64"/>
    <p:sldId id="2299" r:id="rId65"/>
    <p:sldId id="2300" r:id="rId66"/>
    <p:sldId id="2301" r:id="rId67"/>
    <p:sldId id="2972" r:id="rId68"/>
    <p:sldId id="2344" r:id="rId69"/>
    <p:sldId id="2345" r:id="rId70"/>
    <p:sldId id="2346" r:id="rId71"/>
    <p:sldId id="2347" r:id="rId72"/>
    <p:sldId id="2348" r:id="rId73"/>
    <p:sldId id="2349" r:id="rId74"/>
    <p:sldId id="2350" r:id="rId75"/>
    <p:sldId id="2351" r:id="rId76"/>
    <p:sldId id="2352" r:id="rId77"/>
    <p:sldId id="2353" r:id="rId78"/>
    <p:sldId id="2354" r:id="rId79"/>
    <p:sldId id="2355" r:id="rId80"/>
    <p:sldId id="2356" r:id="rId81"/>
    <p:sldId id="2357" r:id="rId82"/>
    <p:sldId id="2359" r:id="rId83"/>
    <p:sldId id="2361" r:id="rId84"/>
    <p:sldId id="2360" r:id="rId85"/>
    <p:sldId id="2358" r:id="rId86"/>
    <p:sldId id="2363" r:id="rId87"/>
    <p:sldId id="2365" r:id="rId88"/>
    <p:sldId id="2364" r:id="rId89"/>
    <p:sldId id="2362" r:id="rId90"/>
    <p:sldId id="2366" r:id="rId91"/>
    <p:sldId id="2367" r:id="rId92"/>
    <p:sldId id="2338" r:id="rId93"/>
    <p:sldId id="2339" r:id="rId94"/>
    <p:sldId id="2674" r:id="rId95"/>
    <p:sldId id="2675" r:id="rId96"/>
    <p:sldId id="2676" r:id="rId97"/>
    <p:sldId id="2677" r:id="rId98"/>
    <p:sldId id="2678" r:id="rId99"/>
    <p:sldId id="2679" r:id="rId100"/>
    <p:sldId id="2680" r:id="rId101"/>
    <p:sldId id="2681" r:id="rId102"/>
    <p:sldId id="2702" r:id="rId103"/>
    <p:sldId id="2682" r:id="rId104"/>
    <p:sldId id="2683" r:id="rId105"/>
    <p:sldId id="2697" r:id="rId106"/>
    <p:sldId id="2699" r:id="rId107"/>
    <p:sldId id="2684" r:id="rId108"/>
    <p:sldId id="2686" r:id="rId109"/>
    <p:sldId id="2687" r:id="rId110"/>
    <p:sldId id="2688" r:id="rId111"/>
    <p:sldId id="2689" r:id="rId112"/>
    <p:sldId id="2690" r:id="rId113"/>
    <p:sldId id="2691" r:id="rId114"/>
    <p:sldId id="2692" r:id="rId115"/>
    <p:sldId id="2693" r:id="rId116"/>
    <p:sldId id="2694" r:id="rId117"/>
    <p:sldId id="2695" r:id="rId118"/>
    <p:sldId id="2696" r:id="rId119"/>
    <p:sldId id="2698" r:id="rId120"/>
    <p:sldId id="2729" r:id="rId121"/>
    <p:sldId id="2973" r:id="rId122"/>
    <p:sldId id="2701" r:id="rId123"/>
    <p:sldId id="2974" r:id="rId124"/>
    <p:sldId id="2703" r:id="rId125"/>
    <p:sldId id="2723" r:id="rId126"/>
    <p:sldId id="2724" r:id="rId127"/>
    <p:sldId id="2725" r:id="rId128"/>
    <p:sldId id="2726" r:id="rId129"/>
    <p:sldId id="2497" r:id="rId130"/>
    <p:sldId id="2727" r:id="rId131"/>
    <p:sldId id="2429" r:id="rId132"/>
    <p:sldId id="2728" r:id="rId133"/>
    <p:sldId id="2311" r:id="rId134"/>
    <p:sldId id="2326" r:id="rId135"/>
    <p:sldId id="2324" r:id="rId136"/>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0" userDrawn="1">
          <p15:clr>
            <a:srgbClr val="A4A3A4"/>
          </p15:clr>
        </p15:guide>
        <p15:guide id="2" pos="340" userDrawn="1">
          <p15:clr>
            <a:srgbClr val="A4A3A4"/>
          </p15:clr>
        </p15:guide>
        <p15:guide id="3" pos="29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FFC00"/>
    <a:srgbClr val="FF5F00"/>
    <a:srgbClr val="FF7E79"/>
    <a:srgbClr val="0432FF"/>
    <a:srgbClr val="F6F9D6"/>
    <a:srgbClr val="B0FFD3"/>
    <a:srgbClr val="00FDFF"/>
    <a:srgbClr val="73FEFF"/>
    <a:srgbClr val="941100"/>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44" autoAdjust="0"/>
    <p:restoredTop sz="82993" autoAdjust="0"/>
  </p:normalViewPr>
  <p:slideViewPr>
    <p:cSldViewPr>
      <p:cViewPr varScale="1">
        <p:scale>
          <a:sx n="126" d="100"/>
          <a:sy n="126" d="100"/>
        </p:scale>
        <p:origin x="1024" y="192"/>
      </p:cViewPr>
      <p:guideLst>
        <p:guide orient="horz" pos="2480"/>
        <p:guide pos="340"/>
        <p:guide pos="2925"/>
      </p:guideLst>
    </p:cSldViewPr>
  </p:slideViewPr>
  <p:outlineViewPr>
    <p:cViewPr>
      <p:scale>
        <a:sx n="33" d="100"/>
        <a:sy n="33" d="100"/>
      </p:scale>
      <p:origin x="0" y="-5720"/>
    </p:cViewPr>
  </p:outlineViewPr>
  <p:notesTextViewPr>
    <p:cViewPr>
      <p:scale>
        <a:sx n="65" d="100"/>
        <a:sy n="65" d="100"/>
      </p:scale>
      <p:origin x="0" y="0"/>
    </p:cViewPr>
  </p:notesTextViewPr>
  <p:sorterViewPr>
    <p:cViewPr>
      <p:scale>
        <a:sx n="66" d="100"/>
        <a:sy n="66" d="100"/>
      </p:scale>
      <p:origin x="0" y="0"/>
    </p:cViewPr>
  </p:sorterViewPr>
  <p:notesViewPr>
    <p:cSldViewPr>
      <p:cViewPr varScale="1">
        <p:scale>
          <a:sx n="85" d="100"/>
          <a:sy n="85" d="100"/>
        </p:scale>
        <p:origin x="2720" y="16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384E5B-0B7C-A143-A087-04B582FC4BEF}" type="datetimeFigureOut">
              <a:rPr kumimoji="1" lang="zh-CN" altLang="en-US" smtClean="0"/>
              <a:t>2025/9/28</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8370ED-3FEA-E543-9D41-DF20FAD761C7}" type="slidenum">
              <a:rPr kumimoji="1" lang="zh-CN" altLang="en-US" smtClean="0"/>
              <a:t>‹#›</a:t>
            </a:fld>
            <a:endParaRPr kumimoji="1" lang="zh-CN" altLang="en-US"/>
          </a:p>
        </p:txBody>
      </p:sp>
    </p:spTree>
    <p:extLst>
      <p:ext uri="{BB962C8B-B14F-4D97-AF65-F5344CB8AC3E}">
        <p14:creationId xmlns:p14="http://schemas.microsoft.com/office/powerpoint/2010/main" val="355519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D7DB94-E0DE-4F0F-A9B7-54654CD8C8B1}" type="datetimeFigureOut">
              <a:rPr lang="zh-CN" altLang="en-US" smtClean="0"/>
              <a:t>2025/9/28</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4A077-83E9-49A7-9F59-234D78BD6949}" type="slidenum">
              <a:rPr lang="zh-CN" altLang="en-US" smtClean="0"/>
              <a:t>‹#›</a:t>
            </a:fld>
            <a:endParaRPr lang="zh-CN" altLang="en-US"/>
          </a:p>
        </p:txBody>
      </p:sp>
    </p:spTree>
    <p:extLst>
      <p:ext uri="{BB962C8B-B14F-4D97-AF65-F5344CB8AC3E}">
        <p14:creationId xmlns:p14="http://schemas.microsoft.com/office/powerpoint/2010/main" val="2430265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7982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12</a:t>
            </a:fld>
            <a:endParaRPr lang="zh-CN" altLang="en-US"/>
          </a:p>
        </p:txBody>
      </p:sp>
    </p:spTree>
    <p:extLst>
      <p:ext uri="{BB962C8B-B14F-4D97-AF65-F5344CB8AC3E}">
        <p14:creationId xmlns:p14="http://schemas.microsoft.com/office/powerpoint/2010/main" val="2224002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13</a:t>
            </a:fld>
            <a:endParaRPr lang="zh-CN" altLang="en-US"/>
          </a:p>
        </p:txBody>
      </p:sp>
    </p:spTree>
    <p:extLst>
      <p:ext uri="{BB962C8B-B14F-4D97-AF65-F5344CB8AC3E}">
        <p14:creationId xmlns:p14="http://schemas.microsoft.com/office/powerpoint/2010/main" val="1827251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14</a:t>
            </a:fld>
            <a:endParaRPr lang="zh-CN" altLang="en-US"/>
          </a:p>
        </p:txBody>
      </p:sp>
    </p:spTree>
    <p:extLst>
      <p:ext uri="{BB962C8B-B14F-4D97-AF65-F5344CB8AC3E}">
        <p14:creationId xmlns:p14="http://schemas.microsoft.com/office/powerpoint/2010/main" val="3843982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15</a:t>
            </a:fld>
            <a:endParaRPr lang="zh-CN" altLang="en-US"/>
          </a:p>
        </p:txBody>
      </p:sp>
    </p:spTree>
    <p:extLst>
      <p:ext uri="{BB962C8B-B14F-4D97-AF65-F5344CB8AC3E}">
        <p14:creationId xmlns:p14="http://schemas.microsoft.com/office/powerpoint/2010/main" val="1668262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16</a:t>
            </a:fld>
            <a:endParaRPr lang="zh-CN" altLang="en-US"/>
          </a:p>
        </p:txBody>
      </p:sp>
    </p:spTree>
    <p:extLst>
      <p:ext uri="{BB962C8B-B14F-4D97-AF65-F5344CB8AC3E}">
        <p14:creationId xmlns:p14="http://schemas.microsoft.com/office/powerpoint/2010/main" val="2044626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A5131-1ECD-D7D9-EA6B-22567AC485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24C79A-BECF-034D-DA84-D8E3A1F4EC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8FCDD2-0F10-E72F-90D1-29175C3FAAE0}"/>
              </a:ext>
            </a:extLst>
          </p:cNvPr>
          <p:cNvSpPr>
            <a:spLocks noGrp="1"/>
          </p:cNvSpPr>
          <p:nvPr>
            <p:ph type="body" idx="1"/>
          </p:nvPr>
        </p:nvSpPr>
        <p:spPr/>
        <p:txBody>
          <a:bodyPr/>
          <a:lstStyle/>
          <a:p>
            <a:r>
              <a:rPr kumimoji="1" lang="zh-CN" altLang="en-US" dirty="0"/>
              <a:t>摩尔定律：元器件上的元器件翻倍</a:t>
            </a:r>
            <a:endParaRPr kumimoji="1" lang="en-US" altLang="zh-CN" dirty="0"/>
          </a:p>
          <a:p>
            <a:endParaRPr kumimoji="1" lang="en-US" altLang="zh-CN" dirty="0"/>
          </a:p>
          <a:p>
            <a:endParaRPr kumimoji="1" lang="en-US" altLang="zh-CN" dirty="0"/>
          </a:p>
          <a:p>
            <a:r>
              <a:rPr lang="en" altLang="zh-CN" b="1" dirty="0"/>
              <a:t>Dennard</a:t>
            </a:r>
            <a:r>
              <a:rPr lang="zh-CN" altLang="en-US" b="1" dirty="0"/>
              <a:t>： 尺寸缩小，能耗降低</a:t>
            </a:r>
            <a:endParaRPr kumimoji="1" lang="zh-CN" altLang="en-US" dirty="0"/>
          </a:p>
        </p:txBody>
      </p:sp>
      <p:sp>
        <p:nvSpPr>
          <p:cNvPr id="4" name="灯片编号占位符 3">
            <a:extLst>
              <a:ext uri="{FF2B5EF4-FFF2-40B4-BE49-F238E27FC236}">
                <a16:creationId xmlns:a16="http://schemas.microsoft.com/office/drawing/2014/main" id="{7964493B-E773-6C6F-2732-F840A9462C30}"/>
              </a:ext>
            </a:extLst>
          </p:cNvPr>
          <p:cNvSpPr>
            <a:spLocks noGrp="1"/>
          </p:cNvSpPr>
          <p:nvPr>
            <p:ph type="sldNum" sz="quarter" idx="5"/>
          </p:nvPr>
        </p:nvSpPr>
        <p:spPr/>
        <p:txBody>
          <a:bodyPr/>
          <a:lstStyle/>
          <a:p>
            <a:fld id="{3A84A077-83E9-49A7-9F59-234D78BD6949}" type="slidenum">
              <a:rPr lang="zh-CN" altLang="en-US" smtClean="0"/>
              <a:t>17</a:t>
            </a:fld>
            <a:endParaRPr lang="zh-CN" altLang="en-US"/>
          </a:p>
        </p:txBody>
      </p:sp>
    </p:spTree>
    <p:extLst>
      <p:ext uri="{BB962C8B-B14F-4D97-AF65-F5344CB8AC3E}">
        <p14:creationId xmlns:p14="http://schemas.microsoft.com/office/powerpoint/2010/main" val="3342733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18</a:t>
            </a:fld>
            <a:endParaRPr lang="zh-CN" altLang="en-US"/>
          </a:p>
        </p:txBody>
      </p:sp>
    </p:spTree>
    <p:extLst>
      <p:ext uri="{BB962C8B-B14F-4D97-AF65-F5344CB8AC3E}">
        <p14:creationId xmlns:p14="http://schemas.microsoft.com/office/powerpoint/2010/main" val="3541374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19</a:t>
            </a:fld>
            <a:endParaRPr lang="zh-CN" altLang="en-US"/>
          </a:p>
        </p:txBody>
      </p:sp>
    </p:spTree>
    <p:extLst>
      <p:ext uri="{BB962C8B-B14F-4D97-AF65-F5344CB8AC3E}">
        <p14:creationId xmlns:p14="http://schemas.microsoft.com/office/powerpoint/2010/main" val="4141926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20</a:t>
            </a:fld>
            <a:endParaRPr lang="zh-CN" altLang="en-US"/>
          </a:p>
        </p:txBody>
      </p:sp>
    </p:spTree>
    <p:extLst>
      <p:ext uri="{BB962C8B-B14F-4D97-AF65-F5344CB8AC3E}">
        <p14:creationId xmlns:p14="http://schemas.microsoft.com/office/powerpoint/2010/main" val="2305948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21</a:t>
            </a:fld>
            <a:endParaRPr lang="zh-CN" altLang="en-US"/>
          </a:p>
        </p:txBody>
      </p:sp>
    </p:spTree>
    <p:extLst>
      <p:ext uri="{BB962C8B-B14F-4D97-AF65-F5344CB8AC3E}">
        <p14:creationId xmlns:p14="http://schemas.microsoft.com/office/powerpoint/2010/main" val="1887693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a:t>
            </a:fld>
            <a:endParaRPr lang="zh-CN" altLang="en-US"/>
          </a:p>
        </p:txBody>
      </p:sp>
    </p:spTree>
    <p:extLst>
      <p:ext uri="{BB962C8B-B14F-4D97-AF65-F5344CB8AC3E}">
        <p14:creationId xmlns:p14="http://schemas.microsoft.com/office/powerpoint/2010/main" val="2049050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A73B0-53EC-F2D0-8227-E9D38CD6A5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D50E48-67D2-549C-A44B-9B7FD01BB2D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EF1267-19F6-AD2A-D7A4-24F03137930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96DE815-EF25-8091-E52A-60E148D075A5}"/>
              </a:ext>
            </a:extLst>
          </p:cNvPr>
          <p:cNvSpPr>
            <a:spLocks noGrp="1"/>
          </p:cNvSpPr>
          <p:nvPr>
            <p:ph type="sldNum" sz="quarter" idx="5"/>
          </p:nvPr>
        </p:nvSpPr>
        <p:spPr/>
        <p:txBody>
          <a:bodyPr/>
          <a:lstStyle/>
          <a:p>
            <a:fld id="{3A84A077-83E9-49A7-9F59-234D78BD6949}" type="slidenum">
              <a:rPr lang="zh-CN" altLang="en-US" smtClean="0"/>
              <a:t>22</a:t>
            </a:fld>
            <a:endParaRPr lang="zh-CN" altLang="en-US"/>
          </a:p>
        </p:txBody>
      </p:sp>
    </p:spTree>
    <p:extLst>
      <p:ext uri="{BB962C8B-B14F-4D97-AF65-F5344CB8AC3E}">
        <p14:creationId xmlns:p14="http://schemas.microsoft.com/office/powerpoint/2010/main" val="965185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Example: </a:t>
            </a:r>
            <a:r>
              <a:rPr kumimoji="1" lang="en-US" altLang="zh-CN" dirty="0" err="1"/>
              <a:t>jquery</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23</a:t>
            </a:fld>
            <a:endParaRPr lang="zh-CN" altLang="en-US"/>
          </a:p>
        </p:txBody>
      </p:sp>
    </p:spTree>
    <p:extLst>
      <p:ext uri="{BB962C8B-B14F-4D97-AF65-F5344CB8AC3E}">
        <p14:creationId xmlns:p14="http://schemas.microsoft.com/office/powerpoint/2010/main" val="1164870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24</a:t>
            </a:fld>
            <a:endParaRPr lang="zh-CN" altLang="en-US"/>
          </a:p>
        </p:txBody>
      </p:sp>
    </p:spTree>
    <p:extLst>
      <p:ext uri="{BB962C8B-B14F-4D97-AF65-F5344CB8AC3E}">
        <p14:creationId xmlns:p14="http://schemas.microsoft.com/office/powerpoint/2010/main" val="2155579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25</a:t>
            </a:fld>
            <a:endParaRPr lang="zh-CN" altLang="en-US"/>
          </a:p>
        </p:txBody>
      </p:sp>
    </p:spTree>
    <p:extLst>
      <p:ext uri="{BB962C8B-B14F-4D97-AF65-F5344CB8AC3E}">
        <p14:creationId xmlns:p14="http://schemas.microsoft.com/office/powerpoint/2010/main" val="1477249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26</a:t>
            </a:fld>
            <a:endParaRPr lang="zh-CN" altLang="en-US"/>
          </a:p>
        </p:txBody>
      </p:sp>
    </p:spTree>
    <p:extLst>
      <p:ext uri="{BB962C8B-B14F-4D97-AF65-F5344CB8AC3E}">
        <p14:creationId xmlns:p14="http://schemas.microsoft.com/office/powerpoint/2010/main" val="2552596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27</a:t>
            </a:fld>
            <a:endParaRPr lang="zh-CN" altLang="en-US"/>
          </a:p>
        </p:txBody>
      </p:sp>
    </p:spTree>
    <p:extLst>
      <p:ext uri="{BB962C8B-B14F-4D97-AF65-F5344CB8AC3E}">
        <p14:creationId xmlns:p14="http://schemas.microsoft.com/office/powerpoint/2010/main" val="608428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28</a:t>
            </a:fld>
            <a:endParaRPr lang="zh-CN" altLang="en-US"/>
          </a:p>
        </p:txBody>
      </p:sp>
    </p:spTree>
    <p:extLst>
      <p:ext uri="{BB962C8B-B14F-4D97-AF65-F5344CB8AC3E}">
        <p14:creationId xmlns:p14="http://schemas.microsoft.com/office/powerpoint/2010/main" val="4059656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29</a:t>
            </a:fld>
            <a:endParaRPr lang="zh-CN" altLang="en-US"/>
          </a:p>
        </p:txBody>
      </p:sp>
    </p:spTree>
    <p:extLst>
      <p:ext uri="{BB962C8B-B14F-4D97-AF65-F5344CB8AC3E}">
        <p14:creationId xmlns:p14="http://schemas.microsoft.com/office/powerpoint/2010/main" val="2081839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30</a:t>
            </a:fld>
            <a:endParaRPr lang="zh-CN" altLang="en-US"/>
          </a:p>
        </p:txBody>
      </p:sp>
    </p:spTree>
    <p:extLst>
      <p:ext uri="{BB962C8B-B14F-4D97-AF65-F5344CB8AC3E}">
        <p14:creationId xmlns:p14="http://schemas.microsoft.com/office/powerpoint/2010/main" val="3224890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31</a:t>
            </a:fld>
            <a:endParaRPr lang="zh-CN" altLang="en-US"/>
          </a:p>
        </p:txBody>
      </p:sp>
    </p:spTree>
    <p:extLst>
      <p:ext uri="{BB962C8B-B14F-4D97-AF65-F5344CB8AC3E}">
        <p14:creationId xmlns:p14="http://schemas.microsoft.com/office/powerpoint/2010/main" val="195664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a:t>
            </a:fld>
            <a:endParaRPr lang="zh-CN" altLang="en-US"/>
          </a:p>
        </p:txBody>
      </p:sp>
    </p:spTree>
    <p:extLst>
      <p:ext uri="{BB962C8B-B14F-4D97-AF65-F5344CB8AC3E}">
        <p14:creationId xmlns:p14="http://schemas.microsoft.com/office/powerpoint/2010/main" val="3678205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32</a:t>
            </a:fld>
            <a:endParaRPr lang="zh-CN" altLang="en-US"/>
          </a:p>
        </p:txBody>
      </p:sp>
    </p:spTree>
    <p:extLst>
      <p:ext uri="{BB962C8B-B14F-4D97-AF65-F5344CB8AC3E}">
        <p14:creationId xmlns:p14="http://schemas.microsoft.com/office/powerpoint/2010/main" val="4065468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33</a:t>
            </a:fld>
            <a:endParaRPr lang="zh-CN" altLang="en-US"/>
          </a:p>
        </p:txBody>
      </p:sp>
    </p:spTree>
    <p:extLst>
      <p:ext uri="{BB962C8B-B14F-4D97-AF65-F5344CB8AC3E}">
        <p14:creationId xmlns:p14="http://schemas.microsoft.com/office/powerpoint/2010/main" val="42898111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34</a:t>
            </a:fld>
            <a:endParaRPr lang="zh-CN" altLang="en-US"/>
          </a:p>
        </p:txBody>
      </p:sp>
    </p:spTree>
    <p:extLst>
      <p:ext uri="{BB962C8B-B14F-4D97-AF65-F5344CB8AC3E}">
        <p14:creationId xmlns:p14="http://schemas.microsoft.com/office/powerpoint/2010/main" val="2821778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SDC</a:t>
            </a:r>
            <a:r>
              <a:rPr kumimoji="1" lang="zh-CN" altLang="en-US" dirty="0"/>
              <a:t>：乘法加速器比较容易出</a:t>
            </a:r>
            <a:r>
              <a:rPr kumimoji="1" lang="en-US" altLang="zh-CN" dirty="0"/>
              <a:t>bug</a:t>
            </a:r>
            <a:endParaRPr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35</a:t>
            </a:fld>
            <a:endParaRPr lang="zh-CN" altLang="en-US"/>
          </a:p>
        </p:txBody>
      </p:sp>
    </p:spTree>
    <p:extLst>
      <p:ext uri="{BB962C8B-B14F-4D97-AF65-F5344CB8AC3E}">
        <p14:creationId xmlns:p14="http://schemas.microsoft.com/office/powerpoint/2010/main" val="116018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36</a:t>
            </a:fld>
            <a:endParaRPr lang="zh-CN" altLang="en-US"/>
          </a:p>
        </p:txBody>
      </p:sp>
    </p:spTree>
    <p:extLst>
      <p:ext uri="{BB962C8B-B14F-4D97-AF65-F5344CB8AC3E}">
        <p14:creationId xmlns:p14="http://schemas.microsoft.com/office/powerpoint/2010/main" val="703077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37</a:t>
            </a:fld>
            <a:endParaRPr lang="zh-CN" altLang="en-US"/>
          </a:p>
        </p:txBody>
      </p:sp>
    </p:spTree>
    <p:extLst>
      <p:ext uri="{BB962C8B-B14F-4D97-AF65-F5344CB8AC3E}">
        <p14:creationId xmlns:p14="http://schemas.microsoft.com/office/powerpoint/2010/main" val="20566053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38</a:t>
            </a:fld>
            <a:endParaRPr lang="zh-CN" altLang="en-US"/>
          </a:p>
        </p:txBody>
      </p:sp>
    </p:spTree>
    <p:extLst>
      <p:ext uri="{BB962C8B-B14F-4D97-AF65-F5344CB8AC3E}">
        <p14:creationId xmlns:p14="http://schemas.microsoft.com/office/powerpoint/2010/main" val="31043156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39</a:t>
            </a:fld>
            <a:endParaRPr lang="zh-CN" altLang="en-US"/>
          </a:p>
        </p:txBody>
      </p:sp>
    </p:spTree>
    <p:extLst>
      <p:ext uri="{BB962C8B-B14F-4D97-AF65-F5344CB8AC3E}">
        <p14:creationId xmlns:p14="http://schemas.microsoft.com/office/powerpoint/2010/main" val="8239160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Challenge: how to detect the faults? </a:t>
            </a:r>
            <a:endParaRPr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40</a:t>
            </a:fld>
            <a:endParaRPr lang="zh-CN" altLang="en-US"/>
          </a:p>
        </p:txBody>
      </p:sp>
    </p:spTree>
    <p:extLst>
      <p:ext uri="{BB962C8B-B14F-4D97-AF65-F5344CB8AC3E}">
        <p14:creationId xmlns:p14="http://schemas.microsoft.com/office/powerpoint/2010/main" val="3273908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41</a:t>
            </a:fld>
            <a:endParaRPr lang="zh-CN" altLang="en-US"/>
          </a:p>
        </p:txBody>
      </p:sp>
    </p:spTree>
    <p:extLst>
      <p:ext uri="{BB962C8B-B14F-4D97-AF65-F5344CB8AC3E}">
        <p14:creationId xmlns:p14="http://schemas.microsoft.com/office/powerpoint/2010/main" val="211199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a:t>
            </a:fld>
            <a:endParaRPr lang="zh-CN" altLang="en-US"/>
          </a:p>
        </p:txBody>
      </p:sp>
    </p:spTree>
    <p:extLst>
      <p:ext uri="{BB962C8B-B14F-4D97-AF65-F5344CB8AC3E}">
        <p14:creationId xmlns:p14="http://schemas.microsoft.com/office/powerpoint/2010/main" val="17570725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42</a:t>
            </a:fld>
            <a:endParaRPr lang="zh-CN" altLang="en-US"/>
          </a:p>
        </p:txBody>
      </p:sp>
    </p:spTree>
    <p:extLst>
      <p:ext uri="{BB962C8B-B14F-4D97-AF65-F5344CB8AC3E}">
        <p14:creationId xmlns:p14="http://schemas.microsoft.com/office/powerpoint/2010/main" val="16112252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43</a:t>
            </a:fld>
            <a:endParaRPr lang="zh-CN" altLang="en-US"/>
          </a:p>
        </p:txBody>
      </p:sp>
    </p:spTree>
    <p:extLst>
      <p:ext uri="{BB962C8B-B14F-4D97-AF65-F5344CB8AC3E}">
        <p14:creationId xmlns:p14="http://schemas.microsoft.com/office/powerpoint/2010/main" val="4175456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44</a:t>
            </a:fld>
            <a:endParaRPr lang="zh-CN" altLang="en-US"/>
          </a:p>
        </p:txBody>
      </p:sp>
    </p:spTree>
    <p:extLst>
      <p:ext uri="{BB962C8B-B14F-4D97-AF65-F5344CB8AC3E}">
        <p14:creationId xmlns:p14="http://schemas.microsoft.com/office/powerpoint/2010/main" val="3950500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45</a:t>
            </a:fld>
            <a:endParaRPr lang="zh-CN" altLang="en-US"/>
          </a:p>
        </p:txBody>
      </p:sp>
    </p:spTree>
    <p:extLst>
      <p:ext uri="{BB962C8B-B14F-4D97-AF65-F5344CB8AC3E}">
        <p14:creationId xmlns:p14="http://schemas.microsoft.com/office/powerpoint/2010/main" val="38865401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46</a:t>
            </a:fld>
            <a:endParaRPr lang="zh-CN" altLang="en-US"/>
          </a:p>
        </p:txBody>
      </p:sp>
    </p:spTree>
    <p:extLst>
      <p:ext uri="{BB962C8B-B14F-4D97-AF65-F5344CB8AC3E}">
        <p14:creationId xmlns:p14="http://schemas.microsoft.com/office/powerpoint/2010/main" val="37041814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47</a:t>
            </a:fld>
            <a:endParaRPr lang="zh-CN" altLang="en-US"/>
          </a:p>
        </p:txBody>
      </p:sp>
    </p:spTree>
    <p:extLst>
      <p:ext uri="{BB962C8B-B14F-4D97-AF65-F5344CB8AC3E}">
        <p14:creationId xmlns:p14="http://schemas.microsoft.com/office/powerpoint/2010/main" val="1255670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48</a:t>
            </a:fld>
            <a:endParaRPr lang="zh-CN" altLang="en-US"/>
          </a:p>
        </p:txBody>
      </p:sp>
    </p:spTree>
    <p:extLst>
      <p:ext uri="{BB962C8B-B14F-4D97-AF65-F5344CB8AC3E}">
        <p14:creationId xmlns:p14="http://schemas.microsoft.com/office/powerpoint/2010/main" val="19532942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49</a:t>
            </a:fld>
            <a:endParaRPr lang="zh-CN" altLang="en-US"/>
          </a:p>
        </p:txBody>
      </p:sp>
    </p:spTree>
    <p:extLst>
      <p:ext uri="{BB962C8B-B14F-4D97-AF65-F5344CB8AC3E}">
        <p14:creationId xmlns:p14="http://schemas.microsoft.com/office/powerpoint/2010/main" val="3994138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191B1F"/>
                </a:solidFill>
                <a:effectLst/>
                <a:highlight>
                  <a:srgbClr val="FFFFFF"/>
                </a:highlight>
                <a:latin typeface="-apple-system"/>
              </a:rPr>
              <a:t>今年</a:t>
            </a:r>
            <a:r>
              <a:rPr lang="en-US" altLang="zh-CN" b="0" i="0" u="none" strike="noStrike" dirty="0">
                <a:solidFill>
                  <a:srgbClr val="191B1F"/>
                </a:solidFill>
                <a:effectLst/>
                <a:highlight>
                  <a:srgbClr val="FFFFFF"/>
                </a:highlight>
                <a:latin typeface="-apple-system"/>
              </a:rPr>
              <a:t>9</a:t>
            </a:r>
            <a:r>
              <a:rPr lang="zh-CN" altLang="en-US" b="0" i="0" u="none" strike="noStrike" dirty="0">
                <a:solidFill>
                  <a:srgbClr val="191B1F"/>
                </a:solidFill>
                <a:effectLst/>
                <a:highlight>
                  <a:srgbClr val="FFFFFF"/>
                </a:highlight>
                <a:latin typeface="-apple-system"/>
              </a:rPr>
              <a:t>月</a:t>
            </a:r>
            <a:r>
              <a:rPr lang="en-US" altLang="zh-CN" b="0" i="0" u="none" strike="noStrike" dirty="0">
                <a:solidFill>
                  <a:srgbClr val="191B1F"/>
                </a:solidFill>
                <a:effectLst/>
                <a:highlight>
                  <a:srgbClr val="FFFFFF"/>
                </a:highlight>
                <a:latin typeface="-apple-system"/>
              </a:rPr>
              <a:t>10</a:t>
            </a:r>
            <a:r>
              <a:rPr lang="zh-CN" altLang="en-US" b="0" i="0" u="none" strike="noStrike" dirty="0">
                <a:solidFill>
                  <a:srgbClr val="191B1F"/>
                </a:solidFill>
                <a:effectLst/>
                <a:highlight>
                  <a:srgbClr val="FFFFFF"/>
                </a:highlight>
                <a:latin typeface="-apple-system"/>
              </a:rPr>
              <a:t>日，阿里云服务又宕机了。</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50</a:t>
            </a:fld>
            <a:endParaRPr lang="zh-CN" altLang="en-US"/>
          </a:p>
        </p:txBody>
      </p:sp>
    </p:spTree>
    <p:extLst>
      <p:ext uri="{BB962C8B-B14F-4D97-AF65-F5344CB8AC3E}">
        <p14:creationId xmlns:p14="http://schemas.microsoft.com/office/powerpoint/2010/main" val="7447128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89604-40EE-D023-39A4-A17B759C86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AE45D3-993D-156D-02ED-CBB1C341D3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E0AC947-5AE6-04D1-050D-089902FEA56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3E865DF-EF37-4218-D399-27423903FB9E}"/>
              </a:ext>
            </a:extLst>
          </p:cNvPr>
          <p:cNvSpPr>
            <a:spLocks noGrp="1"/>
          </p:cNvSpPr>
          <p:nvPr>
            <p:ph type="sldNum" sz="quarter" idx="5"/>
          </p:nvPr>
        </p:nvSpPr>
        <p:spPr/>
        <p:txBody>
          <a:bodyPr/>
          <a:lstStyle/>
          <a:p>
            <a:fld id="{3A84A077-83E9-49A7-9F59-234D78BD6949}" type="slidenum">
              <a:rPr lang="zh-CN" altLang="en-US" smtClean="0"/>
              <a:t>52</a:t>
            </a:fld>
            <a:endParaRPr lang="zh-CN" altLang="en-US"/>
          </a:p>
        </p:txBody>
      </p:sp>
    </p:spTree>
    <p:extLst>
      <p:ext uri="{BB962C8B-B14F-4D97-AF65-F5344CB8AC3E}">
        <p14:creationId xmlns:p14="http://schemas.microsoft.com/office/powerpoint/2010/main" val="2731291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6A82C-C70F-C660-1003-20DDB0BCECD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285D3B-D49B-2F30-18DD-1E448FDC14F0}"/>
              </a:ext>
            </a:extLst>
          </p:cNvPr>
          <p:cNvSpPr>
            <a:spLocks noGrp="1" noRot="1" noChangeAspect="1"/>
          </p:cNvSpPr>
          <p:nvPr>
            <p:ph type="sldImg"/>
          </p:nvPr>
        </p:nvSpPr>
        <p:spPr>
          <a:xfrm>
            <a:off x="685800" y="685800"/>
            <a:ext cx="5486400" cy="3429000"/>
          </a:xfrm>
        </p:spPr>
      </p:sp>
      <p:sp>
        <p:nvSpPr>
          <p:cNvPr id="3" name="备注占位符 2">
            <a:extLst>
              <a:ext uri="{FF2B5EF4-FFF2-40B4-BE49-F238E27FC236}">
                <a16:creationId xmlns:a16="http://schemas.microsoft.com/office/drawing/2014/main" id="{6E5882C4-4D98-14DE-F6A6-83BE136DDD13}"/>
              </a:ext>
            </a:extLst>
          </p:cNvPr>
          <p:cNvSpPr>
            <a:spLocks noGrp="1"/>
          </p:cNvSpPr>
          <p:nvPr>
            <p:ph type="body" idx="1"/>
          </p:nvPr>
        </p:nvSpPr>
        <p:spPr/>
        <p:txBody>
          <a:bodyPr/>
          <a:lstStyle/>
          <a:p>
            <a:r>
              <a:rPr kumimoji="1" lang="en-US" altLang="zh-CN" baseline="0" dirty="0"/>
              <a:t>2003 </a:t>
            </a:r>
            <a:r>
              <a:rPr kumimoji="1" lang="zh-CN" altLang="en-US" baseline="0" dirty="0"/>
              <a:t>年马云 创建淘宝</a:t>
            </a:r>
            <a:endParaRPr kumimoji="1" lang="en-US" altLang="zh-CN" baseline="0" dirty="0"/>
          </a:p>
        </p:txBody>
      </p:sp>
      <p:sp>
        <p:nvSpPr>
          <p:cNvPr id="4" name="灯片编号占位符 3">
            <a:extLst>
              <a:ext uri="{FF2B5EF4-FFF2-40B4-BE49-F238E27FC236}">
                <a16:creationId xmlns:a16="http://schemas.microsoft.com/office/drawing/2014/main" id="{E1FDC711-7BDF-D95C-1C85-123E75FE67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3946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60</a:t>
            </a:fld>
            <a:endParaRPr lang="zh-CN" altLang="en-US"/>
          </a:p>
        </p:txBody>
      </p:sp>
    </p:spTree>
    <p:extLst>
      <p:ext uri="{BB962C8B-B14F-4D97-AF65-F5344CB8AC3E}">
        <p14:creationId xmlns:p14="http://schemas.microsoft.com/office/powerpoint/2010/main" val="2146314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61</a:t>
            </a:fld>
            <a:endParaRPr lang="zh-CN" altLang="en-US"/>
          </a:p>
        </p:txBody>
      </p:sp>
    </p:spTree>
    <p:extLst>
      <p:ext uri="{BB962C8B-B14F-4D97-AF65-F5344CB8AC3E}">
        <p14:creationId xmlns:p14="http://schemas.microsoft.com/office/powerpoint/2010/main" val="745319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一种情况可以恢复，</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66</a:t>
            </a:fld>
            <a:endParaRPr lang="zh-CN" altLang="en-US"/>
          </a:p>
        </p:txBody>
      </p:sp>
    </p:spTree>
    <p:extLst>
      <p:ext uri="{BB962C8B-B14F-4D97-AF65-F5344CB8AC3E}">
        <p14:creationId xmlns:p14="http://schemas.microsoft.com/office/powerpoint/2010/main" val="19885915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Failure is more complex in general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67</a:t>
            </a:fld>
            <a:endParaRPr lang="zh-CN" altLang="en-US"/>
          </a:p>
        </p:txBody>
      </p:sp>
    </p:spTree>
    <p:extLst>
      <p:ext uri="{BB962C8B-B14F-4D97-AF65-F5344CB8AC3E}">
        <p14:creationId xmlns:p14="http://schemas.microsoft.com/office/powerpoint/2010/main" val="3611973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69</a:t>
            </a:fld>
            <a:endParaRPr lang="zh-CN" altLang="en-US"/>
          </a:p>
        </p:txBody>
      </p:sp>
    </p:spTree>
    <p:extLst>
      <p:ext uri="{BB962C8B-B14F-4D97-AF65-F5344CB8AC3E}">
        <p14:creationId xmlns:p14="http://schemas.microsoft.com/office/powerpoint/2010/main" val="3641545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manifestation: </a:t>
            </a:r>
            <a:r>
              <a:rPr kumimoji="1" lang="zh-CN" altLang="en-US" dirty="0"/>
              <a:t>表现形式</a:t>
            </a:r>
            <a:endParaRPr kumimoji="1" lang="en-US" altLang="zh-CN" dirty="0"/>
          </a:p>
          <a:p>
            <a:r>
              <a:rPr kumimoji="1" lang="en-US" altLang="zh-CN" dirty="0"/>
              <a:t>defy: </a:t>
            </a:r>
            <a:r>
              <a:rPr kumimoji="1" lang="zh-CN" altLang="en-US" dirty="0"/>
              <a:t>难以</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71</a:t>
            </a:fld>
            <a:endParaRPr lang="zh-CN" altLang="en-US"/>
          </a:p>
        </p:txBody>
      </p:sp>
    </p:spTree>
    <p:extLst>
      <p:ext uri="{BB962C8B-B14F-4D97-AF65-F5344CB8AC3E}">
        <p14:creationId xmlns:p14="http://schemas.microsoft.com/office/powerpoint/2010/main" val="4999139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为啥要</a:t>
            </a:r>
            <a:r>
              <a:rPr kumimoji="1" lang="en-US" altLang="zh-CN" dirty="0"/>
              <a:t>fat-tree</a:t>
            </a:r>
            <a:r>
              <a:rPr kumimoji="1" lang="zh-CN" altLang="en-US" dirty="0"/>
              <a:t>：即使一个交换机挂了，也没事</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72</a:t>
            </a:fld>
            <a:endParaRPr lang="zh-CN" altLang="en-US"/>
          </a:p>
        </p:txBody>
      </p:sp>
    </p:spTree>
    <p:extLst>
      <p:ext uri="{BB962C8B-B14F-4D97-AF65-F5344CB8AC3E}">
        <p14:creationId xmlns:p14="http://schemas.microsoft.com/office/powerpoint/2010/main" val="11817015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75</a:t>
            </a:fld>
            <a:endParaRPr lang="zh-CN" altLang="en-US"/>
          </a:p>
        </p:txBody>
      </p:sp>
    </p:spTree>
    <p:extLst>
      <p:ext uri="{BB962C8B-B14F-4D97-AF65-F5344CB8AC3E}">
        <p14:creationId xmlns:p14="http://schemas.microsoft.com/office/powerpoint/2010/main" val="36792279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switch</a:t>
            </a:r>
            <a:r>
              <a:rPr kumimoji="1" lang="zh-CN" altLang="en-US" dirty="0"/>
              <a:t> </a:t>
            </a:r>
            <a:r>
              <a:rPr kumimoji="1" lang="en-US" altLang="zh-CN" dirty="0"/>
              <a:t>peer</a:t>
            </a:r>
            <a:r>
              <a:rPr kumimoji="1" lang="zh-CN" altLang="en-US" dirty="0"/>
              <a:t>会根据附近</a:t>
            </a:r>
            <a:r>
              <a:rPr kumimoji="1" lang="en-US" altLang="zh-CN" dirty="0"/>
              <a:t>switch</a:t>
            </a:r>
            <a:r>
              <a:rPr kumimoji="1" lang="zh-CN" altLang="en-US" dirty="0"/>
              <a:t>的信息，判断</a:t>
            </a:r>
            <a:r>
              <a:rPr kumimoji="1" lang="en-US" altLang="zh-CN" dirty="0" err="1"/>
              <a:t>neighbour</a:t>
            </a:r>
            <a:r>
              <a:rPr kumimoji="1" lang="zh-CN" altLang="en-US" dirty="0"/>
              <a:t>是否挂了，这样即可以重试</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76</a:t>
            </a:fld>
            <a:endParaRPr lang="zh-CN" altLang="en-US"/>
          </a:p>
        </p:txBody>
      </p:sp>
    </p:spTree>
    <p:extLst>
      <p:ext uri="{BB962C8B-B14F-4D97-AF65-F5344CB8AC3E}">
        <p14:creationId xmlns:p14="http://schemas.microsoft.com/office/powerpoint/2010/main" val="283173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77</a:t>
            </a:fld>
            <a:endParaRPr lang="zh-CN" altLang="en-US"/>
          </a:p>
        </p:txBody>
      </p:sp>
    </p:spTree>
    <p:extLst>
      <p:ext uri="{BB962C8B-B14F-4D97-AF65-F5344CB8AC3E}">
        <p14:creationId xmlns:p14="http://schemas.microsoft.com/office/powerpoint/2010/main" val="3563218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kumimoji="1" lang="en-US" altLang="zh-CN" baseline="0" dirty="0"/>
              <a:t>2003 </a:t>
            </a:r>
            <a:r>
              <a:rPr kumimoji="1" lang="zh-CN" altLang="en-US" baseline="0" dirty="0"/>
              <a:t>年马云 创建淘宝</a:t>
            </a:r>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16653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78</a:t>
            </a:fld>
            <a:endParaRPr lang="zh-CN" altLang="en-US"/>
          </a:p>
        </p:txBody>
      </p:sp>
    </p:spTree>
    <p:extLst>
      <p:ext uri="{BB962C8B-B14F-4D97-AF65-F5344CB8AC3E}">
        <p14:creationId xmlns:p14="http://schemas.microsoft.com/office/powerpoint/2010/main" val="10287139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容错的</a:t>
            </a:r>
            <a:r>
              <a:rPr kumimoji="1" lang="en-US" altLang="zh-CN" dirty="0"/>
              <a:t>switch</a:t>
            </a:r>
            <a:r>
              <a:rPr kumimoji="1" lang="zh-CN" altLang="en-US" dirty="0"/>
              <a:t>越多，性能越容易受到影响</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79</a:t>
            </a:fld>
            <a:endParaRPr lang="zh-CN" altLang="en-US"/>
          </a:p>
        </p:txBody>
      </p:sp>
    </p:spTree>
    <p:extLst>
      <p:ext uri="{BB962C8B-B14F-4D97-AF65-F5344CB8AC3E}">
        <p14:creationId xmlns:p14="http://schemas.microsoft.com/office/powerpoint/2010/main" val="18936915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 failure detector</a:t>
            </a:r>
            <a:r>
              <a:rPr kumimoji="1" lang="zh-CN" altLang="en-US" dirty="0"/>
              <a:t>是啥</a:t>
            </a:r>
            <a:endParaRPr kumimoji="1" lang="en-US" altLang="zh-CN" dirty="0"/>
          </a:p>
          <a:p>
            <a:r>
              <a:rPr kumimoji="1" lang="en-US" altLang="zh-CN" dirty="0"/>
              <a:t>2. </a:t>
            </a:r>
            <a:r>
              <a:rPr kumimoji="1" lang="zh-CN" altLang="en-US" dirty="0"/>
              <a:t>讲下</a:t>
            </a:r>
            <a:r>
              <a:rPr kumimoji="1" lang="en-US" altLang="zh-CN" dirty="0"/>
              <a:t>failure</a:t>
            </a:r>
            <a:r>
              <a:rPr kumimoji="1" lang="zh-CN" altLang="en-US" dirty="0"/>
              <a:t> </a:t>
            </a:r>
            <a:r>
              <a:rPr kumimoji="1" lang="en-US" altLang="zh-CN" dirty="0"/>
              <a:t>detector</a:t>
            </a:r>
            <a:r>
              <a:rPr kumimoji="1" lang="zh-CN" altLang="en-US" dirty="0"/>
              <a:t>怎么做</a:t>
            </a:r>
            <a:endParaRPr kumimoji="1" lang="en-US" altLang="zh-CN" dirty="0"/>
          </a:p>
          <a:p>
            <a:r>
              <a:rPr kumimoji="1" lang="en-US" altLang="zh-CN" dirty="0"/>
              <a:t>3.</a:t>
            </a:r>
            <a:r>
              <a:rPr kumimoji="1" lang="zh-CN" altLang="en-US" dirty="0"/>
              <a:t> 讲为啥用一个</a:t>
            </a:r>
            <a:r>
              <a:rPr kumimoji="1" lang="en-US" altLang="zh-CN" dirty="0"/>
              <a:t>host</a:t>
            </a:r>
            <a:r>
              <a:rPr kumimoji="1" lang="zh-CN" altLang="en-US" dirty="0"/>
              <a:t> </a:t>
            </a:r>
            <a:r>
              <a:rPr kumimoji="1" lang="en-US" altLang="zh-CN" dirty="0"/>
              <a:t>agent</a:t>
            </a:r>
            <a:r>
              <a:rPr kumimoji="1" lang="zh-CN" altLang="en-US" dirty="0"/>
              <a:t>来管理？（而不是单独</a:t>
            </a:r>
            <a:r>
              <a:rPr kumimoji="1" lang="en-US" altLang="zh-CN" dirty="0"/>
              <a:t>ping</a:t>
            </a:r>
            <a:r>
              <a:rPr kumimoji="1" lang="zh-CN" altLang="en-US" dirty="0"/>
              <a:t> </a:t>
            </a:r>
            <a:r>
              <a:rPr kumimoji="1" lang="en-US" altLang="zh-CN" dirty="0"/>
              <a:t>VM</a:t>
            </a:r>
            <a:r>
              <a:rPr kumimoji="1" lang="zh-CN" altLang="en-US" dirty="0"/>
              <a:t>） 减少</a:t>
            </a:r>
            <a:r>
              <a:rPr kumimoji="1" lang="en-US" altLang="zh-CN" dirty="0"/>
              <a:t>ping</a:t>
            </a:r>
            <a:r>
              <a:rPr kumimoji="1" lang="zh-CN" altLang="en-US" dirty="0"/>
              <a:t>的开销 </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80</a:t>
            </a:fld>
            <a:endParaRPr lang="zh-CN" altLang="en-US"/>
          </a:p>
        </p:txBody>
      </p:sp>
    </p:spTree>
    <p:extLst>
      <p:ext uri="{BB962C8B-B14F-4D97-AF65-F5344CB8AC3E}">
        <p14:creationId xmlns:p14="http://schemas.microsoft.com/office/powerpoint/2010/main" val="24986749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想一下，哪些情况会有问题，哪些没有？</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87</a:t>
            </a:fld>
            <a:endParaRPr lang="zh-CN" altLang="en-US"/>
          </a:p>
        </p:txBody>
      </p:sp>
    </p:spTree>
    <p:extLst>
      <p:ext uri="{BB962C8B-B14F-4D97-AF65-F5344CB8AC3E}">
        <p14:creationId xmlns:p14="http://schemas.microsoft.com/office/powerpoint/2010/main" val="702641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This is analogous to making assessments of a human body’s condition: we need to monitor not only his heartbeat, but also other vital signs including temperature and blood pressure.</a:t>
            </a:r>
          </a:p>
          <a:p>
            <a:endParaRPr kumimoji="1" lang="en" altLang="zh-CN" dirty="0"/>
          </a:p>
          <a:p>
            <a:r>
              <a:rPr kumimoji="1" lang="zh-CN" altLang="en" dirty="0"/>
              <a:t>图</a:t>
            </a:r>
            <a:r>
              <a:rPr kumimoji="1" lang="zh-CN" altLang="en-US" dirty="0"/>
              <a:t>：各种</a:t>
            </a:r>
            <a:r>
              <a:rPr kumimoji="1" lang="en-US" altLang="zh-CN" dirty="0"/>
              <a:t>monitor</a:t>
            </a:r>
            <a:r>
              <a:rPr kumimoji="1" lang="zh-CN" altLang="en-US" dirty="0"/>
              <a:t>的实时观测结果</a:t>
            </a:r>
            <a:endParaRPr kumimoji="1" lang="en" altLang="zh-CN" dirty="0"/>
          </a:p>
          <a:p>
            <a:endParaRPr kumimoji="1" lang="en" altLang="zh-CN" dirty="0"/>
          </a:p>
          <a:p>
            <a:r>
              <a:rPr kumimoji="1" lang="zh-CN" altLang="en-US" dirty="0"/>
              <a:t>右下角： </a:t>
            </a:r>
            <a:r>
              <a:rPr kumimoji="1" lang="en-US" altLang="zh-CN" dirty="0" err="1"/>
              <a:t>ovserver</a:t>
            </a:r>
            <a:r>
              <a:rPr kumimoji="1" lang="zh-CN" altLang="en-US" dirty="0"/>
              <a:t> （没有发现问题）。</a:t>
            </a:r>
            <a:r>
              <a:rPr kumimoji="1" lang="zh-CN" altLang="en" dirty="0"/>
              <a:t>红色</a:t>
            </a:r>
            <a:r>
              <a:rPr kumimoji="1" lang="zh-CN" altLang="en-US" dirty="0"/>
              <a:t>的点：</a:t>
            </a:r>
            <a:r>
              <a:rPr kumimoji="1" lang="en-US" altLang="zh-CN" dirty="0"/>
              <a:t>user</a:t>
            </a:r>
            <a:r>
              <a:rPr kumimoji="1" lang="zh-CN" altLang="en-US" dirty="0"/>
              <a:t>正常的</a:t>
            </a:r>
            <a:r>
              <a:rPr kumimoji="1" lang="en-US" altLang="zh-CN" dirty="0"/>
              <a:t>reboot</a:t>
            </a:r>
            <a:r>
              <a:rPr kumimoji="1" lang="zh-CN" altLang="en-US" dirty="0"/>
              <a:t> </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89</a:t>
            </a:fld>
            <a:endParaRPr lang="zh-CN" altLang="en-US"/>
          </a:p>
        </p:txBody>
      </p:sp>
    </p:spTree>
    <p:extLst>
      <p:ext uri="{BB962C8B-B14F-4D97-AF65-F5344CB8AC3E}">
        <p14:creationId xmlns:p14="http://schemas.microsoft.com/office/powerpoint/2010/main" val="198155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核心：让</a:t>
            </a:r>
            <a:r>
              <a:rPr kumimoji="1" lang="en-US" altLang="zh-CN" dirty="0"/>
              <a:t>observer</a:t>
            </a:r>
            <a:r>
              <a:rPr kumimoji="1" lang="zh-CN" altLang="en-US" dirty="0"/>
              <a:t>观测</a:t>
            </a:r>
            <a:r>
              <a:rPr kumimoji="1" lang="en-US" altLang="zh-CN" dirty="0"/>
              <a:t>application</a:t>
            </a:r>
            <a:r>
              <a:rPr kumimoji="1" lang="zh-CN" altLang="en-US" dirty="0"/>
              <a:t>所能观测到的一切</a:t>
            </a:r>
            <a:endParaRPr kumimoji="1" lang="en-US" altLang="zh-CN" dirty="0"/>
          </a:p>
          <a:p>
            <a:endParaRPr kumimoji="1" lang="en-US" altLang="zh-CN" dirty="0"/>
          </a:p>
          <a:p>
            <a:r>
              <a:rPr kumimoji="1" lang="zh-CN" altLang="en-US" dirty="0"/>
              <a:t>实际：不</a:t>
            </a:r>
            <a:r>
              <a:rPr kumimoji="1" lang="en-US" altLang="zh-CN" dirty="0"/>
              <a:t>practical</a:t>
            </a:r>
            <a:r>
              <a:rPr kumimoji="1" lang="zh-CN" altLang="en-US" dirty="0"/>
              <a:t>； 而且在云场景中，用户不愿意把自己的观测结果交给平台</a:t>
            </a:r>
            <a:endParaRPr kumimoji="1" lang="en-US" altLang="zh-CN" dirty="0"/>
          </a:p>
          <a:p>
            <a:endParaRPr kumimoji="1" lang="en-US" altLang="zh-CN" dirty="0"/>
          </a:p>
          <a:p>
            <a:r>
              <a:rPr kumimoji="1" lang="zh-CN" altLang="en-US" dirty="0"/>
              <a:t>可能的</a:t>
            </a:r>
            <a:r>
              <a:rPr kumimoji="1" lang="en-US" altLang="zh-CN" dirty="0"/>
              <a:t>solution</a:t>
            </a:r>
            <a:r>
              <a:rPr kumimoji="1" lang="zh-CN" altLang="en-US" dirty="0"/>
              <a:t>：采用更多</a:t>
            </a:r>
            <a:r>
              <a:rPr kumimoji="1" lang="en-US" altLang="zh-CN" dirty="0"/>
              <a:t>metric</a:t>
            </a:r>
            <a:r>
              <a:rPr kumimoji="1" lang="zh-CN" altLang="en-US" dirty="0"/>
              <a:t>来观测用户的请求；比如，</a:t>
            </a:r>
            <a:r>
              <a:rPr kumimoji="1" lang="en-US" altLang="zh-CN" dirty="0" err="1"/>
              <a:t>pingmesh</a:t>
            </a:r>
            <a:r>
              <a:rPr kumimoji="1" lang="zh-CN" altLang="en-US" dirty="0"/>
              <a:t>会发送请求来预估用户请求的延迟</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90</a:t>
            </a:fld>
            <a:endParaRPr lang="zh-CN" altLang="en-US"/>
          </a:p>
        </p:txBody>
      </p:sp>
    </p:spTree>
    <p:extLst>
      <p:ext uri="{BB962C8B-B14F-4D97-AF65-F5344CB8AC3E}">
        <p14:creationId xmlns:p14="http://schemas.microsoft.com/office/powerpoint/2010/main" val="12928984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Example: </a:t>
            </a:r>
            <a:r>
              <a:rPr kumimoji="1" lang="zh-CN" altLang="en-US" dirty="0"/>
              <a:t>假设有个网络丢包了，到底是哪一步骤出问题了呢？ </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91</a:t>
            </a:fld>
            <a:endParaRPr lang="zh-CN" altLang="en-US"/>
          </a:p>
        </p:txBody>
      </p:sp>
    </p:spTree>
    <p:extLst>
      <p:ext uri="{BB962C8B-B14F-4D97-AF65-F5344CB8AC3E}">
        <p14:creationId xmlns:p14="http://schemas.microsoft.com/office/powerpoint/2010/main" val="32317227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先小结一下：我们讲了啥：</a:t>
            </a:r>
            <a:r>
              <a:rPr kumimoji="1" lang="en-US" altLang="zh-CN" dirty="0"/>
              <a:t>1</a:t>
            </a:r>
            <a:r>
              <a:rPr kumimoji="1" lang="zh-CN" altLang="en-US" dirty="0"/>
              <a:t>）需要</a:t>
            </a:r>
            <a:r>
              <a:rPr kumimoji="1" lang="en-US" altLang="zh-CN" dirty="0"/>
              <a:t>scale</a:t>
            </a:r>
            <a:r>
              <a:rPr kumimoji="1" lang="zh-CN" altLang="en-US" dirty="0"/>
              <a:t>，并且要</a:t>
            </a:r>
            <a:r>
              <a:rPr kumimoji="1" lang="en-US" altLang="zh-CN" dirty="0"/>
              <a:t>scale</a:t>
            </a:r>
            <a:r>
              <a:rPr kumimoji="1" lang="zh-CN" altLang="en-US" dirty="0"/>
              <a:t>到一个非常大的</a:t>
            </a:r>
            <a:r>
              <a:rPr kumimoji="1" lang="en-US" altLang="zh-CN" dirty="0"/>
              <a:t>distributed</a:t>
            </a:r>
            <a:r>
              <a:rPr kumimoji="1" lang="zh-CN" altLang="en-US" dirty="0"/>
              <a:t> </a:t>
            </a:r>
            <a:r>
              <a:rPr kumimoji="1" lang="en-US" altLang="zh-CN" dirty="0"/>
              <a:t>system</a:t>
            </a:r>
            <a:r>
              <a:rPr kumimoji="1" lang="zh-CN" altLang="en-US" dirty="0"/>
              <a:t>才能支持大</a:t>
            </a:r>
            <a:r>
              <a:rPr kumimoji="1" lang="en-US" altLang="zh-CN" dirty="0"/>
              <a:t>website</a:t>
            </a:r>
          </a:p>
          <a:p>
            <a:endParaRPr kumimoji="1" lang="en-US" altLang="zh-CN" dirty="0"/>
          </a:p>
          <a:p>
            <a:r>
              <a:rPr kumimoji="1" lang="en-US" altLang="zh-CN" dirty="0"/>
              <a:t>2</a:t>
            </a:r>
            <a:r>
              <a:rPr kumimoji="1" lang="zh-CN" altLang="en-US" dirty="0"/>
              <a:t>）其中遇到的挑战</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92</a:t>
            </a:fld>
            <a:endParaRPr lang="zh-CN" altLang="en-US"/>
          </a:p>
        </p:txBody>
      </p:sp>
    </p:spTree>
    <p:extLst>
      <p:ext uri="{BB962C8B-B14F-4D97-AF65-F5344CB8AC3E}">
        <p14:creationId xmlns:p14="http://schemas.microsoft.com/office/powerpoint/2010/main" val="7544000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93</a:t>
            </a:fld>
            <a:endParaRPr lang="zh-CN" altLang="en-US"/>
          </a:p>
        </p:txBody>
      </p:sp>
    </p:spTree>
    <p:extLst>
      <p:ext uri="{BB962C8B-B14F-4D97-AF65-F5344CB8AC3E}">
        <p14:creationId xmlns:p14="http://schemas.microsoft.com/office/powerpoint/2010/main" val="8447627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既然说</a:t>
            </a:r>
            <a:r>
              <a:rPr kumimoji="1" lang="en-US" altLang="zh-CN" dirty="0"/>
              <a:t>race</a:t>
            </a:r>
            <a:r>
              <a:rPr kumimoji="1" lang="zh-CN" altLang="en-US" dirty="0"/>
              <a:t> </a:t>
            </a:r>
            <a:r>
              <a:rPr kumimoji="1" lang="en-US" altLang="zh-CN" dirty="0"/>
              <a:t>condition</a:t>
            </a:r>
            <a:r>
              <a:rPr kumimoji="1" lang="zh-CN" altLang="en-US" dirty="0"/>
              <a:t>是在 并发情况下才会发生，那我们得先说下何为并发。</a:t>
            </a:r>
            <a:endParaRPr kumimoji="1" lang="en-US" altLang="zh-CN" dirty="0"/>
          </a:p>
          <a:p>
            <a:endParaRPr kumimoji="1" lang="en-US" altLang="zh-CN" dirty="0"/>
          </a:p>
          <a:p>
            <a:r>
              <a:rPr kumimoji="1" lang="zh-CN" altLang="en-US" dirty="0"/>
              <a:t>并发就是指</a:t>
            </a:r>
            <a:r>
              <a:rPr kumimoji="1" lang="en-US" altLang="zh-CN" dirty="0" err="1"/>
              <a:t>xxxx</a:t>
            </a:r>
            <a:endParaRPr kumimoji="1" lang="en-US" altLang="zh-CN" dirty="0"/>
          </a:p>
          <a:p>
            <a:endParaRPr kumimoji="1" lang="en-US" altLang="zh-CN" dirty="0"/>
          </a:p>
          <a:p>
            <a:r>
              <a:rPr kumimoji="1" lang="zh-CN" altLang="en-US" dirty="0"/>
              <a:t>其中有两种：</a:t>
            </a:r>
            <a:r>
              <a:rPr kumimoji="1" lang="en-US" altLang="zh-CN" dirty="0" err="1"/>
              <a:t>xxxx</a:t>
            </a:r>
            <a:r>
              <a:rPr kumimoji="1" lang="zh-CN" altLang="en-US" dirty="0"/>
              <a:t>。</a:t>
            </a:r>
            <a:endParaRPr kumimoji="1" lang="en-US" altLang="zh-CN" dirty="0"/>
          </a:p>
          <a:p>
            <a:endParaRPr kumimoji="1" lang="en-US" altLang="zh-CN" dirty="0"/>
          </a:p>
          <a:p>
            <a:r>
              <a:rPr kumimoji="1" lang="zh-CN" altLang="en-US" dirty="0"/>
              <a:t>为什么需要并发呢？ 因为我们处在一个多核和多机的时代：</a:t>
            </a:r>
            <a:endParaRPr kumimoji="1" lang="en-US" altLang="zh-CN" dirty="0"/>
          </a:p>
          <a:p>
            <a:r>
              <a:rPr kumimoji="1" lang="en-US" altLang="zh-CN" dirty="0"/>
              <a:t>1</a:t>
            </a:r>
            <a:r>
              <a:rPr kumimoji="1" lang="zh-CN" altLang="en-US" dirty="0"/>
              <a:t>） 摩尔定律的消失</a:t>
            </a:r>
            <a:endParaRPr kumimoji="1" lang="en-US" altLang="zh-CN" dirty="0"/>
          </a:p>
          <a:p>
            <a:r>
              <a:rPr kumimoji="1" lang="en-US" altLang="zh-CN" dirty="0"/>
              <a:t>2</a:t>
            </a:r>
            <a:r>
              <a:rPr kumimoji="1" lang="zh-CN" altLang="en-US" dirty="0"/>
              <a:t>）算力需求的增大</a:t>
            </a:r>
            <a:endParaRPr kumimoji="1" lang="en-US" altLang="zh-CN"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94</a:t>
            </a:fld>
            <a:endParaRPr lang="zh-CN" altLang="en-US"/>
          </a:p>
        </p:txBody>
      </p:sp>
    </p:spTree>
    <p:extLst>
      <p:ext uri="{BB962C8B-B14F-4D97-AF65-F5344CB8AC3E}">
        <p14:creationId xmlns:p14="http://schemas.microsoft.com/office/powerpoint/2010/main" val="3298966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9</a:t>
            </a:fld>
            <a:endParaRPr lang="zh-CN" altLang="en-US"/>
          </a:p>
        </p:txBody>
      </p:sp>
    </p:spTree>
    <p:extLst>
      <p:ext uri="{BB962C8B-B14F-4D97-AF65-F5344CB8AC3E}">
        <p14:creationId xmlns:p14="http://schemas.microsoft.com/office/powerpoint/2010/main" val="10526677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Source: </a:t>
            </a:r>
            <a:r>
              <a:rPr kumimoji="1" lang="en-US" altLang="zh-CN" dirty="0" err="1"/>
              <a:t>powergraph</a:t>
            </a:r>
            <a:r>
              <a:rPr kumimoji="1" lang="en-US" altLang="zh-CN" dirty="0"/>
              <a:t>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95</a:t>
            </a:fld>
            <a:endParaRPr lang="zh-CN" altLang="en-US"/>
          </a:p>
        </p:txBody>
      </p:sp>
    </p:spTree>
    <p:extLst>
      <p:ext uri="{BB962C8B-B14F-4D97-AF65-F5344CB8AC3E}">
        <p14:creationId xmlns:p14="http://schemas.microsoft.com/office/powerpoint/2010/main" val="40595190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Paul </a:t>
            </a:r>
            <a:r>
              <a:rPr kumimoji="1" lang="en-US" altLang="zh-CN" dirty="0" err="1"/>
              <a:t>barham</a:t>
            </a:r>
            <a:r>
              <a:rPr kumimoji="1" lang="en-US" altLang="zh-CN" dirty="0"/>
              <a:t>: </a:t>
            </a:r>
            <a:r>
              <a:rPr kumimoji="1" lang="en-US" altLang="zh-CN" dirty="0" err="1"/>
              <a:t>tensorflow</a:t>
            </a:r>
            <a:r>
              <a:rPr kumimoji="1" lang="en-US" altLang="zh-CN" dirty="0"/>
              <a:t>, pathway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102</a:t>
            </a:fld>
            <a:endParaRPr lang="zh-CN" altLang="en-US"/>
          </a:p>
        </p:txBody>
      </p:sp>
    </p:spTree>
    <p:extLst>
      <p:ext uri="{BB962C8B-B14F-4D97-AF65-F5344CB8AC3E}">
        <p14:creationId xmlns:p14="http://schemas.microsoft.com/office/powerpoint/2010/main" val="15630713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106</a:t>
            </a:fld>
            <a:endParaRPr lang="zh-CN" altLang="en-US"/>
          </a:p>
        </p:txBody>
      </p:sp>
    </p:spTree>
    <p:extLst>
      <p:ext uri="{BB962C8B-B14F-4D97-AF65-F5344CB8AC3E}">
        <p14:creationId xmlns:p14="http://schemas.microsoft.com/office/powerpoint/2010/main" val="5635131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108</a:t>
            </a:fld>
            <a:endParaRPr lang="zh-CN" altLang="en-US"/>
          </a:p>
        </p:txBody>
      </p:sp>
    </p:spTree>
    <p:extLst>
      <p:ext uri="{BB962C8B-B14F-4D97-AF65-F5344CB8AC3E}">
        <p14:creationId xmlns:p14="http://schemas.microsoft.com/office/powerpoint/2010/main" val="23535212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112</a:t>
            </a:fld>
            <a:endParaRPr lang="zh-CN" altLang="en-US"/>
          </a:p>
        </p:txBody>
      </p:sp>
    </p:spTree>
    <p:extLst>
      <p:ext uri="{BB962C8B-B14F-4D97-AF65-F5344CB8AC3E}">
        <p14:creationId xmlns:p14="http://schemas.microsoft.com/office/powerpoint/2010/main" val="41555172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113</a:t>
            </a:fld>
            <a:endParaRPr lang="zh-CN" altLang="en-US"/>
          </a:p>
        </p:txBody>
      </p:sp>
    </p:spTree>
    <p:extLst>
      <p:ext uri="{BB962C8B-B14F-4D97-AF65-F5344CB8AC3E}">
        <p14:creationId xmlns:p14="http://schemas.microsoft.com/office/powerpoint/2010/main" val="40462544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114</a:t>
            </a:fld>
            <a:endParaRPr lang="zh-CN" altLang="en-US"/>
          </a:p>
        </p:txBody>
      </p:sp>
    </p:spTree>
    <p:extLst>
      <p:ext uri="{BB962C8B-B14F-4D97-AF65-F5344CB8AC3E}">
        <p14:creationId xmlns:p14="http://schemas.microsoft.com/office/powerpoint/2010/main" val="27258485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115</a:t>
            </a:fld>
            <a:endParaRPr lang="zh-CN" altLang="en-US"/>
          </a:p>
        </p:txBody>
      </p:sp>
    </p:spTree>
    <p:extLst>
      <p:ext uri="{BB962C8B-B14F-4D97-AF65-F5344CB8AC3E}">
        <p14:creationId xmlns:p14="http://schemas.microsoft.com/office/powerpoint/2010/main" val="26220412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116</a:t>
            </a:fld>
            <a:endParaRPr lang="zh-CN" altLang="en-US"/>
          </a:p>
        </p:txBody>
      </p:sp>
    </p:spTree>
    <p:extLst>
      <p:ext uri="{BB962C8B-B14F-4D97-AF65-F5344CB8AC3E}">
        <p14:creationId xmlns:p14="http://schemas.microsoft.com/office/powerpoint/2010/main" val="4822319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117</a:t>
            </a:fld>
            <a:endParaRPr lang="zh-CN" altLang="en-US"/>
          </a:p>
        </p:txBody>
      </p:sp>
    </p:spTree>
    <p:extLst>
      <p:ext uri="{BB962C8B-B14F-4D97-AF65-F5344CB8AC3E}">
        <p14:creationId xmlns:p14="http://schemas.microsoft.com/office/powerpoint/2010/main" val="1751580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10</a:t>
            </a:fld>
            <a:endParaRPr lang="zh-CN" altLang="en-US"/>
          </a:p>
        </p:txBody>
      </p:sp>
    </p:spTree>
    <p:extLst>
      <p:ext uri="{BB962C8B-B14F-4D97-AF65-F5344CB8AC3E}">
        <p14:creationId xmlns:p14="http://schemas.microsoft.com/office/powerpoint/2010/main" val="20612108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118</a:t>
            </a:fld>
            <a:endParaRPr lang="zh-CN" altLang="en-US"/>
          </a:p>
        </p:txBody>
      </p:sp>
    </p:spTree>
    <p:extLst>
      <p:ext uri="{BB962C8B-B14F-4D97-AF65-F5344CB8AC3E}">
        <p14:creationId xmlns:p14="http://schemas.microsoft.com/office/powerpoint/2010/main" val="22272237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122</a:t>
            </a:fld>
            <a:endParaRPr lang="zh-CN" altLang="en-US"/>
          </a:p>
        </p:txBody>
      </p:sp>
    </p:spTree>
    <p:extLst>
      <p:ext uri="{BB962C8B-B14F-4D97-AF65-F5344CB8AC3E}">
        <p14:creationId xmlns:p14="http://schemas.microsoft.com/office/powerpoint/2010/main" val="26744856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123</a:t>
            </a:fld>
            <a:endParaRPr lang="zh-CN" altLang="en-US"/>
          </a:p>
        </p:txBody>
      </p:sp>
    </p:spTree>
    <p:extLst>
      <p:ext uri="{BB962C8B-B14F-4D97-AF65-F5344CB8AC3E}">
        <p14:creationId xmlns:p14="http://schemas.microsoft.com/office/powerpoint/2010/main" val="25377410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为了简化，假设服务器没有</a:t>
            </a:r>
            <a:r>
              <a:rPr kumimoji="1" lang="en-US" altLang="zh-CN" dirty="0"/>
              <a:t>cache</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124</a:t>
            </a:fld>
            <a:endParaRPr lang="zh-CN" altLang="en-US"/>
          </a:p>
        </p:txBody>
      </p:sp>
    </p:spTree>
    <p:extLst>
      <p:ext uri="{BB962C8B-B14F-4D97-AF65-F5344CB8AC3E}">
        <p14:creationId xmlns:p14="http://schemas.microsoft.com/office/powerpoint/2010/main" val="34764080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为了简化，假设服务器没有</a:t>
            </a:r>
            <a:r>
              <a:rPr kumimoji="1" lang="en-US" altLang="zh-CN" dirty="0"/>
              <a:t>cache</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125</a:t>
            </a:fld>
            <a:endParaRPr lang="zh-CN" altLang="en-US"/>
          </a:p>
        </p:txBody>
      </p:sp>
    </p:spTree>
    <p:extLst>
      <p:ext uri="{BB962C8B-B14F-4D97-AF65-F5344CB8AC3E}">
        <p14:creationId xmlns:p14="http://schemas.microsoft.com/office/powerpoint/2010/main" val="16196599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133</a:t>
            </a:fld>
            <a:endParaRPr lang="zh-CN" altLang="en-US"/>
          </a:p>
        </p:txBody>
      </p:sp>
    </p:spTree>
    <p:extLst>
      <p:ext uri="{BB962C8B-B14F-4D97-AF65-F5344CB8AC3E}">
        <p14:creationId xmlns:p14="http://schemas.microsoft.com/office/powerpoint/2010/main" val="3314525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134</a:t>
            </a:fld>
            <a:endParaRPr lang="zh-CN" altLang="en-US"/>
          </a:p>
        </p:txBody>
      </p:sp>
    </p:spTree>
    <p:extLst>
      <p:ext uri="{BB962C8B-B14F-4D97-AF65-F5344CB8AC3E}">
        <p14:creationId xmlns:p14="http://schemas.microsoft.com/office/powerpoint/2010/main" val="24589018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135</a:t>
            </a:fld>
            <a:endParaRPr lang="zh-CN" altLang="en-US"/>
          </a:p>
        </p:txBody>
      </p:sp>
    </p:spTree>
    <p:extLst>
      <p:ext uri="{BB962C8B-B14F-4D97-AF65-F5344CB8AC3E}">
        <p14:creationId xmlns:p14="http://schemas.microsoft.com/office/powerpoint/2010/main" val="628672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a:t>
            </a:fld>
            <a:endParaRPr lang="zh-CN" altLang="en-US"/>
          </a:p>
        </p:txBody>
      </p:sp>
    </p:spTree>
    <p:extLst>
      <p:ext uri="{BB962C8B-B14F-4D97-AF65-F5344CB8AC3E}">
        <p14:creationId xmlns:p14="http://schemas.microsoft.com/office/powerpoint/2010/main" val="201160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normAutofit/>
          </a:bodyPr>
          <a:lstStyle>
            <a:lvl1pPr algn="ctr">
              <a:defRPr sz="4400">
                <a:latin typeface="+mj-lt"/>
              </a:defRPr>
            </a:lvl1pPr>
          </a:lstStyle>
          <a:p>
            <a:r>
              <a:rPr lang="zh-CN" altLang="en-US" dirty="0"/>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941585749"/>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200" y="228866"/>
            <a:ext cx="8229600" cy="900442"/>
          </a:xfrm>
        </p:spPr>
        <p:txBody>
          <a:bodyPr>
            <a:normAutofit/>
          </a:bodyPr>
          <a:lstStyle>
            <a:lvl1pPr>
              <a:defRPr sz="2400" b="1">
                <a:solidFill>
                  <a:schemeClr val="accent1"/>
                </a:solidFill>
                <a:latin typeface="+mn-lt"/>
                <a:ea typeface="+mj-ea"/>
                <a:cs typeface="微软雅黑 Light" panose="020B0502040204020203" pitchFamily="34" charset="-122"/>
              </a:defRPr>
            </a:lvl1pPr>
          </a:lstStyle>
          <a:p>
            <a:r>
              <a:rPr lang="en-US" altLang="zh-CN" dirty="0"/>
              <a:t>xx</a:t>
            </a:r>
            <a:endParaRPr lang="zh-CN" altLang="en-US" dirty="0"/>
          </a:p>
        </p:txBody>
      </p:sp>
      <p:sp>
        <p:nvSpPr>
          <p:cNvPr id="3" name="内容占位符 2"/>
          <p:cNvSpPr>
            <a:spLocks noGrp="1"/>
          </p:cNvSpPr>
          <p:nvPr>
            <p:ph idx="1" hasCustomPrompt="1"/>
          </p:nvPr>
        </p:nvSpPr>
        <p:spPr>
          <a:xfrm>
            <a:off x="457200" y="1129308"/>
            <a:ext cx="8229600" cy="3771636"/>
          </a:xfrm>
        </p:spPr>
        <p:txBody>
          <a:bodyPr>
            <a:normAutofit/>
          </a:bodyPr>
          <a:lstStyle>
            <a:lvl1pPr marL="0" indent="0">
              <a:lnSpc>
                <a:spcPct val="120000"/>
              </a:lnSpc>
              <a:buFontTx/>
              <a:buNone/>
              <a:defRPr sz="1800" b="1" i="0">
                <a:solidFill>
                  <a:schemeClr val="tx1"/>
                </a:solidFill>
                <a:latin typeface="+mn-lt"/>
                <a:ea typeface="微软雅黑" panose="020B0503020204020204" pitchFamily="34" charset="-122"/>
                <a:cs typeface="微软雅黑" panose="020B0503020204020204" pitchFamily="34" charset="-122"/>
              </a:defRPr>
            </a:lvl1pPr>
            <a:lvl2pPr marL="360000">
              <a:lnSpc>
                <a:spcPct val="120000"/>
              </a:lnSpc>
              <a:defRPr sz="1800" b="0" i="0">
                <a:solidFill>
                  <a:schemeClr val="tx1"/>
                </a:solidFill>
                <a:latin typeface="+mn-lt"/>
                <a:ea typeface="微软雅黑" panose="020B0503020204020204" pitchFamily="34" charset="-122"/>
                <a:cs typeface="微软雅黑" panose="020B0503020204020204" pitchFamily="34" charset="-122"/>
              </a:defRPr>
            </a:lvl2pPr>
            <a:lvl3pPr>
              <a:lnSpc>
                <a:spcPct val="120000"/>
              </a:lnSpc>
              <a:defRPr sz="2000" b="0" i="0">
                <a:solidFill>
                  <a:schemeClr val="tx1"/>
                </a:solidFill>
                <a:latin typeface="+mn-lt"/>
                <a:ea typeface="微软雅黑" panose="020B0503020204020204" pitchFamily="34" charset="-122"/>
                <a:cs typeface="微软雅黑" panose="020B0503020204020204" pitchFamily="34" charset="-122"/>
              </a:defRPr>
            </a:lvl3pPr>
            <a:lvl4pPr>
              <a:lnSpc>
                <a:spcPct val="120000"/>
              </a:lnSpc>
              <a:defRPr sz="1800" b="0" i="0">
                <a:solidFill>
                  <a:schemeClr val="tx1"/>
                </a:solidFill>
                <a:latin typeface="+mn-lt"/>
                <a:ea typeface="微软雅黑" panose="020B0503020204020204" pitchFamily="34" charset="-122"/>
                <a:cs typeface="微软雅黑" panose="020B0503020204020204" pitchFamily="34" charset="-122"/>
              </a:defRPr>
            </a:lvl4pPr>
            <a:lvl5pPr>
              <a:lnSpc>
                <a:spcPct val="120000"/>
              </a:lnSpc>
              <a:defRPr sz="1800" b="0" i="0">
                <a:solidFill>
                  <a:schemeClr val="tx1"/>
                </a:solidFill>
                <a:latin typeface="+mn-lt"/>
                <a:ea typeface="微软雅黑" panose="020B0503020204020204" pitchFamily="34" charset="-122"/>
                <a:cs typeface="微软雅黑" panose="020B0503020204020204" pitchFamily="34" charset="-122"/>
              </a:defRPr>
            </a:lvl5pPr>
          </a:lstStyle>
          <a:p>
            <a:pPr lvl="0"/>
            <a:r>
              <a:rPr lang="en-US" altLang="zh-CN" dirty="0" err="1"/>
              <a:t>yy</a:t>
            </a:r>
            <a:endParaRPr lang="zh-CN" altLang="en-US" dirty="0"/>
          </a:p>
          <a:p>
            <a:pPr lvl="1"/>
            <a:r>
              <a:rPr lang="en-US" altLang="zh-CN" dirty="0"/>
              <a:t>xx</a:t>
            </a:r>
            <a:endParaRPr lang="zh-CN" altLang="en-US" dirty="0"/>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latin typeface="Consolas" panose="020B0609020204030204" pitchFamily="49" charset="0"/>
                <a:cs typeface="Consolas" panose="020B0609020204030204" pitchFamily="49" charset="0"/>
              </a:defRPr>
            </a:lvl1pPr>
          </a:lstStyle>
          <a:p>
            <a:fld id="{ADE361C3-C043-4A6E-BDCE-8DA1E7D90A3B}" type="slidenum">
              <a:rPr lang="zh-CN" altLang="en-US" smtClean="0"/>
              <a:pPr/>
              <a:t>‹#›</a:t>
            </a:fld>
            <a:endParaRPr lang="zh-CN" altLang="en-US" dirty="0"/>
          </a:p>
        </p:txBody>
      </p:sp>
      <p:sp>
        <p:nvSpPr>
          <p:cNvPr id="7" name="矩形 6"/>
          <p:cNvSpPr/>
          <p:nvPr userDrawn="1"/>
        </p:nvSpPr>
        <p:spPr>
          <a:xfrm>
            <a:off x="-180527" y="439062"/>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三角形 7">
            <a:extLst>
              <a:ext uri="{FF2B5EF4-FFF2-40B4-BE49-F238E27FC236}">
                <a16:creationId xmlns:a16="http://schemas.microsoft.com/office/drawing/2014/main" id="{066DE83E-C489-9340-8A6C-F2C63F8574DC}"/>
              </a:ext>
            </a:extLst>
          </p:cNvPr>
          <p:cNvSpPr/>
          <p:nvPr userDrawn="1"/>
        </p:nvSpPr>
        <p:spPr>
          <a:xfrm rot="5400000">
            <a:off x="-160702" y="599536"/>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3624512219"/>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atin typeface="+mj-lt"/>
              </a:defRPr>
            </a:lvl1pPr>
          </a:lstStyle>
          <a:p>
            <a:r>
              <a:rPr lang="zh-CN" altLang="en-US" dirty="0"/>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8" name="三角形 7">
            <a:extLst>
              <a:ext uri="{FF2B5EF4-FFF2-40B4-BE49-F238E27FC236}">
                <a16:creationId xmlns:a16="http://schemas.microsoft.com/office/drawing/2014/main" id="{A8EE614D-B549-154F-943F-0F3919AB5939}"/>
              </a:ext>
            </a:extLst>
          </p:cNvPr>
          <p:cNvSpPr/>
          <p:nvPr userDrawn="1"/>
        </p:nvSpPr>
        <p:spPr>
          <a:xfrm rot="5400000">
            <a:off x="-160703" y="3920373"/>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1360576036"/>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1" y="5296962"/>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endParaRPr lang="zh-CN" altLang="en-US" dirty="0"/>
          </a:p>
        </p:txBody>
      </p:sp>
      <p:sp>
        <p:nvSpPr>
          <p:cNvPr id="5" name="页脚占位符 4"/>
          <p:cNvSpPr>
            <a:spLocks noGrp="1"/>
          </p:cNvSpPr>
          <p:nvPr>
            <p:ph type="ftr" sz="quarter" idx="3"/>
          </p:nvPr>
        </p:nvSpPr>
        <p:spPr>
          <a:xfrm>
            <a:off x="3124201" y="5296962"/>
            <a:ext cx="2895600" cy="304271"/>
          </a:xfrm>
          <a:prstGeom prst="rect">
            <a:avLst/>
          </a:prstGeom>
        </p:spPr>
        <p:txBody>
          <a:bodyPr vert="horz" lIns="91440" tIns="45720" rIns="91440" bIns="45720" rtlCol="0" anchor="ctr"/>
          <a:lstStyle>
            <a:lvl1pPr algn="ctr">
              <a:defRPr sz="1200">
                <a:solidFill>
                  <a:schemeClr val="tx1">
                    <a:tint val="75000"/>
                  </a:schemeClr>
                </a:solidFill>
                <a:latin typeface="DengXian" charset="0"/>
                <a:ea typeface="DengXian" charset="0"/>
                <a:cs typeface="DengXian" charset="0"/>
              </a:defRPr>
            </a:lvl1pPr>
          </a:lstStyle>
          <a:p>
            <a:endParaRPr lang="zh-CN" altLang="en-US"/>
          </a:p>
        </p:txBody>
      </p:sp>
      <p:sp>
        <p:nvSpPr>
          <p:cNvPr id="6" name="灯片编号占位符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Tree>
    <p:extLst>
      <p:ext uri="{BB962C8B-B14F-4D97-AF65-F5344CB8AC3E}">
        <p14:creationId xmlns:p14="http://schemas.microsoft.com/office/powerpoint/2010/main" val="263381423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hf hdr="0" ftr="0" dt="0"/>
  <p:txStyles>
    <p:title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p:titleStyle>
    <p:bodyStyle>
      <a:lvl1pPr marL="342900" indent="-342900" algn="l" defTabSz="914400" rtl="0" eaLnBrk="1" latinLnBrk="0" hangingPunct="1">
        <a:lnSpc>
          <a:spcPct val="120000"/>
        </a:lnSpc>
        <a:spcBef>
          <a:spcPts val="1200"/>
        </a:spcBef>
        <a:buFont typeface="Arial" pitchFamily="34" charset="0"/>
        <a:buChar char="•"/>
        <a:defRPr sz="2600" b="0" kern="1200">
          <a:solidFill>
            <a:schemeClr val="tx1"/>
          </a:solidFill>
          <a:latin typeface="+mn-lt"/>
          <a:ea typeface="+mn-ea"/>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mn-ea"/>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solidFill>
          <a:latin typeface="+mn-lt"/>
          <a:ea typeface="+mn-ea"/>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solidFill>
          <a:latin typeface="+mn-lt"/>
          <a:ea typeface="+mn-ea"/>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solidFill>
          <a:latin typeface="+mn-lt"/>
          <a:ea typeface="+mn-ea"/>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13.emf"/><Relationship Id="rId4" Type="http://schemas.openxmlformats.org/officeDocument/2006/relationships/image" Target="../media/image112.png"/></Relationships>
</file>

<file path=ppt/slides/_rels/slide109.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15.emf"/></Relationships>
</file>

<file path=ppt/slides/_rels/slide12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15.emf"/></Relationships>
</file>

<file path=ppt/slides/_rels/slide126.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6.tiff"/></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7.tiff"/><Relationship Id="rId4" Type="http://schemas.openxmlformats.org/officeDocument/2006/relationships/image" Target="../media/image16.tiff"/></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microsoft.com/office/2007/relationships/hdphoto" Target="../media/hdphoto2.wdp"/><Relationship Id="rId12"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39.png"/><Relationship Id="rId5" Type="http://schemas.openxmlformats.org/officeDocument/2006/relationships/image" Target="../media/image35.jpeg"/><Relationship Id="rId10" Type="http://schemas.openxmlformats.org/officeDocument/2006/relationships/image" Target="../media/image38.png"/><Relationship Id="rId4" Type="http://schemas.microsoft.com/office/2007/relationships/hdphoto" Target="../media/hdphoto1.wdp"/><Relationship Id="rId9"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tiff"/><Relationship Id="rId4" Type="http://schemas.openxmlformats.org/officeDocument/2006/relationships/image" Target="../media/image16.tif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7.tiff"/><Relationship Id="rId4" Type="http://schemas.openxmlformats.org/officeDocument/2006/relationships/image" Target="../media/image16.tiff"/></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tiff"/></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Subnetwork"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en.wikipedia.org/wiki/Subnetwork"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en.wikipedia.org/wiki/Subnetwork" TargetMode="External"/><Relationship Id="rId4" Type="http://schemas.openxmlformats.org/officeDocument/2006/relationships/image" Target="../media/image56.tiff"/></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Subnetwork"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en.wikipedia.org/wiki/Turing_Award"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e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74.tiff"/><Relationship Id="rId1" Type="http://schemas.openxmlformats.org/officeDocument/2006/relationships/slideLayout" Target="../slideLayouts/slideLayout2.xml"/><Relationship Id="rId4" Type="http://schemas.openxmlformats.org/officeDocument/2006/relationships/image" Target="../media/image76.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tiff"/><Relationship Id="rId4" Type="http://schemas.openxmlformats.org/officeDocument/2006/relationships/image" Target="../media/image16.tiff"/></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9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685800" y="1720996"/>
            <a:ext cx="7772400" cy="1225021"/>
          </a:xfrm>
        </p:spPr>
        <p:txBody>
          <a:bodyPr>
            <a:noAutofit/>
          </a:bodyPr>
          <a:lstStyle/>
          <a:p>
            <a:pPr>
              <a:lnSpc>
                <a:spcPct val="110000"/>
              </a:lnSpc>
            </a:pPr>
            <a:r>
              <a:rPr kumimoji="1" lang="en-US" altLang="zh-CN" sz="3600" dirty="0"/>
              <a:t>Scalability in Practice: </a:t>
            </a:r>
            <a:br>
              <a:rPr kumimoji="1" lang="en-US" altLang="zh-CN" sz="3600" dirty="0"/>
            </a:br>
            <a:r>
              <a:rPr kumimoji="1" lang="en-US" altLang="zh-CN" sz="3600" b="0" dirty="0">
                <a:latin typeface="+mn-lt"/>
              </a:rPr>
              <a:t>a</a:t>
            </a:r>
            <a:r>
              <a:rPr kumimoji="1" lang="zh-CN" altLang="en-US" sz="3600" b="0" dirty="0">
                <a:latin typeface="+mn-lt"/>
              </a:rPr>
              <a:t> </a:t>
            </a:r>
            <a:r>
              <a:rPr kumimoji="1" lang="en-US" altLang="zh-CN" sz="3600" b="0" dirty="0">
                <a:latin typeface="+mn-lt"/>
              </a:rPr>
              <a:t>Highly</a:t>
            </a:r>
            <a:r>
              <a:rPr kumimoji="1" lang="zh-CN" altLang="en-US" sz="3600" b="0" dirty="0">
                <a:latin typeface="+mn-lt"/>
              </a:rPr>
              <a:t> </a:t>
            </a:r>
            <a:r>
              <a:rPr kumimoji="1" lang="en-US" altLang="zh-CN" sz="3600" b="0" dirty="0">
                <a:latin typeface="+mn-lt"/>
              </a:rPr>
              <a:t>scalable</a:t>
            </a:r>
            <a:r>
              <a:rPr kumimoji="1" lang="zh-CN" altLang="en-US" sz="3600" b="0" dirty="0">
                <a:latin typeface="+mn-lt"/>
              </a:rPr>
              <a:t> </a:t>
            </a:r>
            <a:r>
              <a:rPr kumimoji="1" lang="en-US" altLang="zh-CN" sz="3600" b="0" dirty="0">
                <a:latin typeface="+mn-lt"/>
              </a:rPr>
              <a:t>web app</a:t>
            </a:r>
            <a:endParaRPr kumimoji="1" lang="zh-CN" altLang="en-US" sz="3600" b="0" dirty="0">
              <a:latin typeface="+mn-lt"/>
            </a:endParaRPr>
          </a:p>
        </p:txBody>
      </p:sp>
      <p:pic>
        <p:nvPicPr>
          <p:cNvPr id="9" name="图片 8">
            <a:extLst>
              <a:ext uri="{FF2B5EF4-FFF2-40B4-BE49-F238E27FC236}">
                <a16:creationId xmlns:a16="http://schemas.microsoft.com/office/drawing/2014/main" id="{23A70DCB-3E4D-4449-82B8-441C200ABD69}"/>
              </a:ext>
            </a:extLst>
          </p:cNvPr>
          <p:cNvPicPr>
            <a:picLocks noChangeAspect="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652120" y="252561"/>
            <a:ext cx="1362088" cy="492009"/>
          </a:xfrm>
          <a:prstGeom prst="rect">
            <a:avLst/>
          </a:prstGeom>
        </p:spPr>
      </p:pic>
      <p:sp>
        <p:nvSpPr>
          <p:cNvPr id="7" name="副标题 2">
            <a:extLst>
              <a:ext uri="{FF2B5EF4-FFF2-40B4-BE49-F238E27FC236}">
                <a16:creationId xmlns:a16="http://schemas.microsoft.com/office/drawing/2014/main" id="{E2120B98-7095-B94B-B13B-75606426BFB4}"/>
              </a:ext>
            </a:extLst>
          </p:cNvPr>
          <p:cNvSpPr txBox="1">
            <a:spLocks/>
          </p:cNvSpPr>
          <p:nvPr/>
        </p:nvSpPr>
        <p:spPr>
          <a:xfrm>
            <a:off x="467544" y="252559"/>
            <a:ext cx="3240360" cy="504056"/>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200"/>
              </a:spcBef>
              <a:buFont typeface="Arial" pitchFamily="34" charset="0"/>
              <a:buNone/>
              <a:defRPr sz="2600" b="0" kern="1200">
                <a:solidFill>
                  <a:schemeClr val="tx1">
                    <a:tint val="75000"/>
                  </a:schemeClr>
                </a:solidFill>
                <a:latin typeface="+mn-ea"/>
                <a:ea typeface="+mn-ea"/>
                <a:cs typeface="DengXian" charset="0"/>
              </a:defRPr>
            </a:lvl1pPr>
            <a:lvl2pPr marL="457200" indent="0" algn="ctr" defTabSz="914400" rtl="0" eaLnBrk="1" latinLnBrk="0" hangingPunct="1">
              <a:lnSpc>
                <a:spcPct val="120000"/>
              </a:lnSpc>
              <a:spcBef>
                <a:spcPct val="20000"/>
              </a:spcBef>
              <a:buFont typeface="Arial" pitchFamily="34" charset="0"/>
              <a:buNone/>
              <a:defRPr sz="2400" kern="1200">
                <a:solidFill>
                  <a:schemeClr val="tx1">
                    <a:tint val="75000"/>
                  </a:schemeClr>
                </a:solidFill>
                <a:latin typeface="+mn-ea"/>
                <a:ea typeface="+mn-ea"/>
                <a:cs typeface="DengXian" charset="0"/>
              </a:defRPr>
            </a:lvl2pPr>
            <a:lvl3pPr marL="914400" indent="0" algn="ctr" defTabSz="914400" rtl="0" eaLnBrk="1" latinLnBrk="0" hangingPunct="1">
              <a:lnSpc>
                <a:spcPct val="120000"/>
              </a:lnSpc>
              <a:spcBef>
                <a:spcPct val="20000"/>
              </a:spcBef>
              <a:buFont typeface="Arial" pitchFamily="34" charset="0"/>
              <a:buNone/>
              <a:defRPr sz="2000" kern="1200">
                <a:solidFill>
                  <a:schemeClr val="tx1">
                    <a:tint val="75000"/>
                  </a:schemeClr>
                </a:solidFill>
                <a:latin typeface="+mn-ea"/>
                <a:ea typeface="+mn-ea"/>
                <a:cs typeface="DengXian" charset="0"/>
              </a:defRPr>
            </a:lvl3pPr>
            <a:lvl4pPr marL="13716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4pPr>
            <a:lvl5pPr marL="18288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defRPr/>
            </a:pPr>
            <a:r>
              <a:rPr kumimoji="0" lang="en-US" altLang="zh-CN" sz="1400" b="0" i="0" u="none" strike="noStrike" kern="1200" cap="none" spc="0" normalizeH="0" baseline="0" noProof="0" dirty="0">
                <a:ln>
                  <a:noFill/>
                </a:ln>
                <a:solidFill>
                  <a:srgbClr val="000000">
                    <a:lumMod val="75000"/>
                    <a:lumOff val="25000"/>
                  </a:srgbClr>
                </a:solidFill>
                <a:effectLst/>
                <a:uLnTx/>
                <a:uFillTx/>
                <a:latin typeface="+mj-lt"/>
                <a:ea typeface="微软雅黑"/>
              </a:rPr>
              <a:t>CSP 2025</a:t>
            </a:r>
            <a:endParaRPr kumimoji="0" lang="zh-CN" altLang="en-US" sz="1400" b="0" i="0" u="none" strike="noStrike" kern="1200" cap="none" spc="0" normalizeH="0" baseline="0" noProof="0" dirty="0">
              <a:ln>
                <a:noFill/>
              </a:ln>
              <a:solidFill>
                <a:srgbClr val="000000">
                  <a:lumMod val="75000"/>
                  <a:lumOff val="25000"/>
                </a:srgbClr>
              </a:solidFill>
              <a:effectLst/>
              <a:uLnTx/>
              <a:uFillTx/>
              <a:latin typeface="+mj-lt"/>
              <a:ea typeface="微软雅黑"/>
            </a:endParaRPr>
          </a:p>
        </p:txBody>
      </p:sp>
      <p:pic>
        <p:nvPicPr>
          <p:cNvPr id="8" name="Picture 6" descr="http://korean.onlinesjtu.com/%E6%A0%A1%E5%BE%BD%E7%B3%BB%E5%88%97/%E7%BC%A9%E5%B0%8F%E7%89%88/%E8%93%9D%E8%89%B2%E7%B3%BB%20%E5%B0%8F%E5%B0%BA%E5%AF%B8%E6%A0%A1%E5%BE%BD%E5%B1%95%E5%BC%80%E5%BC%8F%20(10mm%E4%BB%A5%E4%B8%8B%E4%BD%BF%E7%94%A8)%20%5b%E8%BD%AC%E6%8D%A2%5d.png">
            <a:extLst>
              <a:ext uri="{FF2B5EF4-FFF2-40B4-BE49-F238E27FC236}">
                <a16:creationId xmlns:a16="http://schemas.microsoft.com/office/drawing/2014/main" id="{9D0C1772-9C9E-534B-9410-16BA28CA6EB4}"/>
              </a:ext>
            </a:extLst>
          </p:cNvPr>
          <p:cNvPicPr>
            <a:picLocks noChangeAspect="1" noChangeArrowheads="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164288" y="282539"/>
            <a:ext cx="1642840" cy="432048"/>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副标题 5">
            <a:extLst>
              <a:ext uri="{FF2B5EF4-FFF2-40B4-BE49-F238E27FC236}">
                <a16:creationId xmlns:a16="http://schemas.microsoft.com/office/drawing/2014/main" id="{55205806-95B5-1349-B265-4053404601BB}"/>
              </a:ext>
            </a:extLst>
          </p:cNvPr>
          <p:cNvSpPr>
            <a:spLocks noGrp="1"/>
          </p:cNvSpPr>
          <p:nvPr>
            <p:ph type="subTitle" idx="1"/>
          </p:nvPr>
        </p:nvSpPr>
        <p:spPr>
          <a:xfrm>
            <a:off x="685800" y="3412362"/>
            <a:ext cx="7772400" cy="1461362"/>
          </a:xfrm>
        </p:spPr>
        <p:txBody>
          <a:bodyPr>
            <a:noAutofit/>
          </a:bodyPr>
          <a:lstStyle/>
          <a:p>
            <a:pPr>
              <a:lnSpc>
                <a:spcPct val="150000"/>
              </a:lnSpc>
              <a:spcBef>
                <a:spcPts val="0"/>
              </a:spcBef>
            </a:pPr>
            <a:r>
              <a:rPr kumimoji="1" lang="en-US" altLang="zh-CN" sz="1800" dirty="0" err="1">
                <a:solidFill>
                  <a:schemeClr val="tx1">
                    <a:lumMod val="75000"/>
                    <a:lumOff val="25000"/>
                  </a:schemeClr>
                </a:solidFill>
                <a:latin typeface="+mj-lt"/>
              </a:rPr>
              <a:t>Xingda</a:t>
            </a:r>
            <a:r>
              <a:rPr kumimoji="1" lang="en-US" altLang="zh-CN" sz="1800" dirty="0">
                <a:solidFill>
                  <a:schemeClr val="tx1">
                    <a:lumMod val="75000"/>
                    <a:lumOff val="25000"/>
                  </a:schemeClr>
                </a:solidFill>
                <a:latin typeface="+mj-lt"/>
              </a:rPr>
              <a:t> Wei / Yubin</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Xia</a:t>
            </a:r>
          </a:p>
          <a:p>
            <a:pPr>
              <a:lnSpc>
                <a:spcPct val="150000"/>
              </a:lnSpc>
              <a:spcBef>
                <a:spcPts val="0"/>
              </a:spcBef>
            </a:pPr>
            <a:r>
              <a:rPr kumimoji="1" lang="en-US" altLang="zh-CN" sz="1800" dirty="0">
                <a:solidFill>
                  <a:schemeClr val="tx1">
                    <a:lumMod val="75000"/>
                    <a:lumOff val="25000"/>
                  </a:schemeClr>
                </a:solidFill>
                <a:latin typeface="+mj-lt"/>
              </a:rPr>
              <a:t>IPADS,</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Shanghai</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Jiao</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Tong</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University</a:t>
            </a:r>
          </a:p>
          <a:p>
            <a:pPr>
              <a:lnSpc>
                <a:spcPct val="150000"/>
              </a:lnSpc>
              <a:spcBef>
                <a:spcPts val="0"/>
              </a:spcBef>
            </a:pPr>
            <a:r>
              <a:rPr kumimoji="1" lang="en-US" altLang="zh-CN" sz="1800" dirty="0">
                <a:solidFill>
                  <a:schemeClr val="tx1">
                    <a:lumMod val="50000"/>
                    <a:lumOff val="50000"/>
                  </a:schemeClr>
                </a:solidFill>
                <a:latin typeface="+mj-lt"/>
              </a:rPr>
              <a:t>https://</a:t>
            </a:r>
            <a:r>
              <a:rPr kumimoji="1" lang="en-US" altLang="zh-CN" sz="1800" dirty="0" err="1">
                <a:solidFill>
                  <a:schemeClr val="tx1">
                    <a:lumMod val="50000"/>
                    <a:lumOff val="50000"/>
                  </a:schemeClr>
                </a:solidFill>
                <a:latin typeface="+mj-lt"/>
              </a:rPr>
              <a:t>www.sjtu.edu.cn</a:t>
            </a:r>
            <a:endParaRPr kumimoji="1" lang="en" altLang="zh-CN" sz="1800" dirty="0">
              <a:solidFill>
                <a:schemeClr val="tx1">
                  <a:lumMod val="50000"/>
                  <a:lumOff val="50000"/>
                </a:schemeClr>
              </a:solidFill>
              <a:latin typeface="+mj-lt"/>
            </a:endParaRPr>
          </a:p>
        </p:txBody>
      </p:sp>
    </p:spTree>
    <p:custDataLst>
      <p:tags r:id="rId1"/>
    </p:custDataLst>
    <p:extLst>
      <p:ext uri="{BB962C8B-B14F-4D97-AF65-F5344CB8AC3E}">
        <p14:creationId xmlns:p14="http://schemas.microsoft.com/office/powerpoint/2010/main" val="3628960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66CF53-73DA-E949-858A-8FA671823A83}"/>
              </a:ext>
            </a:extLst>
          </p:cNvPr>
          <p:cNvSpPr>
            <a:spLocks noGrp="1"/>
          </p:cNvSpPr>
          <p:nvPr>
            <p:ph type="title"/>
          </p:nvPr>
        </p:nvSpPr>
        <p:spPr/>
        <p:txBody>
          <a:bodyPr/>
          <a:lstStyle/>
          <a:p>
            <a:r>
              <a:rPr kumimoji="1" lang="en-US" altLang="zh-CN" dirty="0"/>
              <a:t>How to build Taobao on a single machine</a:t>
            </a:r>
            <a:r>
              <a:rPr kumimoji="1" lang="zh-CN" altLang="en-US" dirty="0"/>
              <a:t> </a:t>
            </a:r>
            <a:r>
              <a:rPr kumimoji="1" lang="en-US" altLang="zh-CN" dirty="0"/>
              <a:t>(in</a:t>
            </a:r>
            <a:r>
              <a:rPr kumimoji="1" lang="zh-CN" altLang="en-US" dirty="0"/>
              <a:t> </a:t>
            </a:r>
            <a:r>
              <a:rPr kumimoji="1" lang="en-US" altLang="zh-CN" dirty="0"/>
              <a:t>old</a:t>
            </a:r>
            <a:r>
              <a:rPr kumimoji="1" lang="zh-CN" altLang="en-US" dirty="0"/>
              <a:t> </a:t>
            </a:r>
            <a:r>
              <a:rPr kumimoji="1" lang="en-US" altLang="zh-CN" dirty="0"/>
              <a:t>days)? </a:t>
            </a:r>
            <a:endParaRPr kumimoji="1" lang="zh-CN" altLang="en-US" dirty="0"/>
          </a:p>
        </p:txBody>
      </p:sp>
      <p:sp>
        <p:nvSpPr>
          <p:cNvPr id="3" name="内容占位符 2">
            <a:extLst>
              <a:ext uri="{FF2B5EF4-FFF2-40B4-BE49-F238E27FC236}">
                <a16:creationId xmlns:a16="http://schemas.microsoft.com/office/drawing/2014/main" id="{13AFC7A0-09D1-0644-8461-140E52B2DBCE}"/>
              </a:ext>
            </a:extLst>
          </p:cNvPr>
          <p:cNvSpPr>
            <a:spLocks noGrp="1"/>
          </p:cNvSpPr>
          <p:nvPr>
            <p:ph idx="1"/>
          </p:nvPr>
        </p:nvSpPr>
        <p:spPr>
          <a:xfrm>
            <a:off x="457200" y="1345332"/>
            <a:ext cx="8229600" cy="3951630"/>
          </a:xfrm>
        </p:spPr>
        <p:txBody>
          <a:bodyPr>
            <a:normAutofit/>
          </a:bodyPr>
          <a:lstStyle/>
          <a:p>
            <a:r>
              <a:rPr kumimoji="1" lang="en" altLang="zh-CN" sz="1800" dirty="0"/>
              <a:t>Operating system:</a:t>
            </a:r>
          </a:p>
          <a:p>
            <a:pPr lvl="1"/>
            <a:r>
              <a:rPr kumimoji="1" lang="en" altLang="zh-CN" sz="1800" b="1" dirty="0">
                <a:solidFill>
                  <a:schemeClr val="accent1"/>
                </a:solidFill>
              </a:rPr>
              <a:t>L</a:t>
            </a:r>
            <a:r>
              <a:rPr kumimoji="1" lang="en" altLang="zh-CN" sz="1800" dirty="0"/>
              <a:t>inux</a:t>
            </a:r>
            <a:r>
              <a:rPr kumimoji="1" lang="zh-CN" altLang="en-US" sz="1800" dirty="0"/>
              <a:t> </a:t>
            </a:r>
            <a:r>
              <a:rPr kumimoji="1" lang="en-US" altLang="zh-CN" sz="1800" dirty="0"/>
              <a:t>(in</a:t>
            </a:r>
            <a:r>
              <a:rPr kumimoji="1" lang="zh-CN" altLang="en-US" sz="1800" dirty="0"/>
              <a:t> </a:t>
            </a:r>
            <a:r>
              <a:rPr kumimoji="1" lang="en-US" altLang="zh-CN" sz="1800" dirty="0"/>
              <a:t>OS</a:t>
            </a:r>
            <a:r>
              <a:rPr kumimoji="1" lang="zh-CN" altLang="en-US" sz="1800" dirty="0"/>
              <a:t> </a:t>
            </a:r>
            <a:r>
              <a:rPr kumimoji="1" lang="en-US" altLang="zh-CN" sz="1800" dirty="0"/>
              <a:t>class)</a:t>
            </a:r>
            <a:endParaRPr kumimoji="1" lang="en" altLang="zh-CN" sz="1800" dirty="0"/>
          </a:p>
          <a:p>
            <a:r>
              <a:rPr kumimoji="1" lang="en" altLang="zh-CN" sz="1800" dirty="0"/>
              <a:t>Serving the requests: web server</a:t>
            </a:r>
          </a:p>
          <a:p>
            <a:pPr lvl="1"/>
            <a:r>
              <a:rPr kumimoji="1" lang="en" altLang="zh-CN" sz="1800" b="1" dirty="0">
                <a:solidFill>
                  <a:schemeClr val="accent1"/>
                </a:solidFill>
              </a:rPr>
              <a:t>A</a:t>
            </a:r>
            <a:r>
              <a:rPr kumimoji="1" lang="en" altLang="zh-CN" sz="1800" dirty="0"/>
              <a:t>pache, Nginx</a:t>
            </a:r>
            <a:r>
              <a:rPr kumimoji="1" lang="zh-CN" altLang="en-US" sz="1800" dirty="0"/>
              <a:t> </a:t>
            </a:r>
            <a:r>
              <a:rPr kumimoji="1" lang="en-US" altLang="zh-CN" sz="1800" dirty="0"/>
              <a:t>(in</a:t>
            </a:r>
            <a:r>
              <a:rPr kumimoji="1" lang="zh-CN" altLang="en-US" sz="1800" dirty="0"/>
              <a:t> </a:t>
            </a:r>
            <a:r>
              <a:rPr kumimoji="1" lang="en-US" altLang="zh-CN" sz="1800" dirty="0"/>
              <a:t>ICS)</a:t>
            </a:r>
            <a:endParaRPr kumimoji="1" lang="en" altLang="zh-CN" sz="1800" dirty="0"/>
          </a:p>
          <a:p>
            <a:r>
              <a:rPr kumimoji="1" lang="en" altLang="zh-CN" sz="1800" dirty="0"/>
              <a:t>Serving the data: file system &amp; DB</a:t>
            </a:r>
          </a:p>
          <a:p>
            <a:pPr lvl="1"/>
            <a:r>
              <a:rPr kumimoji="1" lang="en" altLang="zh-CN" b="1" dirty="0">
                <a:solidFill>
                  <a:schemeClr val="accent1"/>
                </a:solidFill>
              </a:rPr>
              <a:t>M</a:t>
            </a:r>
            <a:r>
              <a:rPr kumimoji="1" lang="en" altLang="zh-CN" dirty="0"/>
              <a:t>ySQL </a:t>
            </a:r>
            <a:r>
              <a:rPr kumimoji="1" lang="en-US" altLang="zh-CN" dirty="0"/>
              <a:t>&amp;</a:t>
            </a:r>
            <a:r>
              <a:rPr kumimoji="1" lang="zh-CN" altLang="en-US" dirty="0"/>
              <a:t> </a:t>
            </a:r>
            <a:r>
              <a:rPr kumimoji="1" lang="en-US" altLang="zh-CN" sz="1800" dirty="0" err="1"/>
              <a:t>i</a:t>
            </a:r>
            <a:r>
              <a:rPr kumimoji="1" lang="en" altLang="zh-CN" sz="1800" dirty="0"/>
              <a:t>node </a:t>
            </a:r>
            <a:r>
              <a:rPr kumimoji="1" lang="en-US" altLang="zh-CN" dirty="0"/>
              <a:t>file</a:t>
            </a:r>
            <a:r>
              <a:rPr kumimoji="1" lang="zh-CN" altLang="en-US" dirty="0"/>
              <a:t> </a:t>
            </a:r>
            <a:r>
              <a:rPr kumimoji="1" lang="en-US" altLang="zh-CN" dirty="0"/>
              <a:t>system</a:t>
            </a:r>
            <a:r>
              <a:rPr kumimoji="1" lang="zh-CN" altLang="en-US" dirty="0"/>
              <a:t> </a:t>
            </a:r>
            <a:r>
              <a:rPr kumimoji="1" lang="en-US" altLang="zh-CN" sz="1800" dirty="0"/>
              <a:t>(in</a:t>
            </a:r>
            <a:r>
              <a:rPr kumimoji="1" lang="zh-CN" altLang="en-US" sz="1800" dirty="0"/>
              <a:t> </a:t>
            </a:r>
            <a:r>
              <a:rPr kumimoji="1" lang="en-US" altLang="zh-CN" sz="1800" dirty="0"/>
              <a:t>CSE)</a:t>
            </a:r>
            <a:endParaRPr kumimoji="1" lang="en" altLang="zh-CN" sz="1800" dirty="0"/>
          </a:p>
          <a:p>
            <a:r>
              <a:rPr kumimoji="1" lang="en" altLang="zh-CN" sz="1800" dirty="0"/>
              <a:t>Displaying the page: HTML</a:t>
            </a:r>
          </a:p>
          <a:p>
            <a:pPr lvl="1"/>
            <a:r>
              <a:rPr kumimoji="1" lang="en" altLang="zh-CN" sz="1800" b="1" dirty="0">
                <a:solidFill>
                  <a:schemeClr val="accent1"/>
                </a:solidFill>
              </a:rPr>
              <a:t>P</a:t>
            </a:r>
            <a:r>
              <a:rPr kumimoji="1" lang="en" altLang="zh-CN" sz="1800" dirty="0"/>
              <a:t>HP</a:t>
            </a:r>
            <a:r>
              <a:rPr kumimoji="1" lang="zh-CN" altLang="en-US" sz="1800" dirty="0"/>
              <a:t> </a:t>
            </a:r>
            <a:r>
              <a:rPr kumimoji="1" lang="en-US" altLang="zh-CN" sz="1800" dirty="0"/>
              <a:t>(in</a:t>
            </a:r>
            <a:r>
              <a:rPr kumimoji="1" lang="zh-CN" altLang="en-US" sz="1800" dirty="0"/>
              <a:t> </a:t>
            </a:r>
            <a:r>
              <a:rPr kumimoji="1" lang="en-US" altLang="zh-CN" sz="1800" dirty="0"/>
              <a:t>Web</a:t>
            </a:r>
            <a:r>
              <a:rPr kumimoji="1" lang="zh-CN" altLang="en-US" sz="1800" dirty="0"/>
              <a:t> </a:t>
            </a:r>
            <a:r>
              <a:rPr kumimoji="1" lang="en-US" altLang="zh-CN" sz="1800" dirty="0"/>
              <a:t>class)</a:t>
            </a:r>
            <a:endParaRPr kumimoji="1" lang="en" altLang="zh-CN" sz="1800" dirty="0"/>
          </a:p>
          <a:p>
            <a:endParaRPr kumimoji="1" lang="en" altLang="zh-CN" dirty="0"/>
          </a:p>
          <a:p>
            <a:endParaRPr kumimoji="1" lang="zh-CN" altLang="en-US" dirty="0"/>
          </a:p>
        </p:txBody>
      </p:sp>
      <p:sp>
        <p:nvSpPr>
          <p:cNvPr id="4" name="灯片编号占位符 3">
            <a:extLst>
              <a:ext uri="{FF2B5EF4-FFF2-40B4-BE49-F238E27FC236}">
                <a16:creationId xmlns:a16="http://schemas.microsoft.com/office/drawing/2014/main" id="{2235E272-2A39-7D4C-AF70-B1BE916C9FD8}"/>
              </a:ext>
            </a:extLst>
          </p:cNvPr>
          <p:cNvSpPr>
            <a:spLocks noGrp="1"/>
          </p:cNvSpPr>
          <p:nvPr>
            <p:ph type="sldNum" sz="quarter" idx="12"/>
          </p:nvPr>
        </p:nvSpPr>
        <p:spPr/>
        <p:txBody>
          <a:bodyPr/>
          <a:lstStyle/>
          <a:p>
            <a:fld id="{ADE361C3-C043-4A6E-BDCE-8DA1E7D90A3B}" type="slidenum">
              <a:rPr lang="zh-CN" altLang="en-US" smtClean="0"/>
              <a:t>10</a:t>
            </a:fld>
            <a:endParaRPr lang="zh-CN" altLang="en-US"/>
          </a:p>
        </p:txBody>
      </p:sp>
      <p:pic>
        <p:nvPicPr>
          <p:cNvPr id="5" name="图片 4">
            <a:extLst>
              <a:ext uri="{FF2B5EF4-FFF2-40B4-BE49-F238E27FC236}">
                <a16:creationId xmlns:a16="http://schemas.microsoft.com/office/drawing/2014/main" id="{FED80228-4BE7-C642-BF27-0D0D0522DC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15935" y="1705549"/>
            <a:ext cx="3522665" cy="2303902"/>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6E95770F-7072-4D40-A70A-C19BAC83F1D6}"/>
              </a:ext>
            </a:extLst>
          </p:cNvPr>
          <p:cNvSpPr/>
          <p:nvPr/>
        </p:nvSpPr>
        <p:spPr>
          <a:xfrm>
            <a:off x="4198770" y="4488048"/>
            <a:ext cx="4708859" cy="369332"/>
          </a:xfrm>
          <a:prstGeom prst="rect">
            <a:avLst/>
          </a:prstGeom>
        </p:spPr>
        <p:txBody>
          <a:bodyPr wrap="square">
            <a:spAutoFit/>
          </a:bodyPr>
          <a:lstStyle/>
          <a:p>
            <a:pPr algn="ctr"/>
            <a:r>
              <a:rPr lang="en-US" altLang="zh-CN" dirty="0">
                <a:solidFill>
                  <a:schemeClr val="accent1"/>
                </a:solidFill>
                <a:ea typeface="Microsoft YaHei" panose="020B0503020204020204" pitchFamily="34" charset="-122"/>
                <a:cs typeface="Arial" panose="020B0604020202020204" pitchFamily="34" charset="0"/>
              </a:rPr>
              <a:t>LAMP</a:t>
            </a:r>
            <a:r>
              <a:rPr lang="en-US" altLang="zh-CN" dirty="0">
                <a:solidFill>
                  <a:schemeClr val="tx1">
                    <a:lumMod val="75000"/>
                    <a:lumOff val="25000"/>
                  </a:schemeClr>
                </a:solidFill>
                <a:ea typeface="Microsoft YaHei" panose="020B0503020204020204" pitchFamily="34" charset="-122"/>
                <a:cs typeface="Arial" panose="020B0604020202020204" pitchFamily="34" charset="0"/>
              </a:rPr>
              <a:t> = Linux + Apache + MySQL + PHP</a:t>
            </a:r>
            <a:endParaRPr lang="zh-CN" altLang="en-US" dirty="0">
              <a:solidFill>
                <a:schemeClr val="tx1">
                  <a:lumMod val="75000"/>
                  <a:lumOff val="25000"/>
                </a:schemeClr>
              </a:solidFill>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7897300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420412-7A05-190F-CC66-E3E085578015}"/>
              </a:ext>
            </a:extLst>
          </p:cNvPr>
          <p:cNvSpPr>
            <a:spLocks noGrp="1"/>
          </p:cNvSpPr>
          <p:nvPr>
            <p:ph type="title"/>
          </p:nvPr>
        </p:nvSpPr>
        <p:spPr/>
        <p:txBody>
          <a:bodyPr/>
          <a:lstStyle/>
          <a:p>
            <a:r>
              <a:rPr kumimoji="1" lang="en-US" altLang="zh-CN" dirty="0"/>
              <a:t>Workload: graph processing </a:t>
            </a:r>
            <a:endParaRPr kumimoji="1" lang="zh-CN" altLang="en-US" dirty="0"/>
          </a:p>
        </p:txBody>
      </p:sp>
      <p:pic>
        <p:nvPicPr>
          <p:cNvPr id="6" name="内容占位符 5" descr="图示&#10;&#10;描述已自动生成">
            <a:extLst>
              <a:ext uri="{FF2B5EF4-FFF2-40B4-BE49-F238E27FC236}">
                <a16:creationId xmlns:a16="http://schemas.microsoft.com/office/drawing/2014/main" id="{A8D1BB19-4B00-98A0-B481-B4FB220A41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128713"/>
            <a:ext cx="5029200" cy="3771900"/>
          </a:xfrm>
        </p:spPr>
      </p:pic>
      <p:sp>
        <p:nvSpPr>
          <p:cNvPr id="4" name="灯片编号占位符 3">
            <a:extLst>
              <a:ext uri="{FF2B5EF4-FFF2-40B4-BE49-F238E27FC236}">
                <a16:creationId xmlns:a16="http://schemas.microsoft.com/office/drawing/2014/main" id="{2ACFB49A-5606-BED8-355A-C0EAA46A921D}"/>
              </a:ext>
            </a:extLst>
          </p:cNvPr>
          <p:cNvSpPr>
            <a:spLocks noGrp="1"/>
          </p:cNvSpPr>
          <p:nvPr>
            <p:ph type="sldNum" sz="quarter" idx="12"/>
          </p:nvPr>
        </p:nvSpPr>
        <p:spPr/>
        <p:txBody>
          <a:bodyPr/>
          <a:lstStyle/>
          <a:p>
            <a:fld id="{ADE361C3-C043-4A6E-BDCE-8DA1E7D90A3B}" type="slidenum">
              <a:rPr lang="zh-CN" altLang="en-US" smtClean="0"/>
              <a:pPr/>
              <a:t>100</a:t>
            </a:fld>
            <a:endParaRPr lang="zh-CN" altLang="en-US" dirty="0"/>
          </a:p>
        </p:txBody>
      </p:sp>
    </p:spTree>
    <p:extLst>
      <p:ext uri="{BB962C8B-B14F-4D97-AF65-F5344CB8AC3E}">
        <p14:creationId xmlns:p14="http://schemas.microsoft.com/office/powerpoint/2010/main" val="92947708"/>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D43B6-3901-508F-7918-8420E2BAD5A2}"/>
              </a:ext>
            </a:extLst>
          </p:cNvPr>
          <p:cNvSpPr>
            <a:spLocks noGrp="1"/>
          </p:cNvSpPr>
          <p:nvPr>
            <p:ph type="title"/>
          </p:nvPr>
        </p:nvSpPr>
        <p:spPr/>
        <p:txBody>
          <a:bodyPr/>
          <a:lstStyle/>
          <a:p>
            <a:r>
              <a:rPr kumimoji="1" lang="en-US" altLang="zh-CN" dirty="0"/>
              <a:t>What can go wrong? </a:t>
            </a:r>
            <a:endParaRPr kumimoji="1" lang="zh-CN" altLang="en-US" dirty="0"/>
          </a:p>
        </p:txBody>
      </p:sp>
      <p:sp>
        <p:nvSpPr>
          <p:cNvPr id="3" name="内容占位符 2">
            <a:extLst>
              <a:ext uri="{FF2B5EF4-FFF2-40B4-BE49-F238E27FC236}">
                <a16:creationId xmlns:a16="http://schemas.microsoft.com/office/drawing/2014/main" id="{F72C550F-E887-DBAA-B134-2857C9EEE872}"/>
              </a:ext>
            </a:extLst>
          </p:cNvPr>
          <p:cNvSpPr>
            <a:spLocks noGrp="1"/>
          </p:cNvSpPr>
          <p:nvPr>
            <p:ph idx="1"/>
          </p:nvPr>
        </p:nvSpPr>
        <p:spPr/>
        <p:txBody>
          <a:bodyPr/>
          <a:lstStyle/>
          <a:p>
            <a:r>
              <a:rPr kumimoji="1" lang="en-US" altLang="zh-CN" dirty="0"/>
              <a:t>Scalability has the cost </a:t>
            </a:r>
          </a:p>
          <a:p>
            <a:pPr lvl="1"/>
            <a:r>
              <a:rPr kumimoji="1" lang="en-US" altLang="zh-CN" dirty="0"/>
              <a:t>E.g. network communication is much slower than local accesses </a:t>
            </a:r>
          </a:p>
          <a:p>
            <a:pPr lvl="1"/>
            <a:r>
              <a:rPr kumimoji="1" lang="en-US" altLang="zh-CN" dirty="0"/>
              <a:t>Synchronizations overhead to ensure correctness </a:t>
            </a:r>
          </a:p>
          <a:p>
            <a:pPr lvl="1"/>
            <a:r>
              <a:rPr kumimoji="1" lang="en-US" altLang="zh-CN" dirty="0"/>
              <a:t>Fault tolerance mechanisms</a:t>
            </a:r>
          </a:p>
          <a:p>
            <a:pPr lvl="2"/>
            <a:r>
              <a:rPr kumimoji="1" lang="en-US" altLang="zh-CN" sz="1800" dirty="0"/>
              <a:t>Components in a distributed system can easily fail! </a:t>
            </a:r>
            <a:endParaRPr kumimoji="1" lang="zh-CN" altLang="en-US" sz="1800" dirty="0"/>
          </a:p>
        </p:txBody>
      </p:sp>
      <p:sp>
        <p:nvSpPr>
          <p:cNvPr id="4" name="灯片编号占位符 3">
            <a:extLst>
              <a:ext uri="{FF2B5EF4-FFF2-40B4-BE49-F238E27FC236}">
                <a16:creationId xmlns:a16="http://schemas.microsoft.com/office/drawing/2014/main" id="{473BAFC0-F8CE-B2A3-0EFF-3FBDB7386F0A}"/>
              </a:ext>
            </a:extLst>
          </p:cNvPr>
          <p:cNvSpPr>
            <a:spLocks noGrp="1"/>
          </p:cNvSpPr>
          <p:nvPr>
            <p:ph type="sldNum" sz="quarter" idx="12"/>
          </p:nvPr>
        </p:nvSpPr>
        <p:spPr/>
        <p:txBody>
          <a:bodyPr/>
          <a:lstStyle/>
          <a:p>
            <a:fld id="{ADE361C3-C043-4A6E-BDCE-8DA1E7D90A3B}" type="slidenum">
              <a:rPr lang="zh-CN" altLang="en-US" smtClean="0"/>
              <a:pPr/>
              <a:t>101</a:t>
            </a:fld>
            <a:endParaRPr lang="zh-CN" altLang="en-US" dirty="0"/>
          </a:p>
        </p:txBody>
      </p:sp>
    </p:spTree>
    <p:extLst>
      <p:ext uri="{BB962C8B-B14F-4D97-AF65-F5344CB8AC3E}">
        <p14:creationId xmlns:p14="http://schemas.microsoft.com/office/powerpoint/2010/main" val="3123044982"/>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EF79F2-6069-7A70-0B80-9BE1FAA56D94}"/>
              </a:ext>
            </a:extLst>
          </p:cNvPr>
          <p:cNvSpPr>
            <a:spLocks noGrp="1"/>
          </p:cNvSpPr>
          <p:nvPr>
            <p:ph type="title"/>
          </p:nvPr>
        </p:nvSpPr>
        <p:spPr/>
        <p:txBody>
          <a:bodyPr/>
          <a:lstStyle/>
          <a:p>
            <a:endParaRPr kumimoji="1" lang="zh-CN" altLang="en-US"/>
          </a:p>
        </p:txBody>
      </p:sp>
      <p:pic>
        <p:nvPicPr>
          <p:cNvPr id="6" name="内容占位符 5" descr="图形用户界面, 文本, 应用程序, 电子邮件&#10;&#10;描述已自动生成">
            <a:extLst>
              <a:ext uri="{FF2B5EF4-FFF2-40B4-BE49-F238E27FC236}">
                <a16:creationId xmlns:a16="http://schemas.microsoft.com/office/drawing/2014/main" id="{DFBC3498-04C9-AA65-C6CF-DCEC27AC6D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280273"/>
            <a:ext cx="8229600" cy="3468779"/>
          </a:xfrm>
        </p:spPr>
      </p:pic>
      <p:sp>
        <p:nvSpPr>
          <p:cNvPr id="4" name="灯片编号占位符 3">
            <a:extLst>
              <a:ext uri="{FF2B5EF4-FFF2-40B4-BE49-F238E27FC236}">
                <a16:creationId xmlns:a16="http://schemas.microsoft.com/office/drawing/2014/main" id="{29941AB2-8655-0264-084D-D866975B92AC}"/>
              </a:ext>
            </a:extLst>
          </p:cNvPr>
          <p:cNvSpPr>
            <a:spLocks noGrp="1"/>
          </p:cNvSpPr>
          <p:nvPr>
            <p:ph type="sldNum" sz="quarter" idx="12"/>
          </p:nvPr>
        </p:nvSpPr>
        <p:spPr/>
        <p:txBody>
          <a:bodyPr/>
          <a:lstStyle/>
          <a:p>
            <a:fld id="{ADE361C3-C043-4A6E-BDCE-8DA1E7D90A3B}" type="slidenum">
              <a:rPr lang="zh-CN" altLang="en-US" smtClean="0"/>
              <a:pPr/>
              <a:t>102</a:t>
            </a:fld>
            <a:endParaRPr lang="zh-CN" altLang="en-US" dirty="0"/>
          </a:p>
        </p:txBody>
      </p:sp>
      <p:sp>
        <p:nvSpPr>
          <p:cNvPr id="7" name="矩形 6">
            <a:extLst>
              <a:ext uri="{FF2B5EF4-FFF2-40B4-BE49-F238E27FC236}">
                <a16:creationId xmlns:a16="http://schemas.microsoft.com/office/drawing/2014/main" id="{F1EB5D36-AABA-BA87-7DF1-E80FE9DABFA4}"/>
              </a:ext>
            </a:extLst>
          </p:cNvPr>
          <p:cNvSpPr/>
          <p:nvPr/>
        </p:nvSpPr>
        <p:spPr>
          <a:xfrm>
            <a:off x="-334888" y="193204"/>
            <a:ext cx="792088" cy="1087069"/>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07618365"/>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9C0E1B-CED3-7BE8-2CAA-06C979131E50}"/>
              </a:ext>
            </a:extLst>
          </p:cNvPr>
          <p:cNvSpPr>
            <a:spLocks noGrp="1"/>
          </p:cNvSpPr>
          <p:nvPr>
            <p:ph type="title"/>
          </p:nvPr>
        </p:nvSpPr>
        <p:spPr/>
        <p:txBody>
          <a:bodyPr/>
          <a:lstStyle/>
          <a:p>
            <a:r>
              <a:rPr kumimoji="1" lang="en-US" altLang="zh-CN" dirty="0"/>
              <a:t>ACID properties </a:t>
            </a:r>
            <a:endParaRPr kumimoji="1" lang="zh-CN" altLang="en-US" dirty="0"/>
          </a:p>
        </p:txBody>
      </p:sp>
      <p:sp>
        <p:nvSpPr>
          <p:cNvPr id="3" name="内容占位符 2">
            <a:extLst>
              <a:ext uri="{FF2B5EF4-FFF2-40B4-BE49-F238E27FC236}">
                <a16:creationId xmlns:a16="http://schemas.microsoft.com/office/drawing/2014/main" id="{C148C020-DB2F-2E6A-45F9-8BB9BF764041}"/>
              </a:ext>
            </a:extLst>
          </p:cNvPr>
          <p:cNvSpPr>
            <a:spLocks noGrp="1"/>
          </p:cNvSpPr>
          <p:nvPr>
            <p:ph idx="1"/>
          </p:nvPr>
        </p:nvSpPr>
        <p:spPr/>
        <p:txBody>
          <a:bodyPr/>
          <a:lstStyle/>
          <a:p>
            <a:r>
              <a:rPr kumimoji="1" lang="en" altLang="zh-CN" dirty="0">
                <a:solidFill>
                  <a:srgbClr val="013D91"/>
                </a:solidFill>
                <a:latin typeface="Courier New" panose="02070309020205020404" pitchFamily="49" charset="0"/>
                <a:cs typeface="Courier New" panose="02070309020205020404" pitchFamily="49" charset="0"/>
              </a:rPr>
              <a:t>A</a:t>
            </a:r>
            <a:r>
              <a:rPr kumimoji="1" lang="zh-CN" altLang="en-US" dirty="0">
                <a:solidFill>
                  <a:schemeClr val="tx1">
                    <a:lumMod val="95000"/>
                    <a:lumOff val="5000"/>
                  </a:schemeClr>
                </a:solidFill>
              </a:rPr>
              <a:t>：</a:t>
            </a:r>
            <a:r>
              <a:rPr kumimoji="1" lang="en" altLang="zh-CN" dirty="0">
                <a:solidFill>
                  <a:schemeClr val="tx1">
                    <a:lumMod val="95000"/>
                    <a:lumOff val="5000"/>
                  </a:schemeClr>
                </a:solidFill>
              </a:rPr>
              <a:t>Atomicity</a:t>
            </a:r>
            <a:r>
              <a:rPr kumimoji="1" lang="zh-CN" altLang="en-US" dirty="0">
                <a:solidFill>
                  <a:schemeClr val="tx1">
                    <a:lumMod val="95000"/>
                    <a:lumOff val="5000"/>
                  </a:schemeClr>
                </a:solidFill>
              </a:rPr>
              <a:t> </a:t>
            </a:r>
            <a:endParaRPr kumimoji="1" lang="en" altLang="zh-CN" dirty="0">
              <a:solidFill>
                <a:schemeClr val="tx1">
                  <a:lumMod val="95000"/>
                  <a:lumOff val="5000"/>
                </a:schemeClr>
              </a:solidFill>
            </a:endParaRPr>
          </a:p>
          <a:p>
            <a:r>
              <a:rPr kumimoji="1" lang="en" altLang="zh-CN" dirty="0">
                <a:solidFill>
                  <a:srgbClr val="013D91"/>
                </a:solidFill>
                <a:latin typeface="Courier New" panose="02070309020205020404" pitchFamily="49" charset="0"/>
                <a:cs typeface="Courier New" panose="02070309020205020404" pitchFamily="49" charset="0"/>
              </a:rPr>
              <a:t>C</a:t>
            </a:r>
            <a:r>
              <a:rPr kumimoji="1" lang="zh-CN" altLang="en-US" dirty="0">
                <a:solidFill>
                  <a:schemeClr val="tx1">
                    <a:lumMod val="95000"/>
                    <a:lumOff val="5000"/>
                  </a:schemeClr>
                </a:solidFill>
              </a:rPr>
              <a:t>：</a:t>
            </a:r>
            <a:r>
              <a:rPr kumimoji="1" lang="en" altLang="zh-CN" dirty="0">
                <a:solidFill>
                  <a:schemeClr val="tx1">
                    <a:lumMod val="95000"/>
                    <a:lumOff val="5000"/>
                  </a:schemeClr>
                </a:solidFill>
              </a:rPr>
              <a:t>Consistency</a:t>
            </a:r>
          </a:p>
          <a:p>
            <a:r>
              <a:rPr kumimoji="1" lang="en" altLang="zh-CN" dirty="0">
                <a:solidFill>
                  <a:srgbClr val="013D91"/>
                </a:solidFill>
                <a:latin typeface="Courier New" panose="02070309020205020404" pitchFamily="49" charset="0"/>
                <a:cs typeface="Courier New" panose="02070309020205020404" pitchFamily="49" charset="0"/>
              </a:rPr>
              <a:t>I</a:t>
            </a:r>
            <a:r>
              <a:rPr kumimoji="1" lang="zh-CN" altLang="en-US" dirty="0">
                <a:solidFill>
                  <a:schemeClr val="tx1">
                    <a:lumMod val="95000"/>
                    <a:lumOff val="5000"/>
                  </a:schemeClr>
                </a:solidFill>
              </a:rPr>
              <a:t>：</a:t>
            </a:r>
            <a:r>
              <a:rPr kumimoji="1" lang="en" altLang="zh-CN" dirty="0">
                <a:solidFill>
                  <a:schemeClr val="tx1">
                    <a:lumMod val="95000"/>
                    <a:lumOff val="5000"/>
                  </a:schemeClr>
                </a:solidFill>
              </a:rPr>
              <a:t>Isolation</a:t>
            </a:r>
            <a:r>
              <a:rPr kumimoji="1" lang="zh-CN" altLang="en-US" dirty="0">
                <a:solidFill>
                  <a:schemeClr val="tx1">
                    <a:lumMod val="95000"/>
                    <a:lumOff val="5000"/>
                  </a:schemeClr>
                </a:solidFill>
              </a:rPr>
              <a:t>    </a:t>
            </a:r>
            <a:endParaRPr kumimoji="1" lang="en" altLang="zh-CN" dirty="0">
              <a:solidFill>
                <a:schemeClr val="tx1">
                  <a:lumMod val="95000"/>
                  <a:lumOff val="5000"/>
                </a:schemeClr>
              </a:solidFill>
            </a:endParaRPr>
          </a:p>
          <a:p>
            <a:r>
              <a:rPr kumimoji="1" lang="en" altLang="zh-CN" dirty="0">
                <a:solidFill>
                  <a:srgbClr val="013D91"/>
                </a:solidFill>
                <a:latin typeface="Courier New" panose="02070309020205020404" pitchFamily="49" charset="0"/>
                <a:cs typeface="Courier New" panose="02070309020205020404" pitchFamily="49" charset="0"/>
              </a:rPr>
              <a:t>D</a:t>
            </a:r>
            <a:r>
              <a:rPr kumimoji="1" lang="zh-CN" altLang="en-US" dirty="0">
                <a:solidFill>
                  <a:schemeClr val="tx1">
                    <a:lumMod val="95000"/>
                    <a:lumOff val="5000"/>
                  </a:schemeClr>
                </a:solidFill>
              </a:rPr>
              <a:t>：</a:t>
            </a:r>
            <a:r>
              <a:rPr kumimoji="1" lang="en" altLang="zh-CN" dirty="0">
                <a:solidFill>
                  <a:schemeClr val="tx1">
                    <a:lumMod val="95000"/>
                    <a:lumOff val="5000"/>
                  </a:schemeClr>
                </a:solidFill>
              </a:rPr>
              <a:t>Durability</a:t>
            </a:r>
          </a:p>
          <a:p>
            <a:endParaRPr kumimoji="1" lang="en-US" altLang="zh-CN" dirty="0"/>
          </a:p>
        </p:txBody>
      </p:sp>
      <p:sp>
        <p:nvSpPr>
          <p:cNvPr id="4" name="灯片编号占位符 3">
            <a:extLst>
              <a:ext uri="{FF2B5EF4-FFF2-40B4-BE49-F238E27FC236}">
                <a16:creationId xmlns:a16="http://schemas.microsoft.com/office/drawing/2014/main" id="{F1A50CBB-F147-9C08-6A3A-67BB9F1BE9C7}"/>
              </a:ext>
            </a:extLst>
          </p:cNvPr>
          <p:cNvSpPr>
            <a:spLocks noGrp="1"/>
          </p:cNvSpPr>
          <p:nvPr>
            <p:ph type="sldNum" sz="quarter" idx="12"/>
          </p:nvPr>
        </p:nvSpPr>
        <p:spPr/>
        <p:txBody>
          <a:bodyPr/>
          <a:lstStyle/>
          <a:p>
            <a:fld id="{ADE361C3-C043-4A6E-BDCE-8DA1E7D90A3B}" type="slidenum">
              <a:rPr lang="zh-CN" altLang="en-US" smtClean="0"/>
              <a:pPr/>
              <a:t>103</a:t>
            </a:fld>
            <a:endParaRPr lang="zh-CN" altLang="en-US" dirty="0"/>
          </a:p>
        </p:txBody>
      </p:sp>
      <p:pic>
        <p:nvPicPr>
          <p:cNvPr id="5" name="Picture 2" descr="What Is Design for Reliability (DfR)? | Ansys Blog">
            <a:extLst>
              <a:ext uri="{FF2B5EF4-FFF2-40B4-BE49-F238E27FC236}">
                <a16:creationId xmlns:a16="http://schemas.microsoft.com/office/drawing/2014/main" id="{EEB6CD31-48F4-6B0C-8E31-FEEA30D7A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3505572"/>
            <a:ext cx="2602632" cy="173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507427"/>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1B2C19-9539-84DE-F162-0AEC7FA020E9}"/>
              </a:ext>
            </a:extLst>
          </p:cNvPr>
          <p:cNvSpPr>
            <a:spLocks noGrp="1"/>
          </p:cNvSpPr>
          <p:nvPr>
            <p:ph type="title"/>
          </p:nvPr>
        </p:nvSpPr>
        <p:spPr/>
        <p:txBody>
          <a:bodyPr/>
          <a:lstStyle/>
          <a:p>
            <a:r>
              <a:rPr kumimoji="1" lang="en-US" altLang="zh-CN" dirty="0"/>
              <a:t>Atomicity: all-or-nothing atomicity</a:t>
            </a:r>
            <a:endParaRPr kumimoji="1" lang="zh-CN" altLang="en-US" dirty="0"/>
          </a:p>
        </p:txBody>
      </p:sp>
      <p:sp>
        <p:nvSpPr>
          <p:cNvPr id="3" name="内容占位符 2">
            <a:extLst>
              <a:ext uri="{FF2B5EF4-FFF2-40B4-BE49-F238E27FC236}">
                <a16:creationId xmlns:a16="http://schemas.microsoft.com/office/drawing/2014/main" id="{2BC4BAD5-97B6-DE73-CD6A-2157BA7C5541}"/>
              </a:ext>
            </a:extLst>
          </p:cNvPr>
          <p:cNvSpPr>
            <a:spLocks noGrp="1"/>
          </p:cNvSpPr>
          <p:nvPr>
            <p:ph idx="1"/>
          </p:nvPr>
        </p:nvSpPr>
        <p:spPr/>
        <p:txBody>
          <a:bodyPr/>
          <a:lstStyle/>
          <a:p>
            <a:r>
              <a:rPr kumimoji="1" lang="en-US" altLang="zh-CN" dirty="0"/>
              <a:t>An action is atomic if happens completely or not at all </a:t>
            </a:r>
          </a:p>
          <a:p>
            <a:pPr lvl="1"/>
            <a:r>
              <a:rPr kumimoji="1" lang="en" altLang="zh-CN" dirty="0"/>
              <a:t>Atomicity makes it much easier to reason about failures</a:t>
            </a:r>
          </a:p>
          <a:p>
            <a:pPr lvl="1"/>
            <a:r>
              <a:rPr kumimoji="1" lang="en" altLang="zh-CN" dirty="0"/>
              <a:t>Need to think about the consequences of the action happening or not happening, but not about the action </a:t>
            </a:r>
            <a:r>
              <a:rPr kumimoji="1" lang="en" altLang="zh-CN" b="1" i="1" dirty="0">
                <a:solidFill>
                  <a:srgbClr val="BE384B"/>
                </a:solidFill>
              </a:rPr>
              <a:t>partially</a:t>
            </a:r>
            <a:r>
              <a:rPr kumimoji="1" lang="en" altLang="zh-CN" dirty="0"/>
              <a:t> happening </a:t>
            </a:r>
          </a:p>
          <a:p>
            <a:r>
              <a:rPr kumimoji="1" lang="en-US" altLang="zh-CN" dirty="0"/>
              <a:t>An action can be a group of other atomic actions </a:t>
            </a:r>
          </a:p>
          <a:p>
            <a:pPr lvl="1"/>
            <a:r>
              <a:rPr kumimoji="1" lang="en-US" altLang="zh-CN" dirty="0"/>
              <a:t>Under certain scenarios, a group of action is not atomic even all its sub-op is atomic! E.g., write the disk page containing record A</a:t>
            </a:r>
          </a:p>
          <a:p>
            <a:endParaRPr kumimoji="1" lang="zh-CN" altLang="en-US" dirty="0"/>
          </a:p>
        </p:txBody>
      </p:sp>
      <p:sp>
        <p:nvSpPr>
          <p:cNvPr id="4" name="灯片编号占位符 3">
            <a:extLst>
              <a:ext uri="{FF2B5EF4-FFF2-40B4-BE49-F238E27FC236}">
                <a16:creationId xmlns:a16="http://schemas.microsoft.com/office/drawing/2014/main" id="{39971FE0-994E-83E6-6C9B-C5ACC2FB50C6}"/>
              </a:ext>
            </a:extLst>
          </p:cNvPr>
          <p:cNvSpPr>
            <a:spLocks noGrp="1"/>
          </p:cNvSpPr>
          <p:nvPr>
            <p:ph type="sldNum" sz="quarter" idx="12"/>
          </p:nvPr>
        </p:nvSpPr>
        <p:spPr/>
        <p:txBody>
          <a:bodyPr/>
          <a:lstStyle/>
          <a:p>
            <a:fld id="{ADE361C3-C043-4A6E-BDCE-8DA1E7D90A3B}" type="slidenum">
              <a:rPr lang="zh-CN" altLang="en-US" smtClean="0"/>
              <a:pPr/>
              <a:t>104</a:t>
            </a:fld>
            <a:endParaRPr lang="zh-CN" altLang="en-US" dirty="0"/>
          </a:p>
        </p:txBody>
      </p:sp>
    </p:spTree>
    <p:extLst>
      <p:ext uri="{BB962C8B-B14F-4D97-AF65-F5344CB8AC3E}">
        <p14:creationId xmlns:p14="http://schemas.microsoft.com/office/powerpoint/2010/main" val="3495473790"/>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5AA8D-4641-585E-74E6-3B09BC2241FB}"/>
              </a:ext>
            </a:extLst>
          </p:cNvPr>
          <p:cNvSpPr>
            <a:spLocks noGrp="1"/>
          </p:cNvSpPr>
          <p:nvPr>
            <p:ph type="title"/>
          </p:nvPr>
        </p:nvSpPr>
        <p:spPr/>
        <p:txBody>
          <a:bodyPr/>
          <a:lstStyle/>
          <a:p>
            <a:r>
              <a:rPr kumimoji="1" lang="en-US" altLang="zh-CN" dirty="0"/>
              <a:t>Atomicity can break even under a single machine </a:t>
            </a:r>
            <a:endParaRPr kumimoji="1" lang="zh-CN" altLang="en-US" dirty="0"/>
          </a:p>
        </p:txBody>
      </p:sp>
      <p:sp>
        <p:nvSpPr>
          <p:cNvPr id="3" name="内容占位符 2">
            <a:extLst>
              <a:ext uri="{FF2B5EF4-FFF2-40B4-BE49-F238E27FC236}">
                <a16:creationId xmlns:a16="http://schemas.microsoft.com/office/drawing/2014/main" id="{4DA58920-9126-1487-93D2-3B87D20A16C5}"/>
              </a:ext>
            </a:extLst>
          </p:cNvPr>
          <p:cNvSpPr>
            <a:spLocks noGrp="1"/>
          </p:cNvSpPr>
          <p:nvPr>
            <p:ph idx="1"/>
          </p:nvPr>
        </p:nvSpPr>
        <p:spPr/>
        <p:txBody>
          <a:bodyPr/>
          <a:lstStyle/>
          <a:p>
            <a:r>
              <a:rPr kumimoji="1" lang="en-US" altLang="zh-CN" dirty="0"/>
              <a:t>e.g., when copying a directory to another place </a:t>
            </a:r>
          </a:p>
          <a:p>
            <a:pPr lvl="1"/>
            <a:r>
              <a:rPr kumimoji="1" lang="en-US" altLang="zh-CN" dirty="0"/>
              <a:t>What happen if the computer crashes before the operation complete? </a:t>
            </a:r>
          </a:p>
          <a:p>
            <a:r>
              <a:rPr kumimoji="1" lang="en-US" altLang="zh-CN" dirty="0"/>
              <a:t>Many techniques exist </a:t>
            </a:r>
          </a:p>
          <a:p>
            <a:pPr lvl="1"/>
            <a:r>
              <a:rPr kumimoji="1" lang="en-US" altLang="zh-CN" dirty="0"/>
              <a:t>Write ahead logging </a:t>
            </a:r>
          </a:p>
          <a:p>
            <a:pPr lvl="1"/>
            <a:r>
              <a:rPr kumimoji="1" lang="en-US" altLang="zh-CN" dirty="0"/>
              <a:t>Replication </a:t>
            </a:r>
          </a:p>
          <a:p>
            <a:pPr lvl="1"/>
            <a:r>
              <a:rPr kumimoji="1" lang="en-US" altLang="zh-CN" dirty="0"/>
              <a:t>Etc. </a:t>
            </a:r>
          </a:p>
          <a:p>
            <a:r>
              <a:rPr kumimoji="1" lang="en-US" altLang="zh-CN" dirty="0"/>
              <a:t>We will talk about some in later lectures</a:t>
            </a:r>
          </a:p>
          <a:p>
            <a:pPr lvl="1"/>
            <a:r>
              <a:rPr kumimoji="1" lang="en-US" altLang="zh-CN" dirty="0"/>
              <a:t>Others can be found in other courses </a:t>
            </a:r>
            <a:endParaRPr kumimoji="1" lang="zh-CN" altLang="en-US" dirty="0"/>
          </a:p>
        </p:txBody>
      </p:sp>
      <p:sp>
        <p:nvSpPr>
          <p:cNvPr id="4" name="灯片编号占位符 3">
            <a:extLst>
              <a:ext uri="{FF2B5EF4-FFF2-40B4-BE49-F238E27FC236}">
                <a16:creationId xmlns:a16="http://schemas.microsoft.com/office/drawing/2014/main" id="{68934408-9740-C92A-05EC-7446CBB4082D}"/>
              </a:ext>
            </a:extLst>
          </p:cNvPr>
          <p:cNvSpPr>
            <a:spLocks noGrp="1"/>
          </p:cNvSpPr>
          <p:nvPr>
            <p:ph type="sldNum" sz="quarter" idx="12"/>
          </p:nvPr>
        </p:nvSpPr>
        <p:spPr/>
        <p:txBody>
          <a:bodyPr/>
          <a:lstStyle/>
          <a:p>
            <a:fld id="{ADE361C3-C043-4A6E-BDCE-8DA1E7D90A3B}" type="slidenum">
              <a:rPr lang="zh-CN" altLang="en-US" smtClean="0"/>
              <a:pPr/>
              <a:t>105</a:t>
            </a:fld>
            <a:endParaRPr lang="zh-CN" altLang="en-US" dirty="0"/>
          </a:p>
        </p:txBody>
      </p:sp>
    </p:spTree>
    <p:extLst>
      <p:ext uri="{BB962C8B-B14F-4D97-AF65-F5344CB8AC3E}">
        <p14:creationId xmlns:p14="http://schemas.microsoft.com/office/powerpoint/2010/main" val="1404236198"/>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9C0E1B-CED3-7BE8-2CAA-06C979131E50}"/>
              </a:ext>
            </a:extLst>
          </p:cNvPr>
          <p:cNvSpPr>
            <a:spLocks noGrp="1"/>
          </p:cNvSpPr>
          <p:nvPr>
            <p:ph type="title"/>
          </p:nvPr>
        </p:nvSpPr>
        <p:spPr/>
        <p:txBody>
          <a:bodyPr/>
          <a:lstStyle/>
          <a:p>
            <a:r>
              <a:rPr kumimoji="1" lang="en-US" altLang="zh-CN" dirty="0"/>
              <a:t>ACID properties </a:t>
            </a:r>
            <a:endParaRPr kumimoji="1" lang="zh-CN" altLang="en-US" dirty="0"/>
          </a:p>
        </p:txBody>
      </p:sp>
      <p:sp>
        <p:nvSpPr>
          <p:cNvPr id="3" name="内容占位符 2">
            <a:extLst>
              <a:ext uri="{FF2B5EF4-FFF2-40B4-BE49-F238E27FC236}">
                <a16:creationId xmlns:a16="http://schemas.microsoft.com/office/drawing/2014/main" id="{C148C020-DB2F-2E6A-45F9-8BB9BF764041}"/>
              </a:ext>
            </a:extLst>
          </p:cNvPr>
          <p:cNvSpPr>
            <a:spLocks noGrp="1"/>
          </p:cNvSpPr>
          <p:nvPr>
            <p:ph idx="1"/>
          </p:nvPr>
        </p:nvSpPr>
        <p:spPr/>
        <p:txBody>
          <a:bodyPr/>
          <a:lstStyle/>
          <a:p>
            <a:r>
              <a:rPr kumimoji="1" lang="en" altLang="zh-CN" dirty="0">
                <a:solidFill>
                  <a:srgbClr val="013D91"/>
                </a:solidFill>
                <a:latin typeface="Courier New" panose="02070309020205020404" pitchFamily="49" charset="0"/>
                <a:cs typeface="Courier New" panose="02070309020205020404" pitchFamily="49" charset="0"/>
              </a:rPr>
              <a:t>A</a:t>
            </a:r>
            <a:r>
              <a:rPr kumimoji="1" lang="zh-CN" altLang="en-US" dirty="0">
                <a:solidFill>
                  <a:schemeClr val="tx1">
                    <a:lumMod val="95000"/>
                    <a:lumOff val="5000"/>
                  </a:schemeClr>
                </a:solidFill>
              </a:rPr>
              <a:t>：</a:t>
            </a:r>
            <a:r>
              <a:rPr kumimoji="1" lang="en" altLang="zh-CN" dirty="0">
                <a:solidFill>
                  <a:schemeClr val="tx1">
                    <a:lumMod val="95000"/>
                    <a:lumOff val="5000"/>
                  </a:schemeClr>
                </a:solidFill>
              </a:rPr>
              <a:t>Atomicity</a:t>
            </a:r>
            <a:r>
              <a:rPr kumimoji="1" lang="zh-CN" altLang="en-US" dirty="0">
                <a:solidFill>
                  <a:schemeClr val="tx1">
                    <a:lumMod val="95000"/>
                    <a:lumOff val="5000"/>
                  </a:schemeClr>
                </a:solidFill>
              </a:rPr>
              <a:t> </a:t>
            </a:r>
            <a:endParaRPr kumimoji="1" lang="en" altLang="zh-CN" dirty="0">
              <a:solidFill>
                <a:schemeClr val="tx1">
                  <a:lumMod val="95000"/>
                  <a:lumOff val="5000"/>
                </a:schemeClr>
              </a:solidFill>
            </a:endParaRPr>
          </a:p>
          <a:p>
            <a:r>
              <a:rPr kumimoji="1" lang="en" altLang="zh-CN" dirty="0">
                <a:solidFill>
                  <a:srgbClr val="013D91"/>
                </a:solidFill>
                <a:latin typeface="Courier New" panose="02070309020205020404" pitchFamily="49" charset="0"/>
                <a:cs typeface="Courier New" panose="02070309020205020404" pitchFamily="49" charset="0"/>
              </a:rPr>
              <a:t>C</a:t>
            </a:r>
            <a:r>
              <a:rPr kumimoji="1" lang="zh-CN" altLang="en-US" dirty="0">
                <a:solidFill>
                  <a:schemeClr val="tx1">
                    <a:lumMod val="95000"/>
                    <a:lumOff val="5000"/>
                  </a:schemeClr>
                </a:solidFill>
              </a:rPr>
              <a:t>：</a:t>
            </a:r>
            <a:r>
              <a:rPr kumimoji="1" lang="en" altLang="zh-CN" dirty="0">
                <a:solidFill>
                  <a:schemeClr val="tx1">
                    <a:lumMod val="95000"/>
                    <a:lumOff val="5000"/>
                  </a:schemeClr>
                </a:solidFill>
              </a:rPr>
              <a:t>Consistency</a:t>
            </a:r>
          </a:p>
          <a:p>
            <a:r>
              <a:rPr kumimoji="1" lang="en" altLang="zh-CN" dirty="0">
                <a:solidFill>
                  <a:srgbClr val="013D91"/>
                </a:solidFill>
                <a:latin typeface="Courier New" panose="02070309020205020404" pitchFamily="49" charset="0"/>
                <a:cs typeface="Courier New" panose="02070309020205020404" pitchFamily="49" charset="0"/>
              </a:rPr>
              <a:t>I</a:t>
            </a:r>
            <a:r>
              <a:rPr kumimoji="1" lang="zh-CN" altLang="en-US" dirty="0">
                <a:solidFill>
                  <a:schemeClr val="tx1">
                    <a:lumMod val="95000"/>
                    <a:lumOff val="5000"/>
                  </a:schemeClr>
                </a:solidFill>
              </a:rPr>
              <a:t>：</a:t>
            </a:r>
            <a:r>
              <a:rPr kumimoji="1" lang="en" altLang="zh-CN" dirty="0">
                <a:solidFill>
                  <a:schemeClr val="tx1">
                    <a:lumMod val="95000"/>
                    <a:lumOff val="5000"/>
                  </a:schemeClr>
                </a:solidFill>
              </a:rPr>
              <a:t>Isolation</a:t>
            </a:r>
            <a:r>
              <a:rPr kumimoji="1" lang="zh-CN" altLang="en-US" dirty="0">
                <a:solidFill>
                  <a:schemeClr val="tx1">
                    <a:lumMod val="95000"/>
                    <a:lumOff val="5000"/>
                  </a:schemeClr>
                </a:solidFill>
              </a:rPr>
              <a:t>    </a:t>
            </a:r>
            <a:endParaRPr kumimoji="1" lang="en" altLang="zh-CN" dirty="0">
              <a:solidFill>
                <a:schemeClr val="tx1">
                  <a:lumMod val="95000"/>
                  <a:lumOff val="5000"/>
                </a:schemeClr>
              </a:solidFill>
            </a:endParaRPr>
          </a:p>
          <a:p>
            <a:r>
              <a:rPr kumimoji="1" lang="en" altLang="zh-CN" dirty="0">
                <a:solidFill>
                  <a:srgbClr val="013D91"/>
                </a:solidFill>
                <a:latin typeface="Courier New" panose="02070309020205020404" pitchFamily="49" charset="0"/>
                <a:cs typeface="Courier New" panose="02070309020205020404" pitchFamily="49" charset="0"/>
              </a:rPr>
              <a:t>D</a:t>
            </a:r>
            <a:r>
              <a:rPr kumimoji="1" lang="zh-CN" altLang="en-US" dirty="0">
                <a:solidFill>
                  <a:schemeClr val="tx1">
                    <a:lumMod val="95000"/>
                    <a:lumOff val="5000"/>
                  </a:schemeClr>
                </a:solidFill>
              </a:rPr>
              <a:t>：</a:t>
            </a:r>
            <a:r>
              <a:rPr kumimoji="1" lang="en" altLang="zh-CN" dirty="0">
                <a:solidFill>
                  <a:schemeClr val="tx1">
                    <a:lumMod val="95000"/>
                    <a:lumOff val="5000"/>
                  </a:schemeClr>
                </a:solidFill>
              </a:rPr>
              <a:t>Durability</a:t>
            </a:r>
          </a:p>
          <a:p>
            <a:endParaRPr kumimoji="1" lang="en-US" altLang="zh-CN" dirty="0"/>
          </a:p>
        </p:txBody>
      </p:sp>
      <p:sp>
        <p:nvSpPr>
          <p:cNvPr id="4" name="灯片编号占位符 3">
            <a:extLst>
              <a:ext uri="{FF2B5EF4-FFF2-40B4-BE49-F238E27FC236}">
                <a16:creationId xmlns:a16="http://schemas.microsoft.com/office/drawing/2014/main" id="{F1A50CBB-F147-9C08-6A3A-67BB9F1BE9C7}"/>
              </a:ext>
            </a:extLst>
          </p:cNvPr>
          <p:cNvSpPr>
            <a:spLocks noGrp="1"/>
          </p:cNvSpPr>
          <p:nvPr>
            <p:ph type="sldNum" sz="quarter" idx="12"/>
          </p:nvPr>
        </p:nvSpPr>
        <p:spPr/>
        <p:txBody>
          <a:bodyPr/>
          <a:lstStyle/>
          <a:p>
            <a:fld id="{ADE361C3-C043-4A6E-BDCE-8DA1E7D90A3B}" type="slidenum">
              <a:rPr lang="zh-CN" altLang="en-US" smtClean="0"/>
              <a:pPr/>
              <a:t>106</a:t>
            </a:fld>
            <a:endParaRPr lang="zh-CN" altLang="en-US" dirty="0"/>
          </a:p>
        </p:txBody>
      </p:sp>
      <p:pic>
        <p:nvPicPr>
          <p:cNvPr id="5" name="Picture 2" descr="What Is Design for Reliability (DfR)? | Ansys Blog">
            <a:extLst>
              <a:ext uri="{FF2B5EF4-FFF2-40B4-BE49-F238E27FC236}">
                <a16:creationId xmlns:a16="http://schemas.microsoft.com/office/drawing/2014/main" id="{EEB6CD31-48F4-6B0C-8E31-FEEA30D7A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505572"/>
            <a:ext cx="2602632" cy="173508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201CA40B-5201-A869-2D4D-8AA13443C917}"/>
              </a:ext>
            </a:extLst>
          </p:cNvPr>
          <p:cNvSpPr/>
          <p:nvPr/>
        </p:nvSpPr>
        <p:spPr>
          <a:xfrm>
            <a:off x="457200" y="2137420"/>
            <a:ext cx="2026568" cy="360040"/>
          </a:xfrm>
          <a:prstGeom prst="rect">
            <a:avLst/>
          </a:prstGeom>
          <a:noFill/>
          <a:ln w="127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17810958"/>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8220A6-EC73-5F9A-3497-463796342367}"/>
              </a:ext>
            </a:extLst>
          </p:cNvPr>
          <p:cNvSpPr>
            <a:spLocks noGrp="1"/>
          </p:cNvSpPr>
          <p:nvPr>
            <p:ph type="title"/>
          </p:nvPr>
        </p:nvSpPr>
        <p:spPr/>
        <p:txBody>
          <a:bodyPr/>
          <a:lstStyle/>
          <a:p>
            <a:r>
              <a:rPr kumimoji="1" lang="en-US" altLang="zh-CN" dirty="0"/>
              <a:t>Isolation: before-or-after atomicity </a:t>
            </a:r>
            <a:endParaRPr kumimoji="1" lang="zh-CN" altLang="en-US" dirty="0"/>
          </a:p>
        </p:txBody>
      </p:sp>
      <p:sp>
        <p:nvSpPr>
          <p:cNvPr id="4" name="灯片编号占位符 3">
            <a:extLst>
              <a:ext uri="{FF2B5EF4-FFF2-40B4-BE49-F238E27FC236}">
                <a16:creationId xmlns:a16="http://schemas.microsoft.com/office/drawing/2014/main" id="{160995B6-159B-B5CE-5319-269D9F9583A8}"/>
              </a:ext>
            </a:extLst>
          </p:cNvPr>
          <p:cNvSpPr>
            <a:spLocks noGrp="1"/>
          </p:cNvSpPr>
          <p:nvPr>
            <p:ph type="sldNum" sz="quarter" idx="12"/>
          </p:nvPr>
        </p:nvSpPr>
        <p:spPr/>
        <p:txBody>
          <a:bodyPr/>
          <a:lstStyle/>
          <a:p>
            <a:fld id="{ADE361C3-C043-4A6E-BDCE-8DA1E7D90A3B}" type="slidenum">
              <a:rPr lang="zh-CN" altLang="en-US" smtClean="0"/>
              <a:pPr/>
              <a:t>107</a:t>
            </a:fld>
            <a:endParaRPr lang="zh-CN" altLang="en-US" dirty="0"/>
          </a:p>
        </p:txBody>
      </p:sp>
      <p:sp>
        <p:nvSpPr>
          <p:cNvPr id="5" name="内容占位符 2">
            <a:extLst>
              <a:ext uri="{FF2B5EF4-FFF2-40B4-BE49-F238E27FC236}">
                <a16:creationId xmlns:a16="http://schemas.microsoft.com/office/drawing/2014/main" id="{FAEFCA2B-9DC1-FF25-3256-3E32C26C2B05}"/>
              </a:ext>
            </a:extLst>
          </p:cNvPr>
          <p:cNvSpPr txBox="1">
            <a:spLocks/>
          </p:cNvSpPr>
          <p:nvPr/>
        </p:nvSpPr>
        <p:spPr>
          <a:xfrm>
            <a:off x="446856" y="2174287"/>
            <a:ext cx="8229600" cy="1152128"/>
          </a:xfrm>
          <a:prstGeom prst="rect">
            <a:avLst/>
          </a:prstGeom>
          <a:ln>
            <a:solidFill>
              <a:schemeClr val="tx1"/>
            </a:solidFill>
          </a:ln>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kumimoji="1" lang="en" altLang="zh-CN" dirty="0"/>
              <a:t>Concurrent </a:t>
            </a:r>
            <a:r>
              <a:rPr kumimoji="1" lang="en" altLang="zh-CN" b="0" dirty="0"/>
              <a:t>actions have the </a:t>
            </a:r>
            <a:r>
              <a:rPr kumimoji="1" lang="en" altLang="zh-CN" dirty="0"/>
              <a:t>before-or-after property </a:t>
            </a:r>
            <a:r>
              <a:rPr kumimoji="1" lang="en" altLang="zh-CN" b="0" dirty="0"/>
              <a:t>if their effect from the point of view of their invokers is as </a:t>
            </a:r>
            <a:r>
              <a:rPr kumimoji="1" lang="en" altLang="zh-CN" dirty="0"/>
              <a:t>if the actions occurred either completely before or completely after one another</a:t>
            </a:r>
          </a:p>
        </p:txBody>
      </p:sp>
      <p:sp>
        <p:nvSpPr>
          <p:cNvPr id="6" name="Rectangle 4">
            <a:extLst>
              <a:ext uri="{FF2B5EF4-FFF2-40B4-BE49-F238E27FC236}">
                <a16:creationId xmlns:a16="http://schemas.microsoft.com/office/drawing/2014/main" id="{146D526F-D275-87D5-22F5-CBF86CB714BD}"/>
              </a:ext>
            </a:extLst>
          </p:cNvPr>
          <p:cNvSpPr/>
          <p:nvPr/>
        </p:nvSpPr>
        <p:spPr>
          <a:xfrm>
            <a:off x="1799692" y="1849388"/>
            <a:ext cx="5832648" cy="405683"/>
          </a:xfrm>
          <a:prstGeom prst="rect">
            <a:avLst/>
          </a:prstGeom>
          <a:solidFill>
            <a:srgbClr val="F5FED6"/>
          </a:solidFill>
          <a:effectLst>
            <a:outerShdw blurRad="63500" sx="102000" sy="102000" algn="ctr" rotWithShape="0">
              <a:prstClr val="black">
                <a:alpha val="40000"/>
              </a:prstClr>
            </a:outerShdw>
          </a:effectLst>
        </p:spPr>
        <p:txBody>
          <a:bodyPr wrap="square" lIns="72000" tIns="0" rIns="72000" bIns="36000">
            <a:spAutoFit/>
          </a:bodyPr>
          <a:lstStyle/>
          <a:p>
            <a:pPr marL="441325" lvl="0" indent="-384175" algn="ctr" fontAlgn="auto">
              <a:spcBef>
                <a:spcPct val="20000"/>
              </a:spcBef>
              <a:spcAft>
                <a:spcPts val="0"/>
              </a:spcAft>
              <a:buClr>
                <a:srgbClr val="FF0066"/>
              </a:buClr>
            </a:pPr>
            <a:r>
              <a:rPr lang="en-US" altLang="zh-CN" sz="2400" dirty="0">
                <a:solidFill>
                  <a:prstClr val="black"/>
                </a:solidFill>
                <a:latin typeface="Eras Medium ITC" pitchFamily="34" charset="0"/>
                <a:ea typeface="Verdana" pitchFamily="34" charset="0"/>
                <a:cs typeface="Verdana" pitchFamily="34" charset="0"/>
              </a:rPr>
              <a:t>Before or after atomicity</a:t>
            </a:r>
          </a:p>
        </p:txBody>
      </p:sp>
    </p:spTree>
    <p:extLst>
      <p:ext uri="{BB962C8B-B14F-4D97-AF65-F5344CB8AC3E}">
        <p14:creationId xmlns:p14="http://schemas.microsoft.com/office/powerpoint/2010/main" val="2598634619"/>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81FD8-848E-8946-83D7-4E6AB21D94F2}"/>
              </a:ext>
            </a:extLst>
          </p:cNvPr>
          <p:cNvSpPr>
            <a:spLocks noGrp="1"/>
          </p:cNvSpPr>
          <p:nvPr>
            <p:ph type="title"/>
          </p:nvPr>
        </p:nvSpPr>
        <p:spPr/>
        <p:txBody>
          <a:bodyPr/>
          <a:lstStyle/>
          <a:p>
            <a:r>
              <a:rPr kumimoji="1" lang="en-US" altLang="zh-CN" dirty="0"/>
              <a:t>Example: </a:t>
            </a:r>
            <a:r>
              <a:rPr kumimoji="1" lang="en-US" altLang="zh-CN" b="0" dirty="0"/>
              <a:t>bank account deposit</a:t>
            </a:r>
            <a:endParaRPr kumimoji="1" lang="zh-CN" altLang="en-US" b="0" dirty="0"/>
          </a:p>
        </p:txBody>
      </p:sp>
      <p:sp>
        <p:nvSpPr>
          <p:cNvPr id="3" name="内容占位符 2">
            <a:extLst>
              <a:ext uri="{FF2B5EF4-FFF2-40B4-BE49-F238E27FC236}">
                <a16:creationId xmlns:a16="http://schemas.microsoft.com/office/drawing/2014/main" id="{E3B99CCC-2B4D-7045-BC65-16A8F8A7B0DA}"/>
              </a:ext>
            </a:extLst>
          </p:cNvPr>
          <p:cNvSpPr>
            <a:spLocks noGrp="1"/>
          </p:cNvSpPr>
          <p:nvPr>
            <p:ph idx="1"/>
          </p:nvPr>
        </p:nvSpPr>
        <p:spPr>
          <a:xfrm>
            <a:off x="302840" y="1129308"/>
            <a:ext cx="4989240" cy="2808312"/>
          </a:xfrm>
        </p:spPr>
        <p:txBody>
          <a:bodyPr/>
          <a:lstStyle/>
          <a:p>
            <a:r>
              <a:rPr kumimoji="1" lang="en-US" altLang="zh-CN" dirty="0"/>
              <a:t>Single-thread (core) </a:t>
            </a:r>
          </a:p>
          <a:p>
            <a:pPr lvl="1"/>
            <a:r>
              <a:rPr kumimoji="1" lang="en-US" altLang="zh-CN" dirty="0"/>
              <a:t>Expected performance: D</a:t>
            </a:r>
          </a:p>
          <a:p>
            <a:r>
              <a:rPr kumimoji="1" lang="en-US" altLang="zh-CN" dirty="0"/>
              <a:t>Multiple-core (scale up)</a:t>
            </a:r>
          </a:p>
          <a:p>
            <a:pPr lvl="1"/>
            <a:r>
              <a:rPr kumimoji="1" lang="en-US" altLang="zh-CN" dirty="0"/>
              <a:t>Expected performance: D * C</a:t>
            </a:r>
          </a:p>
          <a:p>
            <a:r>
              <a:rPr kumimoji="1" lang="en-US" altLang="zh-CN" dirty="0"/>
              <a:t>Multiple-machine (scale out)</a:t>
            </a:r>
          </a:p>
          <a:p>
            <a:pPr lvl="1"/>
            <a:r>
              <a:rPr kumimoji="1" lang="en-US" altLang="zh-CN" dirty="0"/>
              <a:t>Expected performance: D * C * M</a:t>
            </a:r>
            <a:endParaRPr kumimoji="1" lang="zh-CN" altLang="en-US" dirty="0"/>
          </a:p>
        </p:txBody>
      </p:sp>
      <p:sp>
        <p:nvSpPr>
          <p:cNvPr id="4" name="灯片编号占位符 3">
            <a:extLst>
              <a:ext uri="{FF2B5EF4-FFF2-40B4-BE49-F238E27FC236}">
                <a16:creationId xmlns:a16="http://schemas.microsoft.com/office/drawing/2014/main" id="{A2D8CA07-36A9-BD4F-BC80-1D89D3C26843}"/>
              </a:ext>
            </a:extLst>
          </p:cNvPr>
          <p:cNvSpPr>
            <a:spLocks noGrp="1"/>
          </p:cNvSpPr>
          <p:nvPr>
            <p:ph type="sldNum" sz="quarter" idx="12"/>
          </p:nvPr>
        </p:nvSpPr>
        <p:spPr/>
        <p:txBody>
          <a:bodyPr/>
          <a:lstStyle/>
          <a:p>
            <a:fld id="{ADE361C3-C043-4A6E-BDCE-8DA1E7D90A3B}" type="slidenum">
              <a:rPr lang="zh-CN" altLang="en-US" smtClean="0"/>
              <a:pPr/>
              <a:t>108</a:t>
            </a:fld>
            <a:endParaRPr lang="zh-CN" altLang="en-US" dirty="0"/>
          </a:p>
        </p:txBody>
      </p:sp>
      <p:pic>
        <p:nvPicPr>
          <p:cNvPr id="5" name="图片 4">
            <a:extLst>
              <a:ext uri="{FF2B5EF4-FFF2-40B4-BE49-F238E27FC236}">
                <a16:creationId xmlns:a16="http://schemas.microsoft.com/office/drawing/2014/main" id="{93D470C0-61E4-7E45-B94A-F95CAD7F6303}"/>
              </a:ext>
            </a:extLst>
          </p:cNvPr>
          <p:cNvPicPr>
            <a:picLocks noChangeAspect="1"/>
          </p:cNvPicPr>
          <p:nvPr/>
        </p:nvPicPr>
        <p:blipFill>
          <a:blip r:embed="rId3"/>
          <a:stretch>
            <a:fillRect/>
          </a:stretch>
        </p:blipFill>
        <p:spPr>
          <a:xfrm>
            <a:off x="6190664" y="375686"/>
            <a:ext cx="708644" cy="708644"/>
          </a:xfrm>
          <a:prstGeom prst="rect">
            <a:avLst/>
          </a:prstGeom>
        </p:spPr>
      </p:pic>
      <p:pic>
        <p:nvPicPr>
          <p:cNvPr id="6" name="图片 5">
            <a:extLst>
              <a:ext uri="{FF2B5EF4-FFF2-40B4-BE49-F238E27FC236}">
                <a16:creationId xmlns:a16="http://schemas.microsoft.com/office/drawing/2014/main" id="{F1F0371B-AFD9-EE4E-A5B9-01B76BE25999}"/>
              </a:ext>
            </a:extLst>
          </p:cNvPr>
          <p:cNvPicPr>
            <a:picLocks noChangeAspect="1"/>
          </p:cNvPicPr>
          <p:nvPr/>
        </p:nvPicPr>
        <p:blipFill>
          <a:blip r:embed="rId4"/>
          <a:stretch>
            <a:fillRect/>
          </a:stretch>
        </p:blipFill>
        <p:spPr>
          <a:xfrm>
            <a:off x="7236296" y="375686"/>
            <a:ext cx="708644" cy="708644"/>
          </a:xfrm>
          <a:prstGeom prst="rect">
            <a:avLst/>
          </a:prstGeom>
        </p:spPr>
      </p:pic>
      <p:sp>
        <p:nvSpPr>
          <p:cNvPr id="7" name="矩形 6">
            <a:extLst>
              <a:ext uri="{FF2B5EF4-FFF2-40B4-BE49-F238E27FC236}">
                <a16:creationId xmlns:a16="http://schemas.microsoft.com/office/drawing/2014/main" id="{E1EF1939-FE2D-1048-9526-6D9CDC92A2BB}"/>
              </a:ext>
            </a:extLst>
          </p:cNvPr>
          <p:cNvSpPr/>
          <p:nvPr/>
        </p:nvSpPr>
        <p:spPr>
          <a:xfrm>
            <a:off x="8105899" y="375686"/>
            <a:ext cx="595035" cy="584775"/>
          </a:xfrm>
          <a:prstGeom prst="rect">
            <a:avLst/>
          </a:prstGeom>
        </p:spPr>
        <p:txBody>
          <a:bodyPr wrap="none">
            <a:spAutoFit/>
          </a:bodyPr>
          <a:lstStyle/>
          <a:p>
            <a:r>
              <a:rPr kumimoji="1" lang="en-US" altLang="zh-CN" sz="3200" dirty="0"/>
              <a:t>…</a:t>
            </a:r>
            <a:endParaRPr lang="zh-CN" altLang="en-US" sz="3200" dirty="0"/>
          </a:p>
        </p:txBody>
      </p:sp>
      <p:sp>
        <p:nvSpPr>
          <p:cNvPr id="8" name="矩形 7">
            <a:extLst>
              <a:ext uri="{FF2B5EF4-FFF2-40B4-BE49-F238E27FC236}">
                <a16:creationId xmlns:a16="http://schemas.microsoft.com/office/drawing/2014/main" id="{98C9147C-7930-D948-97C7-30A5282CF12D}"/>
              </a:ext>
            </a:extLst>
          </p:cNvPr>
          <p:cNvSpPr/>
          <p:nvPr/>
        </p:nvSpPr>
        <p:spPr>
          <a:xfrm>
            <a:off x="5954318" y="1103466"/>
            <a:ext cx="1069524" cy="369332"/>
          </a:xfrm>
          <a:prstGeom prst="rect">
            <a:avLst/>
          </a:prstGeom>
        </p:spPr>
        <p:txBody>
          <a:bodyPr wrap="none">
            <a:spAutoFit/>
          </a:bodyPr>
          <a:lstStyle/>
          <a:p>
            <a:r>
              <a:rPr kumimoji="1" lang="en-US" altLang="zh-CN" dirty="0"/>
              <a:t>Alice: 0¥</a:t>
            </a:r>
            <a:endParaRPr lang="zh-CN" altLang="en-US" dirty="0"/>
          </a:p>
        </p:txBody>
      </p:sp>
      <p:sp>
        <p:nvSpPr>
          <p:cNvPr id="9" name="矩形 8">
            <a:extLst>
              <a:ext uri="{FF2B5EF4-FFF2-40B4-BE49-F238E27FC236}">
                <a16:creationId xmlns:a16="http://schemas.microsoft.com/office/drawing/2014/main" id="{89BA9B71-605C-3B47-8FBE-99BBAFC3DF31}"/>
              </a:ext>
            </a:extLst>
          </p:cNvPr>
          <p:cNvSpPr/>
          <p:nvPr/>
        </p:nvSpPr>
        <p:spPr>
          <a:xfrm>
            <a:off x="7130637" y="1094946"/>
            <a:ext cx="979755" cy="369332"/>
          </a:xfrm>
          <a:prstGeom prst="rect">
            <a:avLst/>
          </a:prstGeom>
        </p:spPr>
        <p:txBody>
          <a:bodyPr wrap="none">
            <a:spAutoFit/>
          </a:bodyPr>
          <a:lstStyle/>
          <a:p>
            <a:r>
              <a:rPr kumimoji="1" lang="en-US" altLang="zh-CN" dirty="0"/>
              <a:t>Bob: 0¥</a:t>
            </a:r>
            <a:endParaRPr lang="zh-CN" altLang="en-US" dirty="0"/>
          </a:p>
        </p:txBody>
      </p:sp>
      <p:sp>
        <p:nvSpPr>
          <p:cNvPr id="11" name="矩形 10">
            <a:extLst>
              <a:ext uri="{FF2B5EF4-FFF2-40B4-BE49-F238E27FC236}">
                <a16:creationId xmlns:a16="http://schemas.microsoft.com/office/drawing/2014/main" id="{C3D64CAC-5EE2-754F-B958-9DB25115FD6D}"/>
              </a:ext>
            </a:extLst>
          </p:cNvPr>
          <p:cNvSpPr/>
          <p:nvPr/>
        </p:nvSpPr>
        <p:spPr>
          <a:xfrm>
            <a:off x="5541323" y="1598763"/>
            <a:ext cx="3389945" cy="646331"/>
          </a:xfrm>
          <a:prstGeom prst="rect">
            <a:avLst/>
          </a:prstGeom>
          <a:ln w="3810">
            <a:solidFill>
              <a:schemeClr val="tx1"/>
            </a:solidFill>
          </a:ln>
        </p:spPr>
        <p:txBody>
          <a:bodyPr wrap="square">
            <a:spAutoFit/>
          </a:bodyPr>
          <a:lstStyle/>
          <a:p>
            <a:r>
              <a:rPr lang="en-US" altLang="zh-CN" dirty="0">
                <a:solidFill>
                  <a:prstClr val="black"/>
                </a:solidFill>
                <a:latin typeface="Consolas" panose="020B0609020204030204" pitchFamily="49" charset="0"/>
                <a:ea typeface="楷体"/>
                <a:cs typeface="Courier"/>
              </a:rPr>
              <a:t>Deposit(bank, acct, amt):</a:t>
            </a:r>
          </a:p>
          <a:p>
            <a:r>
              <a:rPr lang="is-IS" altLang="zh-CN" dirty="0">
                <a:solidFill>
                  <a:prstClr val="black"/>
                </a:solidFill>
                <a:latin typeface="Consolas" panose="020B0609020204030204" pitchFamily="49" charset="0"/>
                <a:ea typeface="楷体"/>
                <a:cs typeface="Courier"/>
              </a:rPr>
              <a:t>    bank[acct] += amt</a:t>
            </a:r>
          </a:p>
        </p:txBody>
      </p:sp>
      <p:cxnSp>
        <p:nvCxnSpPr>
          <p:cNvPr id="13" name="直线箭头连接符 12">
            <a:extLst>
              <a:ext uri="{FF2B5EF4-FFF2-40B4-BE49-F238E27FC236}">
                <a16:creationId xmlns:a16="http://schemas.microsoft.com/office/drawing/2014/main" id="{DC939D32-A6FE-1146-B6B7-3F368FC79410}"/>
              </a:ext>
            </a:extLst>
          </p:cNvPr>
          <p:cNvCxnSpPr>
            <a:cxnSpLocks/>
          </p:cNvCxnSpPr>
          <p:nvPr/>
        </p:nvCxnSpPr>
        <p:spPr>
          <a:xfrm>
            <a:off x="539552" y="3793604"/>
            <a:ext cx="0" cy="108893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F71AD87D-6370-5F41-B445-3838A16AA524}"/>
              </a:ext>
            </a:extLst>
          </p:cNvPr>
          <p:cNvSpPr/>
          <p:nvPr/>
        </p:nvSpPr>
        <p:spPr>
          <a:xfrm>
            <a:off x="195034" y="5017740"/>
            <a:ext cx="689035" cy="369332"/>
          </a:xfrm>
          <a:prstGeom prst="rect">
            <a:avLst/>
          </a:prstGeom>
        </p:spPr>
        <p:txBody>
          <a:bodyPr wrap="none">
            <a:spAutoFit/>
          </a:bodyPr>
          <a:lstStyle/>
          <a:p>
            <a:r>
              <a:rPr kumimoji="1" lang="en-US" altLang="zh-CN" dirty="0"/>
              <a:t>Time</a:t>
            </a:r>
            <a:endParaRPr lang="zh-CN" altLang="en-US" dirty="0"/>
          </a:p>
        </p:txBody>
      </p:sp>
      <p:pic>
        <p:nvPicPr>
          <p:cNvPr id="16" name="内容占位符 11">
            <a:extLst>
              <a:ext uri="{FF2B5EF4-FFF2-40B4-BE49-F238E27FC236}">
                <a16:creationId xmlns:a16="http://schemas.microsoft.com/office/drawing/2014/main" id="{3DC59173-C7E2-3B44-A3B8-0D9425EB89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0069" y="4477679"/>
            <a:ext cx="276342" cy="658969"/>
          </a:xfrm>
          <a:prstGeom prst="rect">
            <a:avLst/>
          </a:prstGeom>
        </p:spPr>
      </p:pic>
      <p:sp>
        <p:nvSpPr>
          <p:cNvPr id="34" name="矩形 33">
            <a:extLst>
              <a:ext uri="{FF2B5EF4-FFF2-40B4-BE49-F238E27FC236}">
                <a16:creationId xmlns:a16="http://schemas.microsoft.com/office/drawing/2014/main" id="{07AC5245-98FC-304B-A4D9-75DC5FE4EFE5}"/>
              </a:ext>
            </a:extLst>
          </p:cNvPr>
          <p:cNvSpPr/>
          <p:nvPr/>
        </p:nvSpPr>
        <p:spPr>
          <a:xfrm>
            <a:off x="922719" y="3861958"/>
            <a:ext cx="1556836" cy="369332"/>
          </a:xfrm>
          <a:prstGeom prst="rect">
            <a:avLst/>
          </a:prstGeom>
        </p:spPr>
        <p:txBody>
          <a:bodyPr wrap="none">
            <a:spAutoFit/>
          </a:bodyPr>
          <a:lstStyle/>
          <a:p>
            <a:r>
              <a:rPr kumimoji="1" lang="en-US" altLang="zh-CN" dirty="0"/>
              <a:t>Single-thread</a:t>
            </a:r>
            <a:endParaRPr lang="zh-CN" altLang="en-US" dirty="0"/>
          </a:p>
        </p:txBody>
      </p:sp>
      <p:pic>
        <p:nvPicPr>
          <p:cNvPr id="35" name="内容占位符 11">
            <a:extLst>
              <a:ext uri="{FF2B5EF4-FFF2-40B4-BE49-F238E27FC236}">
                <a16:creationId xmlns:a16="http://schemas.microsoft.com/office/drawing/2014/main" id="{ED5DE15C-99C4-5E4D-816F-3B4CADEE1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3585" y="4480850"/>
            <a:ext cx="276342" cy="658969"/>
          </a:xfrm>
          <a:prstGeom prst="rect">
            <a:avLst/>
          </a:prstGeom>
        </p:spPr>
      </p:pic>
      <p:sp>
        <p:nvSpPr>
          <p:cNvPr id="36" name="矩形 35">
            <a:extLst>
              <a:ext uri="{FF2B5EF4-FFF2-40B4-BE49-F238E27FC236}">
                <a16:creationId xmlns:a16="http://schemas.microsoft.com/office/drawing/2014/main" id="{C21ADAF1-EEE7-6445-9EC2-390DB0C8CB1E}"/>
              </a:ext>
            </a:extLst>
          </p:cNvPr>
          <p:cNvSpPr/>
          <p:nvPr/>
        </p:nvSpPr>
        <p:spPr>
          <a:xfrm>
            <a:off x="3786540" y="3861958"/>
            <a:ext cx="1505540" cy="369332"/>
          </a:xfrm>
          <a:prstGeom prst="rect">
            <a:avLst/>
          </a:prstGeom>
        </p:spPr>
        <p:txBody>
          <a:bodyPr wrap="none">
            <a:spAutoFit/>
          </a:bodyPr>
          <a:lstStyle/>
          <a:p>
            <a:r>
              <a:rPr kumimoji="1" lang="en-US" altLang="zh-CN" dirty="0"/>
              <a:t>Multiple-core</a:t>
            </a:r>
            <a:endParaRPr lang="zh-CN" altLang="en-US" dirty="0"/>
          </a:p>
        </p:txBody>
      </p:sp>
      <p:pic>
        <p:nvPicPr>
          <p:cNvPr id="37" name="内容占位符 11">
            <a:extLst>
              <a:ext uri="{FF2B5EF4-FFF2-40B4-BE49-F238E27FC236}">
                <a16:creationId xmlns:a16="http://schemas.microsoft.com/office/drawing/2014/main" id="{4AC8ABD6-5FCD-FB4E-AC1E-B56F561EC8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2174" y="4477679"/>
            <a:ext cx="276342" cy="658969"/>
          </a:xfrm>
          <a:prstGeom prst="rect">
            <a:avLst/>
          </a:prstGeom>
        </p:spPr>
      </p:pic>
      <p:pic>
        <p:nvPicPr>
          <p:cNvPr id="38" name="内容占位符 11">
            <a:extLst>
              <a:ext uri="{FF2B5EF4-FFF2-40B4-BE49-F238E27FC236}">
                <a16:creationId xmlns:a16="http://schemas.microsoft.com/office/drawing/2014/main" id="{BF136385-F657-3949-AC78-91042D1794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4997" y="4477679"/>
            <a:ext cx="276342" cy="658969"/>
          </a:xfrm>
          <a:prstGeom prst="rect">
            <a:avLst/>
          </a:prstGeom>
        </p:spPr>
      </p:pic>
      <p:sp>
        <p:nvSpPr>
          <p:cNvPr id="39" name="矩形 38">
            <a:extLst>
              <a:ext uri="{FF2B5EF4-FFF2-40B4-BE49-F238E27FC236}">
                <a16:creationId xmlns:a16="http://schemas.microsoft.com/office/drawing/2014/main" id="{A02D38D2-B3DA-3244-AB13-6DB7BB24E7A7}"/>
              </a:ext>
            </a:extLst>
          </p:cNvPr>
          <p:cNvSpPr/>
          <p:nvPr/>
        </p:nvSpPr>
        <p:spPr>
          <a:xfrm>
            <a:off x="5954318" y="3861958"/>
            <a:ext cx="1928733" cy="369332"/>
          </a:xfrm>
          <a:prstGeom prst="rect">
            <a:avLst/>
          </a:prstGeom>
        </p:spPr>
        <p:txBody>
          <a:bodyPr wrap="none">
            <a:spAutoFit/>
          </a:bodyPr>
          <a:lstStyle/>
          <a:p>
            <a:r>
              <a:rPr kumimoji="1" lang="en-US" altLang="zh-CN" dirty="0"/>
              <a:t>Multiple-machine</a:t>
            </a:r>
            <a:endParaRPr lang="zh-CN" altLang="en-US" dirty="0"/>
          </a:p>
        </p:txBody>
      </p:sp>
      <p:grpSp>
        <p:nvGrpSpPr>
          <p:cNvPr id="43" name="组合 42">
            <a:extLst>
              <a:ext uri="{FF2B5EF4-FFF2-40B4-BE49-F238E27FC236}">
                <a16:creationId xmlns:a16="http://schemas.microsoft.com/office/drawing/2014/main" id="{AF8CB90D-E9E6-8944-8D0F-6822CA10E19A}"/>
              </a:ext>
            </a:extLst>
          </p:cNvPr>
          <p:cNvGrpSpPr/>
          <p:nvPr/>
        </p:nvGrpSpPr>
        <p:grpSpPr>
          <a:xfrm>
            <a:off x="5598022" y="4441676"/>
            <a:ext cx="1113519" cy="662140"/>
            <a:chOff x="5598022" y="4358771"/>
            <a:chExt cx="1113519" cy="662140"/>
          </a:xfrm>
        </p:grpSpPr>
        <p:pic>
          <p:nvPicPr>
            <p:cNvPr id="40" name="内容占位符 11">
              <a:extLst>
                <a:ext uri="{FF2B5EF4-FFF2-40B4-BE49-F238E27FC236}">
                  <a16:creationId xmlns:a16="http://schemas.microsoft.com/office/drawing/2014/main" id="{A8091044-3B62-434B-9826-22C1C738D4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6610" y="4361942"/>
              <a:ext cx="276342" cy="658969"/>
            </a:xfrm>
            <a:prstGeom prst="rect">
              <a:avLst/>
            </a:prstGeom>
          </p:spPr>
        </p:pic>
        <p:pic>
          <p:nvPicPr>
            <p:cNvPr id="41" name="内容占位符 11">
              <a:extLst>
                <a:ext uri="{FF2B5EF4-FFF2-40B4-BE49-F238E27FC236}">
                  <a16:creationId xmlns:a16="http://schemas.microsoft.com/office/drawing/2014/main" id="{83F1A301-78CD-E84E-B57A-F62E18189A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199" y="4358771"/>
              <a:ext cx="276342" cy="658969"/>
            </a:xfrm>
            <a:prstGeom prst="rect">
              <a:avLst/>
            </a:prstGeom>
          </p:spPr>
        </p:pic>
        <p:pic>
          <p:nvPicPr>
            <p:cNvPr id="42" name="内容占位符 11">
              <a:extLst>
                <a:ext uri="{FF2B5EF4-FFF2-40B4-BE49-F238E27FC236}">
                  <a16:creationId xmlns:a16="http://schemas.microsoft.com/office/drawing/2014/main" id="{769072F0-7803-2C4A-82A5-52F1339318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8022" y="4358771"/>
              <a:ext cx="276342" cy="658969"/>
            </a:xfrm>
            <a:prstGeom prst="rect">
              <a:avLst/>
            </a:prstGeom>
          </p:spPr>
        </p:pic>
      </p:grpSp>
      <p:sp>
        <p:nvSpPr>
          <p:cNvPr id="44" name="矩形 43">
            <a:extLst>
              <a:ext uri="{FF2B5EF4-FFF2-40B4-BE49-F238E27FC236}">
                <a16:creationId xmlns:a16="http://schemas.microsoft.com/office/drawing/2014/main" id="{CC97B6BB-203B-C34B-A34C-2A909AB723F1}"/>
              </a:ext>
            </a:extLst>
          </p:cNvPr>
          <p:cNvSpPr/>
          <p:nvPr/>
        </p:nvSpPr>
        <p:spPr>
          <a:xfrm>
            <a:off x="5448161" y="4383912"/>
            <a:ext cx="1463212" cy="752736"/>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5" name="组合 44">
            <a:extLst>
              <a:ext uri="{FF2B5EF4-FFF2-40B4-BE49-F238E27FC236}">
                <a16:creationId xmlns:a16="http://schemas.microsoft.com/office/drawing/2014/main" id="{831D9328-A7B2-EE46-AEF5-E67E7C11E16F}"/>
              </a:ext>
            </a:extLst>
          </p:cNvPr>
          <p:cNvGrpSpPr/>
          <p:nvPr/>
        </p:nvGrpSpPr>
        <p:grpSpPr>
          <a:xfrm>
            <a:off x="7257671" y="4441676"/>
            <a:ext cx="1113519" cy="662140"/>
            <a:chOff x="5598022" y="4358771"/>
            <a:chExt cx="1113519" cy="662140"/>
          </a:xfrm>
        </p:grpSpPr>
        <p:pic>
          <p:nvPicPr>
            <p:cNvPr id="46" name="内容占位符 11">
              <a:extLst>
                <a:ext uri="{FF2B5EF4-FFF2-40B4-BE49-F238E27FC236}">
                  <a16:creationId xmlns:a16="http://schemas.microsoft.com/office/drawing/2014/main" id="{A409B9D2-B60F-CB4E-90CE-7114FF0A1E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6610" y="4361942"/>
              <a:ext cx="276342" cy="658969"/>
            </a:xfrm>
            <a:prstGeom prst="rect">
              <a:avLst/>
            </a:prstGeom>
          </p:spPr>
        </p:pic>
        <p:pic>
          <p:nvPicPr>
            <p:cNvPr id="47" name="内容占位符 11">
              <a:extLst>
                <a:ext uri="{FF2B5EF4-FFF2-40B4-BE49-F238E27FC236}">
                  <a16:creationId xmlns:a16="http://schemas.microsoft.com/office/drawing/2014/main" id="{B69FE5D1-F82A-9847-BA17-EB35116E64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199" y="4358771"/>
              <a:ext cx="276342" cy="658969"/>
            </a:xfrm>
            <a:prstGeom prst="rect">
              <a:avLst/>
            </a:prstGeom>
          </p:spPr>
        </p:pic>
        <p:pic>
          <p:nvPicPr>
            <p:cNvPr id="48" name="内容占位符 11">
              <a:extLst>
                <a:ext uri="{FF2B5EF4-FFF2-40B4-BE49-F238E27FC236}">
                  <a16:creationId xmlns:a16="http://schemas.microsoft.com/office/drawing/2014/main" id="{915858CF-ACCA-8B4E-AA1E-84CE393E67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8022" y="4358771"/>
              <a:ext cx="276342" cy="658969"/>
            </a:xfrm>
            <a:prstGeom prst="rect">
              <a:avLst/>
            </a:prstGeom>
          </p:spPr>
        </p:pic>
      </p:grpSp>
      <p:sp>
        <p:nvSpPr>
          <p:cNvPr id="49" name="矩形 48">
            <a:extLst>
              <a:ext uri="{FF2B5EF4-FFF2-40B4-BE49-F238E27FC236}">
                <a16:creationId xmlns:a16="http://schemas.microsoft.com/office/drawing/2014/main" id="{7DC48D3A-8448-C54D-90D0-00D0CF5DF428}"/>
              </a:ext>
            </a:extLst>
          </p:cNvPr>
          <p:cNvSpPr/>
          <p:nvPr/>
        </p:nvSpPr>
        <p:spPr>
          <a:xfrm>
            <a:off x="7107810" y="4383912"/>
            <a:ext cx="1463212" cy="752736"/>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a:extLst>
              <a:ext uri="{FF2B5EF4-FFF2-40B4-BE49-F238E27FC236}">
                <a16:creationId xmlns:a16="http://schemas.microsoft.com/office/drawing/2014/main" id="{C5640390-2911-B244-9E9C-94E353C8E9B0}"/>
              </a:ext>
            </a:extLst>
          </p:cNvPr>
          <p:cNvSpPr/>
          <p:nvPr/>
        </p:nvSpPr>
        <p:spPr>
          <a:xfrm>
            <a:off x="1621768" y="4383912"/>
            <a:ext cx="216024" cy="282601"/>
          </a:xfrm>
          <a:prstGeom prst="rect">
            <a:avLst/>
          </a:prstGeom>
          <a:solidFill>
            <a:srgbClr val="BF569D"/>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a:extLst>
              <a:ext uri="{FF2B5EF4-FFF2-40B4-BE49-F238E27FC236}">
                <a16:creationId xmlns:a16="http://schemas.microsoft.com/office/drawing/2014/main" id="{85943CD0-894B-334B-92A1-2CCB0A456A25}"/>
              </a:ext>
            </a:extLst>
          </p:cNvPr>
          <p:cNvSpPr/>
          <p:nvPr/>
        </p:nvSpPr>
        <p:spPr>
          <a:xfrm>
            <a:off x="1621768" y="4770909"/>
            <a:ext cx="216024" cy="282601"/>
          </a:xfrm>
          <a:prstGeom prst="rect">
            <a:avLst/>
          </a:prstGeom>
          <a:solidFill>
            <a:srgbClr val="32C0D8"/>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57EB8524-DE45-7A49-96F5-A400DC09318D}"/>
              </a:ext>
            </a:extLst>
          </p:cNvPr>
          <p:cNvSpPr/>
          <p:nvPr/>
        </p:nvSpPr>
        <p:spPr>
          <a:xfrm rot="5400000">
            <a:off x="1565922" y="5110905"/>
            <a:ext cx="543739" cy="523220"/>
          </a:xfrm>
          <a:prstGeom prst="rect">
            <a:avLst/>
          </a:prstGeom>
        </p:spPr>
        <p:txBody>
          <a:bodyPr wrap="none">
            <a:spAutoFit/>
          </a:bodyPr>
          <a:lstStyle/>
          <a:p>
            <a:r>
              <a:rPr kumimoji="1" lang="en-US" altLang="zh-CN" sz="2800" dirty="0"/>
              <a:t>…</a:t>
            </a:r>
            <a:endParaRPr lang="zh-CN" altLang="en-US" sz="2800" dirty="0"/>
          </a:p>
        </p:txBody>
      </p:sp>
      <p:sp>
        <p:nvSpPr>
          <p:cNvPr id="53" name="矩形 52">
            <a:extLst>
              <a:ext uri="{FF2B5EF4-FFF2-40B4-BE49-F238E27FC236}">
                <a16:creationId xmlns:a16="http://schemas.microsoft.com/office/drawing/2014/main" id="{DD8AD506-DA81-8F4E-AA51-ACC6BF90948E}"/>
              </a:ext>
            </a:extLst>
          </p:cNvPr>
          <p:cNvSpPr/>
          <p:nvPr/>
        </p:nvSpPr>
        <p:spPr>
          <a:xfrm>
            <a:off x="2137551" y="4345498"/>
            <a:ext cx="1319817" cy="461665"/>
          </a:xfrm>
          <a:prstGeom prst="rect">
            <a:avLst/>
          </a:prstGeom>
          <a:ln w="3810">
            <a:solidFill>
              <a:schemeClr val="tx1"/>
            </a:solidFill>
          </a:ln>
        </p:spPr>
        <p:txBody>
          <a:bodyPr wrap="square">
            <a:spAutoFit/>
          </a:bodyPr>
          <a:lstStyle/>
          <a:p>
            <a:r>
              <a:rPr lang="en-US" altLang="zh-CN" sz="1200" dirty="0">
                <a:solidFill>
                  <a:prstClr val="black"/>
                </a:solidFill>
                <a:latin typeface="Consolas" panose="020B0609020204030204" pitchFamily="49" charset="0"/>
                <a:ea typeface="楷体"/>
                <a:cs typeface="Courier"/>
              </a:rPr>
              <a:t>Deposit(bank,"alice”,10)</a:t>
            </a:r>
            <a:endParaRPr lang="is-IS" altLang="zh-CN" sz="1200" dirty="0">
              <a:solidFill>
                <a:prstClr val="black"/>
              </a:solidFill>
              <a:latin typeface="Consolas" panose="020B0609020204030204" pitchFamily="49" charset="0"/>
              <a:ea typeface="楷体"/>
              <a:cs typeface="Courier"/>
            </a:endParaRPr>
          </a:p>
        </p:txBody>
      </p:sp>
      <p:cxnSp>
        <p:nvCxnSpPr>
          <p:cNvPr id="55" name="直线连接符 54">
            <a:extLst>
              <a:ext uri="{FF2B5EF4-FFF2-40B4-BE49-F238E27FC236}">
                <a16:creationId xmlns:a16="http://schemas.microsoft.com/office/drawing/2014/main" id="{D9A21D9D-28CC-2C46-9BDC-4180A2EF2E69}"/>
              </a:ext>
            </a:extLst>
          </p:cNvPr>
          <p:cNvCxnSpPr>
            <a:cxnSpLocks/>
          </p:cNvCxnSpPr>
          <p:nvPr/>
        </p:nvCxnSpPr>
        <p:spPr>
          <a:xfrm flipV="1">
            <a:off x="1837791" y="4338070"/>
            <a:ext cx="299760" cy="458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线连接符 56">
            <a:extLst>
              <a:ext uri="{FF2B5EF4-FFF2-40B4-BE49-F238E27FC236}">
                <a16:creationId xmlns:a16="http://schemas.microsoft.com/office/drawing/2014/main" id="{286C49B7-3D96-5B40-AF4B-82ED9D1E4C1C}"/>
              </a:ext>
            </a:extLst>
          </p:cNvPr>
          <p:cNvCxnSpPr>
            <a:cxnSpLocks/>
          </p:cNvCxnSpPr>
          <p:nvPr/>
        </p:nvCxnSpPr>
        <p:spPr>
          <a:xfrm>
            <a:off x="1837791" y="4665422"/>
            <a:ext cx="299760" cy="172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BC903991-BFFE-1A49-96E3-52560BE5E4EB}"/>
              </a:ext>
            </a:extLst>
          </p:cNvPr>
          <p:cNvSpPr/>
          <p:nvPr/>
        </p:nvSpPr>
        <p:spPr>
          <a:xfrm>
            <a:off x="4849279" y="1103466"/>
            <a:ext cx="1197764" cy="369332"/>
          </a:xfrm>
          <a:prstGeom prst="rect">
            <a:avLst/>
          </a:prstGeom>
        </p:spPr>
        <p:txBody>
          <a:bodyPr wrap="none">
            <a:spAutoFit/>
          </a:bodyPr>
          <a:lstStyle/>
          <a:p>
            <a:r>
              <a:rPr lang="is-IS" altLang="zh-CN" dirty="0">
                <a:solidFill>
                  <a:prstClr val="black"/>
                </a:solidFill>
                <a:latin typeface="Consolas" panose="020B0609020204030204" pitchFamily="49" charset="0"/>
                <a:ea typeface="楷体"/>
                <a:cs typeface="Courier"/>
              </a:rPr>
              <a:t>Bank = [</a:t>
            </a:r>
            <a:endParaRPr lang="zh-CN" altLang="en-US" dirty="0"/>
          </a:p>
        </p:txBody>
      </p:sp>
    </p:spTree>
    <p:extLst>
      <p:ext uri="{BB962C8B-B14F-4D97-AF65-F5344CB8AC3E}">
        <p14:creationId xmlns:p14="http://schemas.microsoft.com/office/powerpoint/2010/main" val="2621511666"/>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9D88EB-8C30-7F40-B602-8B38349AE1C1}"/>
              </a:ext>
            </a:extLst>
          </p:cNvPr>
          <p:cNvSpPr>
            <a:spLocks noGrp="1"/>
          </p:cNvSpPr>
          <p:nvPr>
            <p:ph type="title"/>
          </p:nvPr>
        </p:nvSpPr>
        <p:spPr/>
        <p:txBody>
          <a:bodyPr/>
          <a:lstStyle/>
          <a:p>
            <a:r>
              <a:rPr kumimoji="1" lang="en-US" altLang="zh-CN" dirty="0"/>
              <a:t>Problem</a:t>
            </a:r>
            <a:endParaRPr kumimoji="1" lang="zh-CN" altLang="en-US" b="0" dirty="0"/>
          </a:p>
        </p:txBody>
      </p:sp>
      <p:sp>
        <p:nvSpPr>
          <p:cNvPr id="3" name="内容占位符 2">
            <a:extLst>
              <a:ext uri="{FF2B5EF4-FFF2-40B4-BE49-F238E27FC236}">
                <a16:creationId xmlns:a16="http://schemas.microsoft.com/office/drawing/2014/main" id="{127CB32E-0CD6-434A-8D5F-C6A78291D092}"/>
              </a:ext>
            </a:extLst>
          </p:cNvPr>
          <p:cNvSpPr>
            <a:spLocks noGrp="1"/>
          </p:cNvSpPr>
          <p:nvPr>
            <p:ph idx="1"/>
          </p:nvPr>
        </p:nvSpPr>
        <p:spPr>
          <a:xfrm>
            <a:off x="302840" y="1129308"/>
            <a:ext cx="8229600" cy="465596"/>
          </a:xfrm>
        </p:spPr>
        <p:txBody>
          <a:bodyPr/>
          <a:lstStyle/>
          <a:p>
            <a:r>
              <a:rPr kumimoji="1" lang="en-US" altLang="zh-CN" dirty="0"/>
              <a:t>Example</a:t>
            </a:r>
            <a:r>
              <a:rPr kumimoji="1" lang="en-US" altLang="zh-CN" b="0" dirty="0"/>
              <a:t>: consider </a:t>
            </a:r>
            <a:r>
              <a:rPr kumimoji="1" lang="en-US" altLang="zh-CN" dirty="0"/>
              <a:t>two</a:t>
            </a:r>
            <a:r>
              <a:rPr kumimoji="1" lang="en-US" altLang="zh-CN" b="0" dirty="0"/>
              <a:t> threads </a:t>
            </a:r>
            <a:r>
              <a:rPr kumimoji="1" lang="en-US" altLang="zh-CN" dirty="0"/>
              <a:t>access the same account concurrently </a:t>
            </a:r>
            <a:endParaRPr kumimoji="1" lang="zh-CN" altLang="en-US" dirty="0"/>
          </a:p>
        </p:txBody>
      </p:sp>
      <p:sp>
        <p:nvSpPr>
          <p:cNvPr id="4" name="灯片编号占位符 3">
            <a:extLst>
              <a:ext uri="{FF2B5EF4-FFF2-40B4-BE49-F238E27FC236}">
                <a16:creationId xmlns:a16="http://schemas.microsoft.com/office/drawing/2014/main" id="{5CC138B8-EC62-E841-93C5-5F5C0AB068B6}"/>
              </a:ext>
            </a:extLst>
          </p:cNvPr>
          <p:cNvSpPr>
            <a:spLocks noGrp="1"/>
          </p:cNvSpPr>
          <p:nvPr>
            <p:ph type="sldNum" sz="quarter" idx="12"/>
          </p:nvPr>
        </p:nvSpPr>
        <p:spPr/>
        <p:txBody>
          <a:bodyPr/>
          <a:lstStyle/>
          <a:p>
            <a:fld id="{ADE361C3-C043-4A6E-BDCE-8DA1E7D90A3B}" type="slidenum">
              <a:rPr lang="zh-CN" altLang="en-US" smtClean="0"/>
              <a:pPr/>
              <a:t>109</a:t>
            </a:fld>
            <a:endParaRPr lang="zh-CN" altLang="en-US" dirty="0"/>
          </a:p>
        </p:txBody>
      </p:sp>
      <p:pic>
        <p:nvPicPr>
          <p:cNvPr id="6" name="内容占位符 11">
            <a:extLst>
              <a:ext uri="{FF2B5EF4-FFF2-40B4-BE49-F238E27FC236}">
                <a16:creationId xmlns:a16="http://schemas.microsoft.com/office/drawing/2014/main" id="{BD4280E8-C597-8745-99FB-1CB5937F4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100" y="2223065"/>
            <a:ext cx="276342" cy="658969"/>
          </a:xfrm>
          <a:prstGeom prst="rect">
            <a:avLst/>
          </a:prstGeom>
        </p:spPr>
      </p:pic>
      <p:cxnSp>
        <p:nvCxnSpPr>
          <p:cNvPr id="7" name="直线箭头连接符 6">
            <a:extLst>
              <a:ext uri="{FF2B5EF4-FFF2-40B4-BE49-F238E27FC236}">
                <a16:creationId xmlns:a16="http://schemas.microsoft.com/office/drawing/2014/main" id="{AF019F5F-EE80-C144-AD20-06D25C4A4AD0}"/>
              </a:ext>
            </a:extLst>
          </p:cNvPr>
          <p:cNvCxnSpPr>
            <a:cxnSpLocks/>
          </p:cNvCxnSpPr>
          <p:nvPr/>
        </p:nvCxnSpPr>
        <p:spPr>
          <a:xfrm>
            <a:off x="539552" y="1843944"/>
            <a:ext cx="0" cy="108893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9BF97BD3-93FC-ED4E-9230-FC30FCBA26F4}"/>
              </a:ext>
            </a:extLst>
          </p:cNvPr>
          <p:cNvSpPr/>
          <p:nvPr/>
        </p:nvSpPr>
        <p:spPr>
          <a:xfrm>
            <a:off x="302840" y="3060721"/>
            <a:ext cx="689035" cy="369332"/>
          </a:xfrm>
          <a:prstGeom prst="rect">
            <a:avLst/>
          </a:prstGeom>
        </p:spPr>
        <p:txBody>
          <a:bodyPr wrap="none">
            <a:spAutoFit/>
          </a:bodyPr>
          <a:lstStyle/>
          <a:p>
            <a:r>
              <a:rPr kumimoji="1" lang="en-US" altLang="zh-CN" dirty="0"/>
              <a:t>Time</a:t>
            </a:r>
            <a:endParaRPr lang="zh-CN" altLang="en-US" dirty="0"/>
          </a:p>
        </p:txBody>
      </p:sp>
      <p:sp>
        <p:nvSpPr>
          <p:cNvPr id="9" name="矩形 8">
            <a:extLst>
              <a:ext uri="{FF2B5EF4-FFF2-40B4-BE49-F238E27FC236}">
                <a16:creationId xmlns:a16="http://schemas.microsoft.com/office/drawing/2014/main" id="{BF03FE73-8582-D24A-AE3B-CACFE0511511}"/>
              </a:ext>
            </a:extLst>
          </p:cNvPr>
          <p:cNvSpPr/>
          <p:nvPr/>
        </p:nvSpPr>
        <p:spPr>
          <a:xfrm>
            <a:off x="1256286" y="1839430"/>
            <a:ext cx="453970" cy="369332"/>
          </a:xfrm>
          <a:prstGeom prst="rect">
            <a:avLst/>
          </a:prstGeom>
        </p:spPr>
        <p:txBody>
          <a:bodyPr wrap="none">
            <a:spAutoFit/>
          </a:bodyPr>
          <a:lstStyle/>
          <a:p>
            <a:r>
              <a:rPr kumimoji="1" lang="en-US" altLang="zh-CN" dirty="0"/>
              <a:t>T0</a:t>
            </a:r>
            <a:endParaRPr lang="zh-CN" altLang="en-US" dirty="0"/>
          </a:p>
        </p:txBody>
      </p:sp>
      <p:pic>
        <p:nvPicPr>
          <p:cNvPr id="10" name="内容占位符 11">
            <a:extLst>
              <a:ext uri="{FF2B5EF4-FFF2-40B4-BE49-F238E27FC236}">
                <a16:creationId xmlns:a16="http://schemas.microsoft.com/office/drawing/2014/main" id="{F42C400A-8762-314F-AAB2-D31748E1F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2223784"/>
            <a:ext cx="276342" cy="658969"/>
          </a:xfrm>
          <a:prstGeom prst="rect">
            <a:avLst/>
          </a:prstGeom>
        </p:spPr>
      </p:pic>
      <p:sp>
        <p:nvSpPr>
          <p:cNvPr id="11" name="矩形 10">
            <a:extLst>
              <a:ext uri="{FF2B5EF4-FFF2-40B4-BE49-F238E27FC236}">
                <a16:creationId xmlns:a16="http://schemas.microsoft.com/office/drawing/2014/main" id="{B8CFA803-8155-F34E-81C6-74DBF664A200}"/>
              </a:ext>
            </a:extLst>
          </p:cNvPr>
          <p:cNvSpPr/>
          <p:nvPr/>
        </p:nvSpPr>
        <p:spPr>
          <a:xfrm>
            <a:off x="1890898" y="1840149"/>
            <a:ext cx="453970" cy="369332"/>
          </a:xfrm>
          <a:prstGeom prst="rect">
            <a:avLst/>
          </a:prstGeom>
        </p:spPr>
        <p:txBody>
          <a:bodyPr wrap="none">
            <a:spAutoFit/>
          </a:bodyPr>
          <a:lstStyle/>
          <a:p>
            <a:r>
              <a:rPr kumimoji="1" lang="en-US" altLang="zh-CN" dirty="0"/>
              <a:t>T1</a:t>
            </a:r>
            <a:endParaRPr lang="zh-CN" altLang="en-US" dirty="0"/>
          </a:p>
        </p:txBody>
      </p:sp>
      <p:sp>
        <p:nvSpPr>
          <p:cNvPr id="12" name="矩形 11">
            <a:extLst>
              <a:ext uri="{FF2B5EF4-FFF2-40B4-BE49-F238E27FC236}">
                <a16:creationId xmlns:a16="http://schemas.microsoft.com/office/drawing/2014/main" id="{C143F2EA-9E11-FA48-9270-B73D0E8F17DD}"/>
              </a:ext>
            </a:extLst>
          </p:cNvPr>
          <p:cNvSpPr/>
          <p:nvPr/>
        </p:nvSpPr>
        <p:spPr>
          <a:xfrm>
            <a:off x="1375259" y="2388409"/>
            <a:ext cx="216024" cy="282601"/>
          </a:xfrm>
          <a:prstGeom prst="rect">
            <a:avLst/>
          </a:prstGeom>
          <a:solidFill>
            <a:srgbClr val="BF569D"/>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713072BE-1D91-4645-AADF-47919A85F512}"/>
              </a:ext>
            </a:extLst>
          </p:cNvPr>
          <p:cNvSpPr/>
          <p:nvPr/>
        </p:nvSpPr>
        <p:spPr>
          <a:xfrm>
            <a:off x="2256054" y="2388408"/>
            <a:ext cx="216024" cy="282601"/>
          </a:xfrm>
          <a:prstGeom prst="rect">
            <a:avLst/>
          </a:prstGeom>
          <a:solidFill>
            <a:srgbClr val="BF569D"/>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BC21723D-2C3E-0F48-B47A-C04FFD72A62D}"/>
              </a:ext>
            </a:extLst>
          </p:cNvPr>
          <p:cNvSpPr/>
          <p:nvPr/>
        </p:nvSpPr>
        <p:spPr>
          <a:xfrm>
            <a:off x="2798890" y="2292643"/>
            <a:ext cx="2029175" cy="646331"/>
          </a:xfrm>
          <a:prstGeom prst="rect">
            <a:avLst/>
          </a:prstGeom>
          <a:ln w="3810">
            <a:solidFill>
              <a:schemeClr val="tx1"/>
            </a:solidFill>
          </a:ln>
        </p:spPr>
        <p:txBody>
          <a:bodyPr wrap="square">
            <a:spAutoFit/>
          </a:bodyPr>
          <a:lstStyle/>
          <a:p>
            <a:r>
              <a:rPr lang="en-US" altLang="zh-CN" dirty="0">
                <a:solidFill>
                  <a:prstClr val="black"/>
                </a:solidFill>
                <a:latin typeface="Consolas" panose="020B0609020204030204" pitchFamily="49" charset="0"/>
                <a:ea typeface="楷体"/>
                <a:cs typeface="Courier"/>
              </a:rPr>
              <a:t>Deposit(bank,"alice”,10)</a:t>
            </a:r>
            <a:endParaRPr lang="is-IS" altLang="zh-CN" dirty="0">
              <a:solidFill>
                <a:prstClr val="black"/>
              </a:solidFill>
              <a:latin typeface="Consolas" panose="020B0609020204030204" pitchFamily="49" charset="0"/>
              <a:ea typeface="楷体"/>
              <a:cs typeface="Courier"/>
            </a:endParaRPr>
          </a:p>
        </p:txBody>
      </p:sp>
      <p:cxnSp>
        <p:nvCxnSpPr>
          <p:cNvPr id="15" name="直线连接符 14">
            <a:extLst>
              <a:ext uri="{FF2B5EF4-FFF2-40B4-BE49-F238E27FC236}">
                <a16:creationId xmlns:a16="http://schemas.microsoft.com/office/drawing/2014/main" id="{86B70C0F-741F-C740-93A1-0F5EA43211FB}"/>
              </a:ext>
            </a:extLst>
          </p:cNvPr>
          <p:cNvCxnSpPr>
            <a:cxnSpLocks/>
          </p:cNvCxnSpPr>
          <p:nvPr/>
        </p:nvCxnSpPr>
        <p:spPr>
          <a:xfrm flipV="1">
            <a:off x="2499130" y="2373837"/>
            <a:ext cx="299760" cy="458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FD0C7D32-16C7-E04C-A9BA-3077F2A84AB9}"/>
              </a:ext>
            </a:extLst>
          </p:cNvPr>
          <p:cNvCxnSpPr>
            <a:cxnSpLocks/>
          </p:cNvCxnSpPr>
          <p:nvPr/>
        </p:nvCxnSpPr>
        <p:spPr>
          <a:xfrm>
            <a:off x="2499130" y="2701189"/>
            <a:ext cx="299760" cy="172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BD07A44C-864C-0646-8743-E3941224CE14}"/>
              </a:ext>
            </a:extLst>
          </p:cNvPr>
          <p:cNvSpPr/>
          <p:nvPr/>
        </p:nvSpPr>
        <p:spPr>
          <a:xfrm>
            <a:off x="5073643" y="2292643"/>
            <a:ext cx="3389945" cy="646331"/>
          </a:xfrm>
          <a:prstGeom prst="rect">
            <a:avLst/>
          </a:prstGeom>
          <a:ln w="3810">
            <a:solidFill>
              <a:schemeClr val="tx1"/>
            </a:solidFill>
          </a:ln>
        </p:spPr>
        <p:txBody>
          <a:bodyPr wrap="square">
            <a:spAutoFit/>
          </a:bodyPr>
          <a:lstStyle/>
          <a:p>
            <a:r>
              <a:rPr lang="en-US" altLang="zh-CN" dirty="0">
                <a:solidFill>
                  <a:prstClr val="black"/>
                </a:solidFill>
                <a:latin typeface="Consolas" panose="020B0609020204030204" pitchFamily="49" charset="0"/>
                <a:ea typeface="楷体"/>
                <a:cs typeface="Courier"/>
              </a:rPr>
              <a:t>Deposit(bank, acct, amt):</a:t>
            </a:r>
          </a:p>
          <a:p>
            <a:r>
              <a:rPr lang="is-IS" altLang="zh-CN" dirty="0">
                <a:solidFill>
                  <a:prstClr val="black"/>
                </a:solidFill>
                <a:latin typeface="Consolas" panose="020B0609020204030204" pitchFamily="49" charset="0"/>
                <a:ea typeface="楷体"/>
                <a:cs typeface="Courier"/>
              </a:rPr>
              <a:t>    bank[acct] += amt</a:t>
            </a:r>
          </a:p>
        </p:txBody>
      </p:sp>
      <p:sp>
        <p:nvSpPr>
          <p:cNvPr id="18" name="内容占位符 2">
            <a:extLst>
              <a:ext uri="{FF2B5EF4-FFF2-40B4-BE49-F238E27FC236}">
                <a16:creationId xmlns:a16="http://schemas.microsoft.com/office/drawing/2014/main" id="{4E120189-B78D-3646-B973-C536FECC3655}"/>
              </a:ext>
            </a:extLst>
          </p:cNvPr>
          <p:cNvSpPr txBox="1">
            <a:spLocks/>
          </p:cNvSpPr>
          <p:nvPr/>
        </p:nvSpPr>
        <p:spPr>
          <a:xfrm>
            <a:off x="302840" y="3677831"/>
            <a:ext cx="8229600" cy="465596"/>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dirty="0"/>
              <a:t>Question</a:t>
            </a:r>
            <a:r>
              <a:rPr kumimoji="1" lang="en-US" altLang="zh-CN" b="0" dirty="0"/>
              <a:t>: what would happen? </a:t>
            </a:r>
            <a:endParaRPr kumimoji="1" lang="zh-CN" altLang="en-US" dirty="0"/>
          </a:p>
        </p:txBody>
      </p:sp>
    </p:spTree>
    <p:extLst>
      <p:ext uri="{BB962C8B-B14F-4D97-AF65-F5344CB8AC3E}">
        <p14:creationId xmlns:p14="http://schemas.microsoft.com/office/powerpoint/2010/main" val="1549942529"/>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03778A-5988-2C48-AB2D-CCE73A767149}"/>
              </a:ext>
            </a:extLst>
          </p:cNvPr>
          <p:cNvSpPr>
            <a:spLocks noGrp="1"/>
          </p:cNvSpPr>
          <p:nvPr>
            <p:ph type="title"/>
          </p:nvPr>
        </p:nvSpPr>
        <p:spPr/>
        <p:txBody>
          <a:bodyPr/>
          <a:lstStyle/>
          <a:p>
            <a:r>
              <a:rPr kumimoji="1" lang="en-US" altLang="zh-CN" dirty="0"/>
              <a:t>Using one</a:t>
            </a:r>
            <a:r>
              <a:rPr kumimoji="1" lang="zh-CN" altLang="en-US" dirty="0"/>
              <a:t> </a:t>
            </a:r>
            <a:r>
              <a:rPr kumimoji="1" lang="en-US" altLang="zh-CN" dirty="0"/>
              <a:t>server to build Taobao</a:t>
            </a:r>
            <a:endParaRPr kumimoji="1" lang="zh-CN" altLang="en-US" dirty="0"/>
          </a:p>
        </p:txBody>
      </p:sp>
      <p:sp>
        <p:nvSpPr>
          <p:cNvPr id="4" name="灯片编号占位符 3">
            <a:extLst>
              <a:ext uri="{FF2B5EF4-FFF2-40B4-BE49-F238E27FC236}">
                <a16:creationId xmlns:a16="http://schemas.microsoft.com/office/drawing/2014/main" id="{81DC6935-B1F8-4D42-BB1A-E75B59A76530}"/>
              </a:ext>
            </a:extLst>
          </p:cNvPr>
          <p:cNvSpPr>
            <a:spLocks noGrp="1"/>
          </p:cNvSpPr>
          <p:nvPr>
            <p:ph type="sldNum" sz="quarter" idx="12"/>
          </p:nvPr>
        </p:nvSpPr>
        <p:spPr/>
        <p:txBody>
          <a:bodyPr/>
          <a:lstStyle/>
          <a:p>
            <a:fld id="{ADE361C3-C043-4A6E-BDCE-8DA1E7D90A3B}" type="slidenum">
              <a:rPr lang="zh-CN" altLang="en-US" smtClean="0"/>
              <a:t>11</a:t>
            </a:fld>
            <a:endParaRPr lang="zh-CN" altLang="en-US" dirty="0"/>
          </a:p>
        </p:txBody>
      </p:sp>
      <p:grpSp>
        <p:nvGrpSpPr>
          <p:cNvPr id="30" name="组合 29">
            <a:extLst>
              <a:ext uri="{FF2B5EF4-FFF2-40B4-BE49-F238E27FC236}">
                <a16:creationId xmlns:a16="http://schemas.microsoft.com/office/drawing/2014/main" id="{178A51D8-0FA7-1541-9D1C-9EF862126AE5}"/>
              </a:ext>
            </a:extLst>
          </p:cNvPr>
          <p:cNvGrpSpPr/>
          <p:nvPr/>
        </p:nvGrpSpPr>
        <p:grpSpPr>
          <a:xfrm>
            <a:off x="5090457" y="2384895"/>
            <a:ext cx="3379300" cy="2912067"/>
            <a:chOff x="5061882" y="2281436"/>
            <a:chExt cx="3379300" cy="2912067"/>
          </a:xfrm>
        </p:grpSpPr>
        <p:sp>
          <p:nvSpPr>
            <p:cNvPr id="19" name="矩形 18">
              <a:extLst>
                <a:ext uri="{FF2B5EF4-FFF2-40B4-BE49-F238E27FC236}">
                  <a16:creationId xmlns:a16="http://schemas.microsoft.com/office/drawing/2014/main" id="{753154BE-A30D-1B48-8D78-4F1164773ECB}"/>
                </a:ext>
              </a:extLst>
            </p:cNvPr>
            <p:cNvSpPr/>
            <p:nvPr/>
          </p:nvSpPr>
          <p:spPr>
            <a:xfrm>
              <a:off x="5061882" y="2281436"/>
              <a:ext cx="3379300" cy="27274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a:extLst>
                <a:ext uri="{FF2B5EF4-FFF2-40B4-BE49-F238E27FC236}">
                  <a16:creationId xmlns:a16="http://schemas.microsoft.com/office/drawing/2014/main" id="{A565D369-9D40-B24B-B403-B75CCD478379}"/>
                </a:ext>
              </a:extLst>
            </p:cNvPr>
            <p:cNvSpPr/>
            <p:nvPr/>
          </p:nvSpPr>
          <p:spPr>
            <a:xfrm>
              <a:off x="5318902" y="2472517"/>
              <a:ext cx="2922410" cy="857510"/>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Application</a:t>
              </a:r>
            </a:p>
            <a:p>
              <a:pPr algn="ctr"/>
              <a:r>
                <a:rPr kumimoji="1" lang="en-US" altLang="zh-CN" dirty="0">
                  <a:solidFill>
                    <a:schemeClr val="tx1"/>
                  </a:solidFill>
                </a:rPr>
                <a:t>generate the web page</a:t>
              </a:r>
            </a:p>
          </p:txBody>
        </p:sp>
        <p:grpSp>
          <p:nvGrpSpPr>
            <p:cNvPr id="13" name="组合 12">
              <a:extLst>
                <a:ext uri="{FF2B5EF4-FFF2-40B4-BE49-F238E27FC236}">
                  <a16:creationId xmlns:a16="http://schemas.microsoft.com/office/drawing/2014/main" id="{AABFA6FF-F558-9C4F-8F77-FF7EE457AEDC}"/>
                </a:ext>
              </a:extLst>
            </p:cNvPr>
            <p:cNvGrpSpPr/>
            <p:nvPr/>
          </p:nvGrpSpPr>
          <p:grpSpPr>
            <a:xfrm>
              <a:off x="6365879" y="3844562"/>
              <a:ext cx="1911201" cy="962913"/>
              <a:chOff x="6595392" y="3649587"/>
              <a:chExt cx="1911201" cy="962913"/>
            </a:xfrm>
          </p:grpSpPr>
          <p:sp>
            <p:nvSpPr>
              <p:cNvPr id="9" name="磁盘 8">
                <a:extLst>
                  <a:ext uri="{FF2B5EF4-FFF2-40B4-BE49-F238E27FC236}">
                    <a16:creationId xmlns:a16="http://schemas.microsoft.com/office/drawing/2014/main" id="{A8736B92-45F1-124B-9102-A94520B33329}"/>
                  </a:ext>
                </a:extLst>
              </p:cNvPr>
              <p:cNvSpPr/>
              <p:nvPr/>
            </p:nvSpPr>
            <p:spPr>
              <a:xfrm>
                <a:off x="6595392" y="3649587"/>
                <a:ext cx="1911201" cy="96291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12" name="矩形 11">
                <a:extLst>
                  <a:ext uri="{FF2B5EF4-FFF2-40B4-BE49-F238E27FC236}">
                    <a16:creationId xmlns:a16="http://schemas.microsoft.com/office/drawing/2014/main" id="{039CF5C5-640C-B84D-A0C0-90D792EE9086}"/>
                  </a:ext>
                </a:extLst>
              </p:cNvPr>
              <p:cNvSpPr/>
              <p:nvPr/>
            </p:nvSpPr>
            <p:spPr>
              <a:xfrm>
                <a:off x="6752728" y="3807877"/>
                <a:ext cx="1503797" cy="646331"/>
              </a:xfrm>
              <a:prstGeom prst="rect">
                <a:avLst/>
              </a:prstGeom>
              <a:solidFill>
                <a:schemeClr val="bg1"/>
              </a:solidFill>
            </p:spPr>
            <p:txBody>
              <a:bodyPr wrap="square">
                <a:spAutoFit/>
              </a:bodyPr>
              <a:lstStyle/>
              <a:p>
                <a:pPr algn="ctr"/>
                <a:r>
                  <a:rPr kumimoji="1" lang="en-US" altLang="zh-CN" b="1" dirty="0"/>
                  <a:t>Database:</a:t>
                </a:r>
              </a:p>
              <a:p>
                <a:pPr algn="ctr"/>
                <a:r>
                  <a:rPr kumimoji="1" lang="en-US" altLang="zh-CN" dirty="0"/>
                  <a:t>user, price</a:t>
                </a:r>
                <a:endParaRPr kumimoji="1" lang="zh-CN" altLang="en-US" dirty="0"/>
              </a:p>
            </p:txBody>
          </p:sp>
        </p:grpSp>
        <p:sp>
          <p:nvSpPr>
            <p:cNvPr id="14" name="一个圆顶角并剪去另一个顶角的矩形 13">
              <a:extLst>
                <a:ext uri="{FF2B5EF4-FFF2-40B4-BE49-F238E27FC236}">
                  <a16:creationId xmlns:a16="http://schemas.microsoft.com/office/drawing/2014/main" id="{63FFAD42-C411-6448-8D15-76AF604D0C62}"/>
                </a:ext>
              </a:extLst>
            </p:cNvPr>
            <p:cNvSpPr/>
            <p:nvPr/>
          </p:nvSpPr>
          <p:spPr>
            <a:xfrm>
              <a:off x="5271761" y="3845855"/>
              <a:ext cx="905319" cy="900443"/>
            </a:xfrm>
            <a:prstGeom prst="snip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2E064465-594B-2847-A146-27579F1CCB24}"/>
                </a:ext>
              </a:extLst>
            </p:cNvPr>
            <p:cNvSpPr/>
            <p:nvPr/>
          </p:nvSpPr>
          <p:spPr>
            <a:xfrm>
              <a:off x="5240496" y="4023536"/>
              <a:ext cx="905319" cy="646331"/>
            </a:xfrm>
            <a:prstGeom prst="rect">
              <a:avLst/>
            </a:prstGeom>
            <a:noFill/>
          </p:spPr>
          <p:txBody>
            <a:bodyPr wrap="square">
              <a:spAutoFit/>
            </a:bodyPr>
            <a:lstStyle/>
            <a:p>
              <a:pPr algn="ctr"/>
              <a:r>
                <a:rPr kumimoji="1" lang="en-US" altLang="zh-CN" b="1" dirty="0"/>
                <a:t>File:</a:t>
              </a:r>
            </a:p>
            <a:p>
              <a:pPr algn="ctr"/>
              <a:r>
                <a:rPr kumimoji="1" lang="en-US" altLang="zh-CN" dirty="0"/>
                <a:t>image</a:t>
              </a:r>
              <a:endParaRPr kumimoji="1" lang="zh-CN" altLang="en-US" dirty="0"/>
            </a:p>
          </p:txBody>
        </p:sp>
        <p:sp>
          <p:nvSpPr>
            <p:cNvPr id="16" name="任意形状 15">
              <a:extLst>
                <a:ext uri="{FF2B5EF4-FFF2-40B4-BE49-F238E27FC236}">
                  <a16:creationId xmlns:a16="http://schemas.microsoft.com/office/drawing/2014/main" id="{BD646B3D-927A-9F4A-A502-F662623E7E11}"/>
                </a:ext>
              </a:extLst>
            </p:cNvPr>
            <p:cNvSpPr/>
            <p:nvPr/>
          </p:nvSpPr>
          <p:spPr>
            <a:xfrm>
              <a:off x="5474840" y="3330027"/>
              <a:ext cx="855272" cy="481122"/>
            </a:xfrm>
            <a:custGeom>
              <a:avLst/>
              <a:gdLst>
                <a:gd name="connsiteX0" fmla="*/ 913309 w 978012"/>
                <a:gd name="connsiteY0" fmla="*/ 0 h 502920"/>
                <a:gd name="connsiteX1" fmla="*/ 898069 w 978012"/>
                <a:gd name="connsiteY1" fmla="*/ 304800 h 502920"/>
                <a:gd name="connsiteX2" fmla="*/ 120829 w 978012"/>
                <a:gd name="connsiteY2" fmla="*/ 228600 h 502920"/>
                <a:gd name="connsiteX3" fmla="*/ 14149 w 978012"/>
                <a:gd name="connsiteY3" fmla="*/ 502920 h 502920"/>
                <a:gd name="connsiteX0" fmla="*/ 856178 w 920881"/>
                <a:gd name="connsiteY0" fmla="*/ 0 h 519372"/>
                <a:gd name="connsiteX1" fmla="*/ 840938 w 920881"/>
                <a:gd name="connsiteY1" fmla="*/ 304800 h 519372"/>
                <a:gd name="connsiteX2" fmla="*/ 63698 w 920881"/>
                <a:gd name="connsiteY2" fmla="*/ 228600 h 519372"/>
                <a:gd name="connsiteX3" fmla="*/ 88291 w 920881"/>
                <a:gd name="connsiteY3" fmla="*/ 519372 h 519372"/>
              </a:gdLst>
              <a:ahLst/>
              <a:cxnLst>
                <a:cxn ang="0">
                  <a:pos x="connsiteX0" y="connsiteY0"/>
                </a:cxn>
                <a:cxn ang="0">
                  <a:pos x="connsiteX1" y="connsiteY1"/>
                </a:cxn>
                <a:cxn ang="0">
                  <a:pos x="connsiteX2" y="connsiteY2"/>
                </a:cxn>
                <a:cxn ang="0">
                  <a:pos x="connsiteX3" y="connsiteY3"/>
                </a:cxn>
              </a:cxnLst>
              <a:rect l="l" t="t" r="r" b="b"/>
              <a:pathLst>
                <a:path w="920881" h="519372">
                  <a:moveTo>
                    <a:pt x="856178" y="0"/>
                  </a:moveTo>
                  <a:cubicBezTo>
                    <a:pt x="914598" y="133350"/>
                    <a:pt x="973018" y="266700"/>
                    <a:pt x="840938" y="304800"/>
                  </a:cubicBezTo>
                  <a:cubicBezTo>
                    <a:pt x="708858" y="342900"/>
                    <a:pt x="211018" y="195580"/>
                    <a:pt x="63698" y="228600"/>
                  </a:cubicBezTo>
                  <a:cubicBezTo>
                    <a:pt x="-83622" y="261620"/>
                    <a:pt x="67971" y="398722"/>
                    <a:pt x="88291" y="519372"/>
                  </a:cubicBezTo>
                </a:path>
              </a:pathLst>
            </a:custGeom>
            <a:noFill/>
            <a:ln w="127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任意形状 16">
              <a:extLst>
                <a:ext uri="{FF2B5EF4-FFF2-40B4-BE49-F238E27FC236}">
                  <a16:creationId xmlns:a16="http://schemas.microsoft.com/office/drawing/2014/main" id="{6360E25A-3738-1245-A933-20C0354927AA}"/>
                </a:ext>
              </a:extLst>
            </p:cNvPr>
            <p:cNvSpPr/>
            <p:nvPr/>
          </p:nvSpPr>
          <p:spPr>
            <a:xfrm>
              <a:off x="7066524" y="3323468"/>
              <a:ext cx="487723" cy="521093"/>
            </a:xfrm>
            <a:custGeom>
              <a:avLst/>
              <a:gdLst>
                <a:gd name="connsiteX0" fmla="*/ 45803 w 450683"/>
                <a:gd name="connsiteY0" fmla="*/ 0 h 457200"/>
                <a:gd name="connsiteX1" fmla="*/ 30563 w 450683"/>
                <a:gd name="connsiteY1" fmla="*/ 228600 h 457200"/>
                <a:gd name="connsiteX2" fmla="*/ 396323 w 450683"/>
                <a:gd name="connsiteY2" fmla="*/ 228600 h 457200"/>
                <a:gd name="connsiteX3" fmla="*/ 442043 w 450683"/>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0683" h="457200">
                  <a:moveTo>
                    <a:pt x="45803" y="0"/>
                  </a:moveTo>
                  <a:cubicBezTo>
                    <a:pt x="8973" y="95250"/>
                    <a:pt x="-27857" y="190500"/>
                    <a:pt x="30563" y="228600"/>
                  </a:cubicBezTo>
                  <a:cubicBezTo>
                    <a:pt x="88983" y="266700"/>
                    <a:pt x="327743" y="190500"/>
                    <a:pt x="396323" y="228600"/>
                  </a:cubicBezTo>
                  <a:cubicBezTo>
                    <a:pt x="464903" y="266700"/>
                    <a:pt x="453473" y="361950"/>
                    <a:pt x="442043" y="457200"/>
                  </a:cubicBezTo>
                </a:path>
              </a:pathLst>
            </a:custGeom>
            <a:noFill/>
            <a:ln w="127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B8A002E0-8AF8-0341-83CE-ACA7450DD6E1}"/>
                </a:ext>
              </a:extLst>
            </p:cNvPr>
            <p:cNvSpPr/>
            <p:nvPr/>
          </p:nvSpPr>
          <p:spPr>
            <a:xfrm>
              <a:off x="6313604" y="4824171"/>
              <a:ext cx="864339" cy="369332"/>
            </a:xfrm>
            <a:prstGeom prst="rect">
              <a:avLst/>
            </a:prstGeom>
            <a:solidFill>
              <a:schemeClr val="bg1"/>
            </a:solidFill>
          </p:spPr>
          <p:txBody>
            <a:bodyPr wrap="none">
              <a:spAutoFit/>
            </a:bodyPr>
            <a:lstStyle/>
            <a:p>
              <a:r>
                <a:rPr kumimoji="1" lang="en-US" altLang="zh-CN" dirty="0">
                  <a:solidFill>
                    <a:srgbClr val="000000"/>
                  </a:solidFill>
                </a:rPr>
                <a:t>Server</a:t>
              </a:r>
              <a:endParaRPr lang="zh-CN" altLang="en-US" dirty="0"/>
            </a:p>
          </p:txBody>
        </p:sp>
      </p:grpSp>
      <p:pic>
        <p:nvPicPr>
          <p:cNvPr id="5" name="图片 4">
            <a:extLst>
              <a:ext uri="{FF2B5EF4-FFF2-40B4-BE49-F238E27FC236}">
                <a16:creationId xmlns:a16="http://schemas.microsoft.com/office/drawing/2014/main" id="{3F945CE7-187D-8B4B-B8FA-0D544B4B2E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167" y="2168502"/>
            <a:ext cx="3846291" cy="2515560"/>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26" name="矩形 25">
            <a:extLst>
              <a:ext uri="{FF2B5EF4-FFF2-40B4-BE49-F238E27FC236}">
                <a16:creationId xmlns:a16="http://schemas.microsoft.com/office/drawing/2014/main" id="{D347DDFC-3F5A-ED41-95A0-7097996A89BD}"/>
              </a:ext>
            </a:extLst>
          </p:cNvPr>
          <p:cNvSpPr/>
          <p:nvPr/>
        </p:nvSpPr>
        <p:spPr>
          <a:xfrm>
            <a:off x="1259632" y="1276659"/>
            <a:ext cx="2634119" cy="369332"/>
          </a:xfrm>
          <a:prstGeom prst="rect">
            <a:avLst/>
          </a:prstGeom>
          <a:solidFill>
            <a:schemeClr val="bg1"/>
          </a:solidFill>
        </p:spPr>
        <p:txBody>
          <a:bodyPr wrap="none">
            <a:spAutoFit/>
          </a:bodyPr>
          <a:lstStyle/>
          <a:p>
            <a:r>
              <a:rPr kumimoji="1" lang="en-US" altLang="zh-CN" dirty="0">
                <a:solidFill>
                  <a:srgbClr val="000000"/>
                </a:solidFill>
              </a:rPr>
              <a:t>https://</a:t>
            </a:r>
            <a:r>
              <a:rPr kumimoji="1" lang="en-US" altLang="zh-CN" dirty="0" err="1">
                <a:solidFill>
                  <a:srgbClr val="000000"/>
                </a:solidFill>
              </a:rPr>
              <a:t>www.taobao.com</a:t>
            </a:r>
            <a:endParaRPr lang="zh-CN" altLang="en-US" dirty="0"/>
          </a:p>
        </p:txBody>
      </p:sp>
      <p:grpSp>
        <p:nvGrpSpPr>
          <p:cNvPr id="24" name="组合 23">
            <a:extLst>
              <a:ext uri="{FF2B5EF4-FFF2-40B4-BE49-F238E27FC236}">
                <a16:creationId xmlns:a16="http://schemas.microsoft.com/office/drawing/2014/main" id="{E024FC91-B59E-5246-84A9-69FE07B19A63}"/>
              </a:ext>
            </a:extLst>
          </p:cNvPr>
          <p:cNvGrpSpPr/>
          <p:nvPr/>
        </p:nvGrpSpPr>
        <p:grpSpPr>
          <a:xfrm>
            <a:off x="6000208" y="1194824"/>
            <a:ext cx="1548280" cy="638043"/>
            <a:chOff x="6020855" y="1361203"/>
            <a:chExt cx="1548280" cy="638043"/>
          </a:xfrm>
        </p:grpSpPr>
        <p:sp>
          <p:nvSpPr>
            <p:cNvPr id="22" name="云形 21">
              <a:extLst>
                <a:ext uri="{FF2B5EF4-FFF2-40B4-BE49-F238E27FC236}">
                  <a16:creationId xmlns:a16="http://schemas.microsoft.com/office/drawing/2014/main" id="{C636D176-0065-E44A-967D-5DA1AB4914F4}"/>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4BF0CE59-B2E2-D74D-964E-23C5CF5248F9}"/>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cxnSp>
        <p:nvCxnSpPr>
          <p:cNvPr id="32" name="直线箭头连接符 31">
            <a:extLst>
              <a:ext uri="{FF2B5EF4-FFF2-40B4-BE49-F238E27FC236}">
                <a16:creationId xmlns:a16="http://schemas.microsoft.com/office/drawing/2014/main" id="{0166B472-CDEC-2045-8ADE-B751FA99550E}"/>
              </a:ext>
            </a:extLst>
          </p:cNvPr>
          <p:cNvCxnSpPr/>
          <p:nvPr/>
        </p:nvCxnSpPr>
        <p:spPr>
          <a:xfrm>
            <a:off x="4038780" y="1417340"/>
            <a:ext cx="168505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336EE398-62FE-A148-A1F5-88333E008260}"/>
              </a:ext>
            </a:extLst>
          </p:cNvPr>
          <p:cNvCxnSpPr/>
          <p:nvPr/>
        </p:nvCxnSpPr>
        <p:spPr>
          <a:xfrm>
            <a:off x="4039077" y="1602006"/>
            <a:ext cx="1685051"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2594BE56-6B63-4040-B758-F683640B968F}"/>
              </a:ext>
            </a:extLst>
          </p:cNvPr>
          <p:cNvCxnSpPr>
            <a:cxnSpLocks/>
          </p:cNvCxnSpPr>
          <p:nvPr/>
        </p:nvCxnSpPr>
        <p:spPr>
          <a:xfrm>
            <a:off x="6588224" y="1921396"/>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5C6DC443-52C1-2844-8B18-090E3B9EDB9D}"/>
              </a:ext>
            </a:extLst>
          </p:cNvPr>
          <p:cNvCxnSpPr>
            <a:cxnSpLocks/>
          </p:cNvCxnSpPr>
          <p:nvPr/>
        </p:nvCxnSpPr>
        <p:spPr>
          <a:xfrm rot="10800000">
            <a:off x="6876256" y="1921395"/>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4362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9D88EB-8C30-7F40-B602-8B38349AE1C1}"/>
              </a:ext>
            </a:extLst>
          </p:cNvPr>
          <p:cNvSpPr>
            <a:spLocks noGrp="1"/>
          </p:cNvSpPr>
          <p:nvPr>
            <p:ph type="title"/>
          </p:nvPr>
        </p:nvSpPr>
        <p:spPr/>
        <p:txBody>
          <a:bodyPr/>
          <a:lstStyle/>
          <a:p>
            <a:r>
              <a:rPr kumimoji="1" lang="en-US" altLang="zh-CN" dirty="0"/>
              <a:t>Problem: </a:t>
            </a:r>
            <a:r>
              <a:rPr kumimoji="1" lang="en-US" altLang="zh-CN" b="0" dirty="0"/>
              <a:t>missing updates </a:t>
            </a:r>
            <a:endParaRPr kumimoji="1" lang="zh-CN" altLang="en-US" b="0" dirty="0"/>
          </a:p>
        </p:txBody>
      </p:sp>
      <p:sp>
        <p:nvSpPr>
          <p:cNvPr id="3" name="内容占位符 2">
            <a:extLst>
              <a:ext uri="{FF2B5EF4-FFF2-40B4-BE49-F238E27FC236}">
                <a16:creationId xmlns:a16="http://schemas.microsoft.com/office/drawing/2014/main" id="{127CB32E-0CD6-434A-8D5F-C6A78291D092}"/>
              </a:ext>
            </a:extLst>
          </p:cNvPr>
          <p:cNvSpPr>
            <a:spLocks noGrp="1"/>
          </p:cNvSpPr>
          <p:nvPr>
            <p:ph idx="1"/>
          </p:nvPr>
        </p:nvSpPr>
        <p:spPr>
          <a:xfrm>
            <a:off x="302840" y="1129308"/>
            <a:ext cx="8229600" cy="465596"/>
          </a:xfrm>
        </p:spPr>
        <p:txBody>
          <a:bodyPr/>
          <a:lstStyle/>
          <a:p>
            <a:r>
              <a:rPr kumimoji="1" lang="en-US" altLang="zh-CN" dirty="0"/>
              <a:t>Example</a:t>
            </a:r>
            <a:r>
              <a:rPr kumimoji="1" lang="en-US" altLang="zh-CN" b="0" dirty="0"/>
              <a:t>: consider </a:t>
            </a:r>
            <a:r>
              <a:rPr kumimoji="1" lang="en-US" altLang="zh-CN" dirty="0"/>
              <a:t>two</a:t>
            </a:r>
            <a:r>
              <a:rPr kumimoji="1" lang="en-US" altLang="zh-CN" b="0" dirty="0"/>
              <a:t> threads </a:t>
            </a:r>
            <a:r>
              <a:rPr kumimoji="1" lang="en-US" altLang="zh-CN" dirty="0"/>
              <a:t>access the same account concurrently </a:t>
            </a:r>
            <a:endParaRPr kumimoji="1" lang="zh-CN" altLang="en-US" dirty="0"/>
          </a:p>
        </p:txBody>
      </p:sp>
      <p:sp>
        <p:nvSpPr>
          <p:cNvPr id="4" name="灯片编号占位符 3">
            <a:extLst>
              <a:ext uri="{FF2B5EF4-FFF2-40B4-BE49-F238E27FC236}">
                <a16:creationId xmlns:a16="http://schemas.microsoft.com/office/drawing/2014/main" id="{5CC138B8-EC62-E841-93C5-5F5C0AB068B6}"/>
              </a:ext>
            </a:extLst>
          </p:cNvPr>
          <p:cNvSpPr>
            <a:spLocks noGrp="1"/>
          </p:cNvSpPr>
          <p:nvPr>
            <p:ph type="sldNum" sz="quarter" idx="12"/>
          </p:nvPr>
        </p:nvSpPr>
        <p:spPr/>
        <p:txBody>
          <a:bodyPr/>
          <a:lstStyle/>
          <a:p>
            <a:fld id="{ADE361C3-C043-4A6E-BDCE-8DA1E7D90A3B}" type="slidenum">
              <a:rPr lang="zh-CN" altLang="en-US" smtClean="0"/>
              <a:pPr/>
              <a:t>110</a:t>
            </a:fld>
            <a:endParaRPr lang="zh-CN" altLang="en-US" dirty="0"/>
          </a:p>
        </p:txBody>
      </p:sp>
      <p:pic>
        <p:nvPicPr>
          <p:cNvPr id="6" name="内容占位符 11">
            <a:extLst>
              <a:ext uri="{FF2B5EF4-FFF2-40B4-BE49-F238E27FC236}">
                <a16:creationId xmlns:a16="http://schemas.microsoft.com/office/drawing/2014/main" id="{BD4280E8-C597-8745-99FB-1CB5937F4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100" y="2223065"/>
            <a:ext cx="276342" cy="658969"/>
          </a:xfrm>
          <a:prstGeom prst="rect">
            <a:avLst/>
          </a:prstGeom>
        </p:spPr>
      </p:pic>
      <p:cxnSp>
        <p:nvCxnSpPr>
          <p:cNvPr id="7" name="直线箭头连接符 6">
            <a:extLst>
              <a:ext uri="{FF2B5EF4-FFF2-40B4-BE49-F238E27FC236}">
                <a16:creationId xmlns:a16="http://schemas.microsoft.com/office/drawing/2014/main" id="{AF019F5F-EE80-C144-AD20-06D25C4A4AD0}"/>
              </a:ext>
            </a:extLst>
          </p:cNvPr>
          <p:cNvCxnSpPr>
            <a:cxnSpLocks/>
          </p:cNvCxnSpPr>
          <p:nvPr/>
        </p:nvCxnSpPr>
        <p:spPr>
          <a:xfrm>
            <a:off x="539552" y="1843944"/>
            <a:ext cx="0" cy="108893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9BF97BD3-93FC-ED4E-9230-FC30FCBA26F4}"/>
              </a:ext>
            </a:extLst>
          </p:cNvPr>
          <p:cNvSpPr/>
          <p:nvPr/>
        </p:nvSpPr>
        <p:spPr>
          <a:xfrm>
            <a:off x="302840" y="3060721"/>
            <a:ext cx="689035" cy="369332"/>
          </a:xfrm>
          <a:prstGeom prst="rect">
            <a:avLst/>
          </a:prstGeom>
        </p:spPr>
        <p:txBody>
          <a:bodyPr wrap="none">
            <a:spAutoFit/>
          </a:bodyPr>
          <a:lstStyle/>
          <a:p>
            <a:r>
              <a:rPr kumimoji="1" lang="en-US" altLang="zh-CN" dirty="0"/>
              <a:t>Time</a:t>
            </a:r>
            <a:endParaRPr lang="zh-CN" altLang="en-US" dirty="0"/>
          </a:p>
        </p:txBody>
      </p:sp>
      <p:sp>
        <p:nvSpPr>
          <p:cNvPr id="9" name="矩形 8">
            <a:extLst>
              <a:ext uri="{FF2B5EF4-FFF2-40B4-BE49-F238E27FC236}">
                <a16:creationId xmlns:a16="http://schemas.microsoft.com/office/drawing/2014/main" id="{BF03FE73-8582-D24A-AE3B-CACFE0511511}"/>
              </a:ext>
            </a:extLst>
          </p:cNvPr>
          <p:cNvSpPr/>
          <p:nvPr/>
        </p:nvSpPr>
        <p:spPr>
          <a:xfrm>
            <a:off x="1256286" y="1839430"/>
            <a:ext cx="453970" cy="369332"/>
          </a:xfrm>
          <a:prstGeom prst="rect">
            <a:avLst/>
          </a:prstGeom>
        </p:spPr>
        <p:txBody>
          <a:bodyPr wrap="none">
            <a:spAutoFit/>
          </a:bodyPr>
          <a:lstStyle/>
          <a:p>
            <a:r>
              <a:rPr kumimoji="1" lang="en-US" altLang="zh-CN" dirty="0"/>
              <a:t>T0</a:t>
            </a:r>
            <a:endParaRPr lang="zh-CN" altLang="en-US" dirty="0"/>
          </a:p>
        </p:txBody>
      </p:sp>
      <p:pic>
        <p:nvPicPr>
          <p:cNvPr id="10" name="内容占位符 11">
            <a:extLst>
              <a:ext uri="{FF2B5EF4-FFF2-40B4-BE49-F238E27FC236}">
                <a16:creationId xmlns:a16="http://schemas.microsoft.com/office/drawing/2014/main" id="{F42C400A-8762-314F-AAB2-D31748E1F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2223784"/>
            <a:ext cx="276342" cy="658969"/>
          </a:xfrm>
          <a:prstGeom prst="rect">
            <a:avLst/>
          </a:prstGeom>
        </p:spPr>
      </p:pic>
      <p:sp>
        <p:nvSpPr>
          <p:cNvPr id="11" name="矩形 10">
            <a:extLst>
              <a:ext uri="{FF2B5EF4-FFF2-40B4-BE49-F238E27FC236}">
                <a16:creationId xmlns:a16="http://schemas.microsoft.com/office/drawing/2014/main" id="{B8CFA803-8155-F34E-81C6-74DBF664A200}"/>
              </a:ext>
            </a:extLst>
          </p:cNvPr>
          <p:cNvSpPr/>
          <p:nvPr/>
        </p:nvSpPr>
        <p:spPr>
          <a:xfrm>
            <a:off x="1890898" y="1840149"/>
            <a:ext cx="453970" cy="369332"/>
          </a:xfrm>
          <a:prstGeom prst="rect">
            <a:avLst/>
          </a:prstGeom>
        </p:spPr>
        <p:txBody>
          <a:bodyPr wrap="none">
            <a:spAutoFit/>
          </a:bodyPr>
          <a:lstStyle/>
          <a:p>
            <a:r>
              <a:rPr kumimoji="1" lang="en-US" altLang="zh-CN" dirty="0"/>
              <a:t>T1</a:t>
            </a:r>
            <a:endParaRPr lang="zh-CN" altLang="en-US" dirty="0"/>
          </a:p>
        </p:txBody>
      </p:sp>
      <p:sp>
        <p:nvSpPr>
          <p:cNvPr id="12" name="矩形 11">
            <a:extLst>
              <a:ext uri="{FF2B5EF4-FFF2-40B4-BE49-F238E27FC236}">
                <a16:creationId xmlns:a16="http://schemas.microsoft.com/office/drawing/2014/main" id="{C143F2EA-9E11-FA48-9270-B73D0E8F17DD}"/>
              </a:ext>
            </a:extLst>
          </p:cNvPr>
          <p:cNvSpPr/>
          <p:nvPr/>
        </p:nvSpPr>
        <p:spPr>
          <a:xfrm>
            <a:off x="1375259" y="2388409"/>
            <a:ext cx="216024" cy="282601"/>
          </a:xfrm>
          <a:prstGeom prst="rect">
            <a:avLst/>
          </a:prstGeom>
          <a:solidFill>
            <a:srgbClr val="BF569D"/>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713072BE-1D91-4645-AADF-47919A85F512}"/>
              </a:ext>
            </a:extLst>
          </p:cNvPr>
          <p:cNvSpPr/>
          <p:nvPr/>
        </p:nvSpPr>
        <p:spPr>
          <a:xfrm>
            <a:off x="2256054" y="2388408"/>
            <a:ext cx="216024" cy="282601"/>
          </a:xfrm>
          <a:prstGeom prst="rect">
            <a:avLst/>
          </a:prstGeom>
          <a:solidFill>
            <a:srgbClr val="BF569D"/>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BC21723D-2C3E-0F48-B47A-C04FFD72A62D}"/>
              </a:ext>
            </a:extLst>
          </p:cNvPr>
          <p:cNvSpPr/>
          <p:nvPr/>
        </p:nvSpPr>
        <p:spPr>
          <a:xfrm>
            <a:off x="2798890" y="2292643"/>
            <a:ext cx="2029175" cy="646331"/>
          </a:xfrm>
          <a:prstGeom prst="rect">
            <a:avLst/>
          </a:prstGeom>
          <a:ln w="3810">
            <a:solidFill>
              <a:schemeClr val="tx1"/>
            </a:solidFill>
          </a:ln>
        </p:spPr>
        <p:txBody>
          <a:bodyPr wrap="square">
            <a:spAutoFit/>
          </a:bodyPr>
          <a:lstStyle/>
          <a:p>
            <a:r>
              <a:rPr lang="en-US" altLang="zh-CN" dirty="0">
                <a:solidFill>
                  <a:prstClr val="black"/>
                </a:solidFill>
                <a:latin typeface="Consolas" panose="020B0609020204030204" pitchFamily="49" charset="0"/>
                <a:ea typeface="楷体"/>
                <a:cs typeface="Courier"/>
              </a:rPr>
              <a:t>Deposit(bank,"alice”,10)</a:t>
            </a:r>
            <a:endParaRPr lang="is-IS" altLang="zh-CN" dirty="0">
              <a:solidFill>
                <a:prstClr val="black"/>
              </a:solidFill>
              <a:latin typeface="Consolas" panose="020B0609020204030204" pitchFamily="49" charset="0"/>
              <a:ea typeface="楷体"/>
              <a:cs typeface="Courier"/>
            </a:endParaRPr>
          </a:p>
        </p:txBody>
      </p:sp>
      <p:cxnSp>
        <p:nvCxnSpPr>
          <p:cNvPr id="15" name="直线连接符 14">
            <a:extLst>
              <a:ext uri="{FF2B5EF4-FFF2-40B4-BE49-F238E27FC236}">
                <a16:creationId xmlns:a16="http://schemas.microsoft.com/office/drawing/2014/main" id="{86B70C0F-741F-C740-93A1-0F5EA43211FB}"/>
              </a:ext>
            </a:extLst>
          </p:cNvPr>
          <p:cNvCxnSpPr>
            <a:cxnSpLocks/>
          </p:cNvCxnSpPr>
          <p:nvPr/>
        </p:nvCxnSpPr>
        <p:spPr>
          <a:xfrm flipV="1">
            <a:off x="2499130" y="2373837"/>
            <a:ext cx="299760" cy="458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FD0C7D32-16C7-E04C-A9BA-3077F2A84AB9}"/>
              </a:ext>
            </a:extLst>
          </p:cNvPr>
          <p:cNvCxnSpPr>
            <a:cxnSpLocks/>
          </p:cNvCxnSpPr>
          <p:nvPr/>
        </p:nvCxnSpPr>
        <p:spPr>
          <a:xfrm>
            <a:off x="2499130" y="2701189"/>
            <a:ext cx="299760" cy="172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BD07A44C-864C-0646-8743-E3941224CE14}"/>
              </a:ext>
            </a:extLst>
          </p:cNvPr>
          <p:cNvSpPr/>
          <p:nvPr/>
        </p:nvSpPr>
        <p:spPr>
          <a:xfrm>
            <a:off x="5073643" y="2292643"/>
            <a:ext cx="3389945" cy="646331"/>
          </a:xfrm>
          <a:prstGeom prst="rect">
            <a:avLst/>
          </a:prstGeom>
          <a:ln w="3810">
            <a:solidFill>
              <a:schemeClr val="tx1"/>
            </a:solidFill>
          </a:ln>
        </p:spPr>
        <p:txBody>
          <a:bodyPr wrap="square">
            <a:spAutoFit/>
          </a:bodyPr>
          <a:lstStyle/>
          <a:p>
            <a:r>
              <a:rPr lang="en-US" altLang="zh-CN" dirty="0">
                <a:solidFill>
                  <a:prstClr val="black"/>
                </a:solidFill>
                <a:latin typeface="Consolas" panose="020B0609020204030204" pitchFamily="49" charset="0"/>
                <a:ea typeface="楷体"/>
                <a:cs typeface="Courier"/>
              </a:rPr>
              <a:t>Deposit(bank, acct, amt):</a:t>
            </a:r>
          </a:p>
          <a:p>
            <a:r>
              <a:rPr lang="is-IS" altLang="zh-CN" dirty="0">
                <a:solidFill>
                  <a:prstClr val="black"/>
                </a:solidFill>
                <a:latin typeface="Consolas" panose="020B0609020204030204" pitchFamily="49" charset="0"/>
                <a:ea typeface="楷体"/>
                <a:cs typeface="Courier"/>
              </a:rPr>
              <a:t>    bank[acct] += amt</a:t>
            </a:r>
          </a:p>
        </p:txBody>
      </p:sp>
      <p:sp>
        <p:nvSpPr>
          <p:cNvPr id="18" name="内容占位符 2">
            <a:extLst>
              <a:ext uri="{FF2B5EF4-FFF2-40B4-BE49-F238E27FC236}">
                <a16:creationId xmlns:a16="http://schemas.microsoft.com/office/drawing/2014/main" id="{4E120189-B78D-3646-B973-C536FECC3655}"/>
              </a:ext>
            </a:extLst>
          </p:cNvPr>
          <p:cNvSpPr txBox="1">
            <a:spLocks/>
          </p:cNvSpPr>
          <p:nvPr/>
        </p:nvSpPr>
        <p:spPr>
          <a:xfrm>
            <a:off x="302840" y="3677831"/>
            <a:ext cx="8229600" cy="465596"/>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dirty="0"/>
              <a:t>Question</a:t>
            </a:r>
            <a:r>
              <a:rPr kumimoji="1" lang="en-US" altLang="zh-CN" b="0" dirty="0"/>
              <a:t>: what would happen? </a:t>
            </a:r>
            <a:endParaRPr kumimoji="1" lang="zh-CN" altLang="en-US" dirty="0"/>
          </a:p>
        </p:txBody>
      </p:sp>
      <p:pic>
        <p:nvPicPr>
          <p:cNvPr id="19" name="图片 18">
            <a:extLst>
              <a:ext uri="{FF2B5EF4-FFF2-40B4-BE49-F238E27FC236}">
                <a16:creationId xmlns:a16="http://schemas.microsoft.com/office/drawing/2014/main" id="{45F04AB7-08AE-2A42-8A02-D316C4911957}"/>
              </a:ext>
            </a:extLst>
          </p:cNvPr>
          <p:cNvPicPr>
            <a:picLocks noChangeAspect="1"/>
          </p:cNvPicPr>
          <p:nvPr/>
        </p:nvPicPr>
        <p:blipFill>
          <a:blip r:embed="rId3"/>
          <a:stretch>
            <a:fillRect/>
          </a:stretch>
        </p:blipFill>
        <p:spPr>
          <a:xfrm>
            <a:off x="666615" y="4334478"/>
            <a:ext cx="708644" cy="708644"/>
          </a:xfrm>
          <a:prstGeom prst="rect">
            <a:avLst/>
          </a:prstGeom>
        </p:spPr>
      </p:pic>
      <p:sp>
        <p:nvSpPr>
          <p:cNvPr id="20" name="矩形 19">
            <a:extLst>
              <a:ext uri="{FF2B5EF4-FFF2-40B4-BE49-F238E27FC236}">
                <a16:creationId xmlns:a16="http://schemas.microsoft.com/office/drawing/2014/main" id="{D200D8DE-B349-1442-B375-4BFCC0A5EC3F}"/>
              </a:ext>
            </a:extLst>
          </p:cNvPr>
          <p:cNvSpPr/>
          <p:nvPr/>
        </p:nvSpPr>
        <p:spPr>
          <a:xfrm>
            <a:off x="530076" y="5150249"/>
            <a:ext cx="1069524" cy="369332"/>
          </a:xfrm>
          <a:prstGeom prst="rect">
            <a:avLst/>
          </a:prstGeom>
        </p:spPr>
        <p:txBody>
          <a:bodyPr wrap="none">
            <a:spAutoFit/>
          </a:bodyPr>
          <a:lstStyle/>
          <a:p>
            <a:r>
              <a:rPr kumimoji="1" lang="en-US" altLang="zh-CN" dirty="0"/>
              <a:t>Alice: 0¥</a:t>
            </a:r>
            <a:endParaRPr lang="zh-CN" altLang="en-US" dirty="0"/>
          </a:p>
        </p:txBody>
      </p:sp>
      <p:sp>
        <p:nvSpPr>
          <p:cNvPr id="5" name="右箭头 4">
            <a:extLst>
              <a:ext uri="{FF2B5EF4-FFF2-40B4-BE49-F238E27FC236}">
                <a16:creationId xmlns:a16="http://schemas.microsoft.com/office/drawing/2014/main" id="{AF41C401-2590-AB40-A2FD-B0B3459D17C9}"/>
              </a:ext>
            </a:extLst>
          </p:cNvPr>
          <p:cNvSpPr/>
          <p:nvPr/>
        </p:nvSpPr>
        <p:spPr>
          <a:xfrm>
            <a:off x="1686942" y="4488712"/>
            <a:ext cx="936104" cy="783278"/>
          </a:xfrm>
          <a:prstGeom prst="rightArrow">
            <a:avLst>
              <a:gd name="adj1" fmla="val 50000"/>
              <a:gd name="adj2" fmla="val 25891"/>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5A0E9699-F08D-E64E-AA77-E67D6860B842}"/>
              </a:ext>
            </a:extLst>
          </p:cNvPr>
          <p:cNvSpPr/>
          <p:nvPr/>
        </p:nvSpPr>
        <p:spPr>
          <a:xfrm>
            <a:off x="1795859" y="4193177"/>
            <a:ext cx="216024" cy="282601"/>
          </a:xfrm>
          <a:prstGeom prst="rect">
            <a:avLst/>
          </a:prstGeom>
          <a:solidFill>
            <a:srgbClr val="BF569D"/>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FA926BCC-5773-FD43-96F0-234C21ADF6C3}"/>
              </a:ext>
            </a:extLst>
          </p:cNvPr>
          <p:cNvSpPr/>
          <p:nvPr/>
        </p:nvSpPr>
        <p:spPr>
          <a:xfrm>
            <a:off x="2128844" y="4193176"/>
            <a:ext cx="216024" cy="282601"/>
          </a:xfrm>
          <a:prstGeom prst="rect">
            <a:avLst/>
          </a:prstGeom>
          <a:solidFill>
            <a:srgbClr val="BF569D"/>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0633D265-8171-FA42-8641-DA93E077F428}"/>
              </a:ext>
            </a:extLst>
          </p:cNvPr>
          <p:cNvPicPr>
            <a:picLocks noChangeAspect="1"/>
          </p:cNvPicPr>
          <p:nvPr/>
        </p:nvPicPr>
        <p:blipFill>
          <a:blip r:embed="rId3"/>
          <a:stretch>
            <a:fillRect/>
          </a:stretch>
        </p:blipFill>
        <p:spPr>
          <a:xfrm>
            <a:off x="3144706" y="4334478"/>
            <a:ext cx="708644" cy="708644"/>
          </a:xfrm>
          <a:prstGeom prst="rect">
            <a:avLst/>
          </a:prstGeom>
        </p:spPr>
      </p:pic>
      <p:sp>
        <p:nvSpPr>
          <p:cNvPr id="25" name="矩形 24">
            <a:extLst>
              <a:ext uri="{FF2B5EF4-FFF2-40B4-BE49-F238E27FC236}">
                <a16:creationId xmlns:a16="http://schemas.microsoft.com/office/drawing/2014/main" id="{05237A26-AB08-5241-B7DE-0C17F5911360}"/>
              </a:ext>
            </a:extLst>
          </p:cNvPr>
          <p:cNvSpPr/>
          <p:nvPr/>
        </p:nvSpPr>
        <p:spPr>
          <a:xfrm>
            <a:off x="3008167" y="5150249"/>
            <a:ext cx="1800493" cy="369332"/>
          </a:xfrm>
          <a:prstGeom prst="rect">
            <a:avLst/>
          </a:prstGeom>
        </p:spPr>
        <p:txBody>
          <a:bodyPr wrap="none">
            <a:spAutoFit/>
          </a:bodyPr>
          <a:lstStyle/>
          <a:p>
            <a:r>
              <a:rPr kumimoji="1" lang="en-US" altLang="zh-CN" dirty="0"/>
              <a:t>Alice: </a:t>
            </a:r>
            <a:r>
              <a:rPr kumimoji="1" lang="en-US" altLang="zh-CN" b="1" dirty="0">
                <a:solidFill>
                  <a:srgbClr val="C00000"/>
                </a:solidFill>
              </a:rPr>
              <a:t>10¥ (20¥)</a:t>
            </a:r>
            <a:endParaRPr lang="zh-CN" altLang="en-US" b="1" dirty="0">
              <a:solidFill>
                <a:srgbClr val="C00000"/>
              </a:solidFill>
            </a:endParaRPr>
          </a:p>
        </p:txBody>
      </p:sp>
    </p:spTree>
    <p:extLst>
      <p:ext uri="{BB962C8B-B14F-4D97-AF65-F5344CB8AC3E}">
        <p14:creationId xmlns:p14="http://schemas.microsoft.com/office/powerpoint/2010/main" val="57545983"/>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F3CF-EEA6-1747-A5D3-B78554020958}"/>
              </a:ext>
            </a:extLst>
          </p:cNvPr>
          <p:cNvSpPr>
            <a:spLocks noGrp="1"/>
          </p:cNvSpPr>
          <p:nvPr>
            <p:ph type="title"/>
          </p:nvPr>
        </p:nvSpPr>
        <p:spPr/>
        <p:txBody>
          <a:bodyPr/>
          <a:lstStyle/>
          <a:p>
            <a:r>
              <a:rPr kumimoji="1" lang="en-US" altLang="zh-CN" dirty="0"/>
              <a:t>Core problem: </a:t>
            </a:r>
            <a:r>
              <a:rPr kumimoji="1" lang="en-US" altLang="zh-CN" b="0" dirty="0"/>
              <a:t>atomicity of the + operator </a:t>
            </a:r>
            <a:endParaRPr kumimoji="1" lang="zh-CN" altLang="en-US" dirty="0"/>
          </a:p>
        </p:txBody>
      </p:sp>
      <p:sp>
        <p:nvSpPr>
          <p:cNvPr id="3" name="内容占位符 2">
            <a:extLst>
              <a:ext uri="{FF2B5EF4-FFF2-40B4-BE49-F238E27FC236}">
                <a16:creationId xmlns:a16="http://schemas.microsoft.com/office/drawing/2014/main" id="{496A2722-A4D6-D045-ACE6-0E8DBB9A83AA}"/>
              </a:ext>
            </a:extLst>
          </p:cNvPr>
          <p:cNvSpPr>
            <a:spLocks noGrp="1"/>
          </p:cNvSpPr>
          <p:nvPr>
            <p:ph idx="1"/>
          </p:nvPr>
        </p:nvSpPr>
        <p:spPr/>
        <p:txBody>
          <a:bodyPr/>
          <a:lstStyle/>
          <a:p>
            <a:r>
              <a:rPr kumimoji="1" lang="en-US" altLang="zh-CN" dirty="0"/>
              <a:t>Example</a:t>
            </a:r>
            <a:r>
              <a:rPr kumimoji="1" lang="en-US" altLang="zh-CN" b="0" dirty="0"/>
              <a:t>: consider </a:t>
            </a:r>
            <a:r>
              <a:rPr kumimoji="1" lang="en-US" altLang="zh-CN" dirty="0"/>
              <a:t>two</a:t>
            </a:r>
            <a:r>
              <a:rPr kumimoji="1" lang="en-US" altLang="zh-CN" b="0" dirty="0"/>
              <a:t> threads </a:t>
            </a:r>
            <a:r>
              <a:rPr kumimoji="1" lang="en-US" altLang="zh-CN" dirty="0"/>
              <a:t>access the same account concurrently</a:t>
            </a:r>
          </a:p>
          <a:p>
            <a:r>
              <a:rPr kumimoji="1" lang="en-US" altLang="zh-CN" dirty="0"/>
              <a:t>Why would this happen? </a:t>
            </a:r>
          </a:p>
          <a:p>
            <a:pPr lvl="1"/>
            <a:r>
              <a:rPr kumimoji="1" lang="en-US" altLang="zh-CN" dirty="0"/>
              <a:t>The </a:t>
            </a:r>
            <a:r>
              <a:rPr kumimoji="1" lang="en-US" altLang="zh-CN" dirty="0">
                <a:latin typeface="Consolas" panose="020B0609020204030204" pitchFamily="49" charset="0"/>
                <a:cs typeface="Consolas" panose="020B0609020204030204" pitchFamily="49" charset="0"/>
              </a:rPr>
              <a:t>deposit</a:t>
            </a:r>
            <a:r>
              <a:rPr kumimoji="1" lang="en-US" altLang="zh-CN" dirty="0"/>
              <a:t> function is </a:t>
            </a:r>
            <a:r>
              <a:rPr kumimoji="1" lang="en-US" altLang="zh-CN" b="1" dirty="0">
                <a:solidFill>
                  <a:srgbClr val="C00000"/>
                </a:solidFill>
              </a:rPr>
              <a:t>not atomic  </a:t>
            </a:r>
            <a:endParaRPr kumimoji="1" lang="zh-CN" altLang="en-US" b="1" dirty="0">
              <a:solidFill>
                <a:srgbClr val="C00000"/>
              </a:solidFill>
            </a:endParaRPr>
          </a:p>
          <a:p>
            <a:endParaRPr kumimoji="1" lang="zh-CN" altLang="en-US" dirty="0"/>
          </a:p>
        </p:txBody>
      </p:sp>
      <p:sp>
        <p:nvSpPr>
          <p:cNvPr id="4" name="灯片编号占位符 3">
            <a:extLst>
              <a:ext uri="{FF2B5EF4-FFF2-40B4-BE49-F238E27FC236}">
                <a16:creationId xmlns:a16="http://schemas.microsoft.com/office/drawing/2014/main" id="{B3BAA5D4-1216-5445-A003-2E76355596BB}"/>
              </a:ext>
            </a:extLst>
          </p:cNvPr>
          <p:cNvSpPr>
            <a:spLocks noGrp="1"/>
          </p:cNvSpPr>
          <p:nvPr>
            <p:ph type="sldNum" sz="quarter" idx="12"/>
          </p:nvPr>
        </p:nvSpPr>
        <p:spPr/>
        <p:txBody>
          <a:bodyPr/>
          <a:lstStyle/>
          <a:p>
            <a:fld id="{ADE361C3-C043-4A6E-BDCE-8DA1E7D90A3B}" type="slidenum">
              <a:rPr lang="zh-CN" altLang="en-US" smtClean="0"/>
              <a:pPr/>
              <a:t>111</a:t>
            </a:fld>
            <a:endParaRPr lang="zh-CN" altLang="en-US" dirty="0"/>
          </a:p>
        </p:txBody>
      </p:sp>
      <p:sp>
        <p:nvSpPr>
          <p:cNvPr id="5" name="矩形 4">
            <a:extLst>
              <a:ext uri="{FF2B5EF4-FFF2-40B4-BE49-F238E27FC236}">
                <a16:creationId xmlns:a16="http://schemas.microsoft.com/office/drawing/2014/main" id="{4907D889-ECD0-C14A-AEB8-62C2E84EA8A4}"/>
              </a:ext>
            </a:extLst>
          </p:cNvPr>
          <p:cNvSpPr/>
          <p:nvPr/>
        </p:nvSpPr>
        <p:spPr>
          <a:xfrm>
            <a:off x="283976" y="2857500"/>
            <a:ext cx="3240360" cy="646331"/>
          </a:xfrm>
          <a:prstGeom prst="rect">
            <a:avLst/>
          </a:prstGeom>
          <a:ln w="3810">
            <a:solidFill>
              <a:schemeClr val="tx1"/>
            </a:solidFill>
          </a:ln>
        </p:spPr>
        <p:txBody>
          <a:bodyPr wrap="square">
            <a:spAutoFit/>
          </a:bodyPr>
          <a:lstStyle/>
          <a:p>
            <a:r>
              <a:rPr lang="en-US" altLang="zh-CN" dirty="0">
                <a:solidFill>
                  <a:prstClr val="black"/>
                </a:solidFill>
                <a:latin typeface="Consolas" panose="020B0609020204030204" pitchFamily="49" charset="0"/>
                <a:ea typeface="楷体"/>
                <a:cs typeface="Courier"/>
              </a:rPr>
              <a:t>Deposit(bank, acct, amt):</a:t>
            </a:r>
          </a:p>
          <a:p>
            <a:r>
              <a:rPr lang="is-IS" altLang="zh-CN" dirty="0">
                <a:solidFill>
                  <a:prstClr val="black"/>
                </a:solidFill>
                <a:latin typeface="Consolas" panose="020B0609020204030204" pitchFamily="49" charset="0"/>
                <a:ea typeface="楷体"/>
                <a:cs typeface="Courier"/>
              </a:rPr>
              <a:t>    bank[acct] += amt</a:t>
            </a:r>
          </a:p>
        </p:txBody>
      </p:sp>
      <p:sp>
        <p:nvSpPr>
          <p:cNvPr id="6" name="矩形 5">
            <a:extLst>
              <a:ext uri="{FF2B5EF4-FFF2-40B4-BE49-F238E27FC236}">
                <a16:creationId xmlns:a16="http://schemas.microsoft.com/office/drawing/2014/main" id="{9E6D6A73-941D-E447-B134-F8EE6CAF4547}"/>
              </a:ext>
            </a:extLst>
          </p:cNvPr>
          <p:cNvSpPr/>
          <p:nvPr/>
        </p:nvSpPr>
        <p:spPr>
          <a:xfrm>
            <a:off x="4222069" y="2500863"/>
            <a:ext cx="2795193" cy="1359603"/>
          </a:xfrm>
          <a:prstGeom prst="rect">
            <a:avLst/>
          </a:prstGeom>
          <a:ln w="3810">
            <a:solidFill>
              <a:schemeClr val="tx1"/>
            </a:solidFill>
          </a:ln>
        </p:spPr>
        <p:txBody>
          <a:bodyPr wrap="square">
            <a:spAutoFit/>
          </a:bodyPr>
          <a:lstStyle/>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mov    acct,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t>
            </a:r>
          </a:p>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add    $amt,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t>
            </a:r>
          </a:p>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mov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acct </a:t>
            </a:r>
          </a:p>
        </p:txBody>
      </p:sp>
      <p:sp>
        <p:nvSpPr>
          <p:cNvPr id="7" name="矩形 6">
            <a:extLst>
              <a:ext uri="{FF2B5EF4-FFF2-40B4-BE49-F238E27FC236}">
                <a16:creationId xmlns:a16="http://schemas.microsoft.com/office/drawing/2014/main" id="{D85B1D87-3801-5541-966C-BBB634AB3369}"/>
              </a:ext>
            </a:extLst>
          </p:cNvPr>
          <p:cNvSpPr/>
          <p:nvPr/>
        </p:nvSpPr>
        <p:spPr>
          <a:xfrm>
            <a:off x="647259" y="3549304"/>
            <a:ext cx="2715423" cy="369332"/>
          </a:xfrm>
          <a:prstGeom prst="rect">
            <a:avLst/>
          </a:prstGeom>
        </p:spPr>
        <p:txBody>
          <a:bodyPr wrap="none">
            <a:spAutoFit/>
          </a:bodyPr>
          <a:lstStyle/>
          <a:p>
            <a:r>
              <a:rPr kumimoji="1" lang="en-US" altLang="zh-CN" dirty="0"/>
              <a:t>Developer’s written code</a:t>
            </a:r>
            <a:endParaRPr lang="zh-CN" altLang="en-US" dirty="0"/>
          </a:p>
        </p:txBody>
      </p:sp>
      <p:sp>
        <p:nvSpPr>
          <p:cNvPr id="8" name="矩形 7">
            <a:extLst>
              <a:ext uri="{FF2B5EF4-FFF2-40B4-BE49-F238E27FC236}">
                <a16:creationId xmlns:a16="http://schemas.microsoft.com/office/drawing/2014/main" id="{3CF7EB12-08C5-9B4D-888A-DCBE72A473AE}"/>
              </a:ext>
            </a:extLst>
          </p:cNvPr>
          <p:cNvSpPr/>
          <p:nvPr/>
        </p:nvSpPr>
        <p:spPr>
          <a:xfrm>
            <a:off x="4146537" y="3872941"/>
            <a:ext cx="2946256" cy="369332"/>
          </a:xfrm>
          <a:prstGeom prst="rect">
            <a:avLst/>
          </a:prstGeom>
        </p:spPr>
        <p:txBody>
          <a:bodyPr wrap="none">
            <a:spAutoFit/>
          </a:bodyPr>
          <a:lstStyle/>
          <a:p>
            <a:r>
              <a:rPr kumimoji="1" lang="en-US" altLang="zh-CN" dirty="0"/>
              <a:t>Compiler’s generated code</a:t>
            </a:r>
            <a:endParaRPr lang="zh-CN" altLang="en-US" dirty="0"/>
          </a:p>
        </p:txBody>
      </p:sp>
    </p:spTree>
    <p:extLst>
      <p:ext uri="{BB962C8B-B14F-4D97-AF65-F5344CB8AC3E}">
        <p14:creationId xmlns:p14="http://schemas.microsoft.com/office/powerpoint/2010/main" val="2561676812"/>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F3CF-EEA6-1747-A5D3-B78554020958}"/>
              </a:ext>
            </a:extLst>
          </p:cNvPr>
          <p:cNvSpPr>
            <a:spLocks noGrp="1"/>
          </p:cNvSpPr>
          <p:nvPr>
            <p:ph type="title"/>
          </p:nvPr>
        </p:nvSpPr>
        <p:spPr/>
        <p:txBody>
          <a:bodyPr/>
          <a:lstStyle/>
          <a:p>
            <a:r>
              <a:rPr kumimoji="1" lang="en-US" altLang="zh-CN" dirty="0"/>
              <a:t>Core problem: </a:t>
            </a:r>
            <a:r>
              <a:rPr kumimoji="1" lang="en-US" altLang="zh-CN" b="0" dirty="0"/>
              <a:t>atomicity of the + operator </a:t>
            </a:r>
            <a:endParaRPr kumimoji="1" lang="zh-CN" altLang="en-US" dirty="0"/>
          </a:p>
        </p:txBody>
      </p:sp>
      <p:sp>
        <p:nvSpPr>
          <p:cNvPr id="4" name="灯片编号占位符 3">
            <a:extLst>
              <a:ext uri="{FF2B5EF4-FFF2-40B4-BE49-F238E27FC236}">
                <a16:creationId xmlns:a16="http://schemas.microsoft.com/office/drawing/2014/main" id="{B3BAA5D4-1216-5445-A003-2E76355596BB}"/>
              </a:ext>
            </a:extLst>
          </p:cNvPr>
          <p:cNvSpPr>
            <a:spLocks noGrp="1"/>
          </p:cNvSpPr>
          <p:nvPr>
            <p:ph type="sldNum" sz="quarter" idx="12"/>
          </p:nvPr>
        </p:nvSpPr>
        <p:spPr/>
        <p:txBody>
          <a:bodyPr/>
          <a:lstStyle/>
          <a:p>
            <a:fld id="{ADE361C3-C043-4A6E-BDCE-8DA1E7D90A3B}" type="slidenum">
              <a:rPr lang="zh-CN" altLang="en-US" smtClean="0"/>
              <a:pPr/>
              <a:t>112</a:t>
            </a:fld>
            <a:endParaRPr lang="zh-CN" altLang="en-US" dirty="0"/>
          </a:p>
        </p:txBody>
      </p:sp>
      <p:sp>
        <p:nvSpPr>
          <p:cNvPr id="5" name="矩形 4">
            <a:extLst>
              <a:ext uri="{FF2B5EF4-FFF2-40B4-BE49-F238E27FC236}">
                <a16:creationId xmlns:a16="http://schemas.microsoft.com/office/drawing/2014/main" id="{4907D889-ECD0-C14A-AEB8-62C2E84EA8A4}"/>
              </a:ext>
            </a:extLst>
          </p:cNvPr>
          <p:cNvSpPr/>
          <p:nvPr/>
        </p:nvSpPr>
        <p:spPr>
          <a:xfrm>
            <a:off x="320285" y="1102189"/>
            <a:ext cx="3240360" cy="646331"/>
          </a:xfrm>
          <a:prstGeom prst="rect">
            <a:avLst/>
          </a:prstGeom>
          <a:ln w="3810">
            <a:solidFill>
              <a:schemeClr val="tx1"/>
            </a:solidFill>
          </a:ln>
        </p:spPr>
        <p:txBody>
          <a:bodyPr wrap="square">
            <a:spAutoFit/>
          </a:bodyPr>
          <a:lstStyle/>
          <a:p>
            <a:r>
              <a:rPr lang="en-US" altLang="zh-CN" dirty="0">
                <a:solidFill>
                  <a:prstClr val="black"/>
                </a:solidFill>
                <a:latin typeface="Consolas" panose="020B0609020204030204" pitchFamily="49" charset="0"/>
                <a:ea typeface="楷体"/>
                <a:cs typeface="Courier"/>
              </a:rPr>
              <a:t>Deposit(bank, acct, amt):</a:t>
            </a:r>
          </a:p>
          <a:p>
            <a:r>
              <a:rPr lang="is-IS" altLang="zh-CN" dirty="0">
                <a:solidFill>
                  <a:prstClr val="black"/>
                </a:solidFill>
                <a:latin typeface="Consolas" panose="020B0609020204030204" pitchFamily="49" charset="0"/>
                <a:ea typeface="楷体"/>
                <a:cs typeface="Courier"/>
              </a:rPr>
              <a:t>    bank[acct] += amt</a:t>
            </a:r>
          </a:p>
        </p:txBody>
      </p:sp>
      <p:sp>
        <p:nvSpPr>
          <p:cNvPr id="6" name="矩形 5">
            <a:extLst>
              <a:ext uri="{FF2B5EF4-FFF2-40B4-BE49-F238E27FC236}">
                <a16:creationId xmlns:a16="http://schemas.microsoft.com/office/drawing/2014/main" id="{9E6D6A73-941D-E447-B134-F8EE6CAF4547}"/>
              </a:ext>
            </a:extLst>
          </p:cNvPr>
          <p:cNvSpPr/>
          <p:nvPr/>
        </p:nvSpPr>
        <p:spPr>
          <a:xfrm>
            <a:off x="4575524" y="970352"/>
            <a:ext cx="2795193" cy="1359603"/>
          </a:xfrm>
          <a:prstGeom prst="rect">
            <a:avLst/>
          </a:prstGeom>
          <a:ln w="3810">
            <a:solidFill>
              <a:schemeClr val="tx1"/>
            </a:solidFill>
          </a:ln>
        </p:spPr>
        <p:txBody>
          <a:bodyPr wrap="square">
            <a:spAutoFit/>
          </a:bodyPr>
          <a:lstStyle/>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mov    acct,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t>
            </a:r>
          </a:p>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add    $amt,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t>
            </a:r>
          </a:p>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mov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acct </a:t>
            </a:r>
          </a:p>
        </p:txBody>
      </p:sp>
      <p:sp>
        <p:nvSpPr>
          <p:cNvPr id="7" name="矩形 6">
            <a:extLst>
              <a:ext uri="{FF2B5EF4-FFF2-40B4-BE49-F238E27FC236}">
                <a16:creationId xmlns:a16="http://schemas.microsoft.com/office/drawing/2014/main" id="{D85B1D87-3801-5541-966C-BBB634AB3369}"/>
              </a:ext>
            </a:extLst>
          </p:cNvPr>
          <p:cNvSpPr/>
          <p:nvPr/>
        </p:nvSpPr>
        <p:spPr>
          <a:xfrm>
            <a:off x="683568" y="1793993"/>
            <a:ext cx="2715423" cy="369332"/>
          </a:xfrm>
          <a:prstGeom prst="rect">
            <a:avLst/>
          </a:prstGeom>
        </p:spPr>
        <p:txBody>
          <a:bodyPr wrap="none">
            <a:spAutoFit/>
          </a:bodyPr>
          <a:lstStyle/>
          <a:p>
            <a:r>
              <a:rPr kumimoji="1" lang="en-US" altLang="zh-CN" dirty="0"/>
              <a:t>Developer’s written code</a:t>
            </a:r>
            <a:endParaRPr lang="zh-CN" altLang="en-US" dirty="0"/>
          </a:p>
        </p:txBody>
      </p:sp>
      <p:sp>
        <p:nvSpPr>
          <p:cNvPr id="8" name="矩形 7">
            <a:extLst>
              <a:ext uri="{FF2B5EF4-FFF2-40B4-BE49-F238E27FC236}">
                <a16:creationId xmlns:a16="http://schemas.microsoft.com/office/drawing/2014/main" id="{3CF7EB12-08C5-9B4D-888A-DCBE72A473AE}"/>
              </a:ext>
            </a:extLst>
          </p:cNvPr>
          <p:cNvSpPr/>
          <p:nvPr/>
        </p:nvSpPr>
        <p:spPr>
          <a:xfrm>
            <a:off x="4499992" y="2342430"/>
            <a:ext cx="2946256" cy="369332"/>
          </a:xfrm>
          <a:prstGeom prst="rect">
            <a:avLst/>
          </a:prstGeom>
        </p:spPr>
        <p:txBody>
          <a:bodyPr wrap="none">
            <a:spAutoFit/>
          </a:bodyPr>
          <a:lstStyle/>
          <a:p>
            <a:r>
              <a:rPr kumimoji="1" lang="en-US" altLang="zh-CN" dirty="0"/>
              <a:t>Compiler’s generated code</a:t>
            </a:r>
            <a:endParaRPr lang="zh-CN" altLang="en-US" dirty="0"/>
          </a:p>
        </p:txBody>
      </p:sp>
      <p:cxnSp>
        <p:nvCxnSpPr>
          <p:cNvPr id="10" name="直线连接符 9">
            <a:extLst>
              <a:ext uri="{FF2B5EF4-FFF2-40B4-BE49-F238E27FC236}">
                <a16:creationId xmlns:a16="http://schemas.microsoft.com/office/drawing/2014/main" id="{283DF107-6F22-D74E-AC96-12119641E56E}"/>
              </a:ext>
            </a:extLst>
          </p:cNvPr>
          <p:cNvCxnSpPr>
            <a:cxnSpLocks/>
          </p:cNvCxnSpPr>
          <p:nvPr/>
        </p:nvCxnSpPr>
        <p:spPr>
          <a:xfrm>
            <a:off x="-324544" y="2929508"/>
            <a:ext cx="100091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0F7443D6-8382-DE40-B6C1-4007FB574DB7}"/>
              </a:ext>
            </a:extLst>
          </p:cNvPr>
          <p:cNvCxnSpPr>
            <a:cxnSpLocks/>
          </p:cNvCxnSpPr>
          <p:nvPr/>
        </p:nvCxnSpPr>
        <p:spPr>
          <a:xfrm>
            <a:off x="527584" y="3793604"/>
            <a:ext cx="0" cy="108893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01BB7CA3-96EB-D448-9752-A8DCE9B88736}"/>
              </a:ext>
            </a:extLst>
          </p:cNvPr>
          <p:cNvSpPr/>
          <p:nvPr/>
        </p:nvSpPr>
        <p:spPr>
          <a:xfrm>
            <a:off x="290872" y="5010381"/>
            <a:ext cx="689035" cy="369332"/>
          </a:xfrm>
          <a:prstGeom prst="rect">
            <a:avLst/>
          </a:prstGeom>
        </p:spPr>
        <p:txBody>
          <a:bodyPr wrap="none">
            <a:spAutoFit/>
          </a:bodyPr>
          <a:lstStyle/>
          <a:p>
            <a:r>
              <a:rPr kumimoji="1" lang="en-US" altLang="zh-CN" dirty="0"/>
              <a:t>Time</a:t>
            </a:r>
            <a:endParaRPr lang="zh-CN" altLang="en-US" dirty="0"/>
          </a:p>
        </p:txBody>
      </p:sp>
      <p:pic>
        <p:nvPicPr>
          <p:cNvPr id="15" name="内容占位符 11">
            <a:extLst>
              <a:ext uri="{FF2B5EF4-FFF2-40B4-BE49-F238E27FC236}">
                <a16:creationId xmlns:a16="http://schemas.microsoft.com/office/drawing/2014/main" id="{CA063D85-96B4-DE4C-B181-A5B8D7690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90" y="4174619"/>
            <a:ext cx="276342" cy="658969"/>
          </a:xfrm>
          <a:prstGeom prst="rect">
            <a:avLst/>
          </a:prstGeom>
        </p:spPr>
      </p:pic>
      <p:sp>
        <p:nvSpPr>
          <p:cNvPr id="16" name="矩形 15">
            <a:extLst>
              <a:ext uri="{FF2B5EF4-FFF2-40B4-BE49-F238E27FC236}">
                <a16:creationId xmlns:a16="http://schemas.microsoft.com/office/drawing/2014/main" id="{4710C6A0-75FD-D647-B5DD-776AF33CE9C6}"/>
              </a:ext>
            </a:extLst>
          </p:cNvPr>
          <p:cNvSpPr/>
          <p:nvPr/>
        </p:nvSpPr>
        <p:spPr>
          <a:xfrm>
            <a:off x="755576" y="3790984"/>
            <a:ext cx="453970" cy="369332"/>
          </a:xfrm>
          <a:prstGeom prst="rect">
            <a:avLst/>
          </a:prstGeom>
        </p:spPr>
        <p:txBody>
          <a:bodyPr wrap="none">
            <a:spAutoFit/>
          </a:bodyPr>
          <a:lstStyle/>
          <a:p>
            <a:r>
              <a:rPr kumimoji="1" lang="en-US" altLang="zh-CN" dirty="0"/>
              <a:t>T0</a:t>
            </a:r>
            <a:endParaRPr lang="zh-CN" altLang="en-US" dirty="0"/>
          </a:p>
        </p:txBody>
      </p:sp>
      <p:pic>
        <p:nvPicPr>
          <p:cNvPr id="17" name="内容占位符 11">
            <a:extLst>
              <a:ext uri="{FF2B5EF4-FFF2-40B4-BE49-F238E27FC236}">
                <a16:creationId xmlns:a16="http://schemas.microsoft.com/office/drawing/2014/main" id="{D9CEA140-6854-6841-9DA2-A3145B4B2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002" y="4175338"/>
            <a:ext cx="276342" cy="658969"/>
          </a:xfrm>
          <a:prstGeom prst="rect">
            <a:avLst/>
          </a:prstGeom>
        </p:spPr>
      </p:pic>
      <p:sp>
        <p:nvSpPr>
          <p:cNvPr id="18" name="矩形 17">
            <a:extLst>
              <a:ext uri="{FF2B5EF4-FFF2-40B4-BE49-F238E27FC236}">
                <a16:creationId xmlns:a16="http://schemas.microsoft.com/office/drawing/2014/main" id="{33305B8E-11C5-754D-A5A9-2C063E7F540B}"/>
              </a:ext>
            </a:extLst>
          </p:cNvPr>
          <p:cNvSpPr/>
          <p:nvPr/>
        </p:nvSpPr>
        <p:spPr>
          <a:xfrm>
            <a:off x="1390188" y="3791703"/>
            <a:ext cx="453970" cy="369332"/>
          </a:xfrm>
          <a:prstGeom prst="rect">
            <a:avLst/>
          </a:prstGeom>
        </p:spPr>
        <p:txBody>
          <a:bodyPr wrap="none">
            <a:spAutoFit/>
          </a:bodyPr>
          <a:lstStyle/>
          <a:p>
            <a:r>
              <a:rPr kumimoji="1" lang="en-US" altLang="zh-CN" dirty="0"/>
              <a:t>T1</a:t>
            </a:r>
            <a:endParaRPr lang="zh-CN" altLang="en-US" dirty="0"/>
          </a:p>
        </p:txBody>
      </p:sp>
      <p:sp>
        <p:nvSpPr>
          <p:cNvPr id="19" name="矩形 18">
            <a:extLst>
              <a:ext uri="{FF2B5EF4-FFF2-40B4-BE49-F238E27FC236}">
                <a16:creationId xmlns:a16="http://schemas.microsoft.com/office/drawing/2014/main" id="{F21A3D7F-6A9E-9444-A5C8-F77F2A1F1658}"/>
              </a:ext>
            </a:extLst>
          </p:cNvPr>
          <p:cNvSpPr/>
          <p:nvPr/>
        </p:nvSpPr>
        <p:spPr>
          <a:xfrm>
            <a:off x="874549" y="4339963"/>
            <a:ext cx="216024" cy="282601"/>
          </a:xfrm>
          <a:prstGeom prst="rect">
            <a:avLst/>
          </a:prstGeom>
          <a:solidFill>
            <a:srgbClr val="BF569D"/>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7DD53EFC-C0FB-0449-A09D-8726CB3DE751}"/>
              </a:ext>
            </a:extLst>
          </p:cNvPr>
          <p:cNvSpPr/>
          <p:nvPr/>
        </p:nvSpPr>
        <p:spPr>
          <a:xfrm>
            <a:off x="1755344" y="4339962"/>
            <a:ext cx="216024" cy="282601"/>
          </a:xfrm>
          <a:prstGeom prst="rect">
            <a:avLst/>
          </a:prstGeom>
          <a:solidFill>
            <a:srgbClr val="BF569D"/>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4702A778-9CB3-8845-A2A4-4263879E2234}"/>
              </a:ext>
            </a:extLst>
          </p:cNvPr>
          <p:cNvSpPr/>
          <p:nvPr/>
        </p:nvSpPr>
        <p:spPr>
          <a:xfrm>
            <a:off x="2359148" y="4140480"/>
            <a:ext cx="1537040" cy="923330"/>
          </a:xfrm>
          <a:prstGeom prst="rect">
            <a:avLst/>
          </a:prstGeom>
          <a:ln w="3810">
            <a:solidFill>
              <a:schemeClr val="tx1"/>
            </a:solidFill>
          </a:ln>
        </p:spPr>
        <p:txBody>
          <a:bodyPr wrap="square">
            <a:spAutoFit/>
          </a:bodyPr>
          <a:lstStyle/>
          <a:p>
            <a:r>
              <a:rPr lang="en-US" altLang="zh-CN" dirty="0">
                <a:solidFill>
                  <a:prstClr val="black"/>
                </a:solidFill>
                <a:latin typeface="Consolas" panose="020B0609020204030204" pitchFamily="49" charset="0"/>
                <a:ea typeface="楷体"/>
                <a:cs typeface="Courier"/>
              </a:rPr>
              <a:t>Deposit(bank,"alice”,10)</a:t>
            </a:r>
            <a:endParaRPr lang="is-IS" altLang="zh-CN" dirty="0">
              <a:solidFill>
                <a:prstClr val="black"/>
              </a:solidFill>
              <a:latin typeface="Consolas" panose="020B0609020204030204" pitchFamily="49" charset="0"/>
              <a:ea typeface="楷体"/>
              <a:cs typeface="Courier"/>
            </a:endParaRPr>
          </a:p>
        </p:txBody>
      </p:sp>
      <p:cxnSp>
        <p:nvCxnSpPr>
          <p:cNvPr id="22" name="直线连接符 21">
            <a:extLst>
              <a:ext uri="{FF2B5EF4-FFF2-40B4-BE49-F238E27FC236}">
                <a16:creationId xmlns:a16="http://schemas.microsoft.com/office/drawing/2014/main" id="{64FA6310-4D5D-2348-AECC-60550F79A8D7}"/>
              </a:ext>
            </a:extLst>
          </p:cNvPr>
          <p:cNvCxnSpPr>
            <a:cxnSpLocks/>
          </p:cNvCxnSpPr>
          <p:nvPr/>
        </p:nvCxnSpPr>
        <p:spPr>
          <a:xfrm flipV="1">
            <a:off x="1998420" y="4174619"/>
            <a:ext cx="299760" cy="196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03B432D5-CDF0-1940-B09F-8D2E4A065A1D}"/>
              </a:ext>
            </a:extLst>
          </p:cNvPr>
          <p:cNvCxnSpPr>
            <a:cxnSpLocks/>
          </p:cNvCxnSpPr>
          <p:nvPr/>
        </p:nvCxnSpPr>
        <p:spPr>
          <a:xfrm>
            <a:off x="1998420" y="4652743"/>
            <a:ext cx="271914" cy="4110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D285D9E-F581-AB4D-BC29-57797A02FB8D}"/>
              </a:ext>
            </a:extLst>
          </p:cNvPr>
          <p:cNvSpPr/>
          <p:nvPr/>
        </p:nvSpPr>
        <p:spPr>
          <a:xfrm>
            <a:off x="4648199" y="3012492"/>
            <a:ext cx="1146468" cy="369332"/>
          </a:xfrm>
          <a:prstGeom prst="rect">
            <a:avLst/>
          </a:prstGeom>
        </p:spPr>
        <p:txBody>
          <a:bodyPr wrap="none">
            <a:spAutoFit/>
          </a:bodyPr>
          <a:lstStyle/>
          <a:p>
            <a:r>
              <a:rPr kumimoji="1" lang="en-US" altLang="zh-CN" b="1" dirty="0"/>
              <a:t>Thread 0</a:t>
            </a:r>
            <a:endParaRPr lang="zh-CN" altLang="en-US" b="1" dirty="0"/>
          </a:p>
        </p:txBody>
      </p:sp>
      <p:sp>
        <p:nvSpPr>
          <p:cNvPr id="25" name="矩形 24">
            <a:extLst>
              <a:ext uri="{FF2B5EF4-FFF2-40B4-BE49-F238E27FC236}">
                <a16:creationId xmlns:a16="http://schemas.microsoft.com/office/drawing/2014/main" id="{3EFCC39E-2329-6343-89AE-437495305034}"/>
              </a:ext>
            </a:extLst>
          </p:cNvPr>
          <p:cNvSpPr/>
          <p:nvPr/>
        </p:nvSpPr>
        <p:spPr>
          <a:xfrm>
            <a:off x="6069712" y="3012492"/>
            <a:ext cx="1146468" cy="369332"/>
          </a:xfrm>
          <a:prstGeom prst="rect">
            <a:avLst/>
          </a:prstGeom>
        </p:spPr>
        <p:txBody>
          <a:bodyPr wrap="none">
            <a:spAutoFit/>
          </a:bodyPr>
          <a:lstStyle/>
          <a:p>
            <a:r>
              <a:rPr kumimoji="1" lang="en-US" altLang="zh-CN" b="1" dirty="0"/>
              <a:t>Thread 1</a:t>
            </a:r>
            <a:endParaRPr lang="zh-CN" altLang="en-US" b="1" dirty="0"/>
          </a:p>
        </p:txBody>
      </p:sp>
      <p:sp>
        <p:nvSpPr>
          <p:cNvPr id="26" name="右箭头 25">
            <a:extLst>
              <a:ext uri="{FF2B5EF4-FFF2-40B4-BE49-F238E27FC236}">
                <a16:creationId xmlns:a16="http://schemas.microsoft.com/office/drawing/2014/main" id="{6B118344-4FB0-6544-855F-F897F1CF0F4E}"/>
              </a:ext>
            </a:extLst>
          </p:cNvPr>
          <p:cNvSpPr/>
          <p:nvPr/>
        </p:nvSpPr>
        <p:spPr>
          <a:xfrm>
            <a:off x="4085946" y="4207607"/>
            <a:ext cx="396044" cy="783278"/>
          </a:xfrm>
          <a:prstGeom prst="rightArrow">
            <a:avLst>
              <a:gd name="adj1" fmla="val 50000"/>
              <a:gd name="adj2" fmla="val 57737"/>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DDC03FF3-6B9A-C04A-BCB5-7107A97FF5AD}"/>
              </a:ext>
            </a:extLst>
          </p:cNvPr>
          <p:cNvSpPr/>
          <p:nvPr/>
        </p:nvSpPr>
        <p:spPr>
          <a:xfrm>
            <a:off x="7510244" y="3012492"/>
            <a:ext cx="1454244" cy="369332"/>
          </a:xfrm>
          <a:prstGeom prst="rect">
            <a:avLst/>
          </a:prstGeom>
        </p:spPr>
        <p:txBody>
          <a:bodyPr wrap="none">
            <a:spAutoFit/>
          </a:bodyPr>
          <a:lstStyle/>
          <a:p>
            <a:r>
              <a:rPr kumimoji="1" lang="en-US" altLang="zh-CN" b="1" dirty="0"/>
              <a:t>Bank[Alice]</a:t>
            </a:r>
            <a:endParaRPr lang="zh-CN" altLang="en-US" b="1" dirty="0"/>
          </a:p>
        </p:txBody>
      </p:sp>
      <p:sp>
        <p:nvSpPr>
          <p:cNvPr id="30" name="矩形 29">
            <a:extLst>
              <a:ext uri="{FF2B5EF4-FFF2-40B4-BE49-F238E27FC236}">
                <a16:creationId xmlns:a16="http://schemas.microsoft.com/office/drawing/2014/main" id="{9FF490A5-01B1-5642-B471-6980F6B83688}"/>
              </a:ext>
            </a:extLst>
          </p:cNvPr>
          <p:cNvSpPr/>
          <p:nvPr/>
        </p:nvSpPr>
        <p:spPr>
          <a:xfrm>
            <a:off x="7924460" y="3354039"/>
            <a:ext cx="312906" cy="369332"/>
          </a:xfrm>
          <a:prstGeom prst="rect">
            <a:avLst/>
          </a:prstGeom>
        </p:spPr>
        <p:txBody>
          <a:bodyPr wrap="none">
            <a:spAutoFit/>
          </a:bodyPr>
          <a:lstStyle/>
          <a:p>
            <a:r>
              <a:rPr kumimoji="1" lang="en-US" altLang="zh-CN" dirty="0"/>
              <a:t>0</a:t>
            </a:r>
            <a:endParaRPr lang="zh-CN" altLang="en-US" dirty="0"/>
          </a:p>
        </p:txBody>
      </p:sp>
    </p:spTree>
    <p:extLst>
      <p:ext uri="{BB962C8B-B14F-4D97-AF65-F5344CB8AC3E}">
        <p14:creationId xmlns:p14="http://schemas.microsoft.com/office/powerpoint/2010/main" val="3647610131"/>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F3CF-EEA6-1747-A5D3-B78554020958}"/>
              </a:ext>
            </a:extLst>
          </p:cNvPr>
          <p:cNvSpPr>
            <a:spLocks noGrp="1"/>
          </p:cNvSpPr>
          <p:nvPr>
            <p:ph type="title"/>
          </p:nvPr>
        </p:nvSpPr>
        <p:spPr/>
        <p:txBody>
          <a:bodyPr/>
          <a:lstStyle/>
          <a:p>
            <a:r>
              <a:rPr kumimoji="1" lang="en-US" altLang="zh-CN" dirty="0"/>
              <a:t>Core problem: </a:t>
            </a:r>
            <a:r>
              <a:rPr kumimoji="1" lang="en-US" altLang="zh-CN" b="0" dirty="0"/>
              <a:t>atomicity of the + operator </a:t>
            </a:r>
            <a:endParaRPr kumimoji="1" lang="zh-CN" altLang="en-US" dirty="0"/>
          </a:p>
        </p:txBody>
      </p:sp>
      <p:sp>
        <p:nvSpPr>
          <p:cNvPr id="4" name="灯片编号占位符 3">
            <a:extLst>
              <a:ext uri="{FF2B5EF4-FFF2-40B4-BE49-F238E27FC236}">
                <a16:creationId xmlns:a16="http://schemas.microsoft.com/office/drawing/2014/main" id="{B3BAA5D4-1216-5445-A003-2E76355596BB}"/>
              </a:ext>
            </a:extLst>
          </p:cNvPr>
          <p:cNvSpPr>
            <a:spLocks noGrp="1"/>
          </p:cNvSpPr>
          <p:nvPr>
            <p:ph type="sldNum" sz="quarter" idx="12"/>
          </p:nvPr>
        </p:nvSpPr>
        <p:spPr/>
        <p:txBody>
          <a:bodyPr/>
          <a:lstStyle/>
          <a:p>
            <a:fld id="{ADE361C3-C043-4A6E-BDCE-8DA1E7D90A3B}" type="slidenum">
              <a:rPr lang="zh-CN" altLang="en-US" smtClean="0"/>
              <a:pPr/>
              <a:t>113</a:t>
            </a:fld>
            <a:endParaRPr lang="zh-CN" altLang="en-US" dirty="0"/>
          </a:p>
        </p:txBody>
      </p:sp>
      <p:sp>
        <p:nvSpPr>
          <p:cNvPr id="5" name="矩形 4">
            <a:extLst>
              <a:ext uri="{FF2B5EF4-FFF2-40B4-BE49-F238E27FC236}">
                <a16:creationId xmlns:a16="http://schemas.microsoft.com/office/drawing/2014/main" id="{4907D889-ECD0-C14A-AEB8-62C2E84EA8A4}"/>
              </a:ext>
            </a:extLst>
          </p:cNvPr>
          <p:cNvSpPr/>
          <p:nvPr/>
        </p:nvSpPr>
        <p:spPr>
          <a:xfrm>
            <a:off x="320285" y="1102189"/>
            <a:ext cx="3240360" cy="646331"/>
          </a:xfrm>
          <a:prstGeom prst="rect">
            <a:avLst/>
          </a:prstGeom>
          <a:ln w="3810">
            <a:solidFill>
              <a:schemeClr val="tx1"/>
            </a:solidFill>
          </a:ln>
        </p:spPr>
        <p:txBody>
          <a:bodyPr wrap="square">
            <a:spAutoFit/>
          </a:bodyPr>
          <a:lstStyle/>
          <a:p>
            <a:r>
              <a:rPr lang="en-US" altLang="zh-CN" dirty="0">
                <a:solidFill>
                  <a:prstClr val="black"/>
                </a:solidFill>
                <a:latin typeface="Consolas" panose="020B0609020204030204" pitchFamily="49" charset="0"/>
                <a:ea typeface="楷体"/>
                <a:cs typeface="Courier"/>
              </a:rPr>
              <a:t>Deposit(bank, acct, amt):</a:t>
            </a:r>
          </a:p>
          <a:p>
            <a:r>
              <a:rPr lang="is-IS" altLang="zh-CN" dirty="0">
                <a:solidFill>
                  <a:prstClr val="black"/>
                </a:solidFill>
                <a:latin typeface="Consolas" panose="020B0609020204030204" pitchFamily="49" charset="0"/>
                <a:ea typeface="楷体"/>
                <a:cs typeface="Courier"/>
              </a:rPr>
              <a:t>    bank[acct] += amt</a:t>
            </a:r>
          </a:p>
        </p:txBody>
      </p:sp>
      <p:sp>
        <p:nvSpPr>
          <p:cNvPr id="6" name="矩形 5">
            <a:extLst>
              <a:ext uri="{FF2B5EF4-FFF2-40B4-BE49-F238E27FC236}">
                <a16:creationId xmlns:a16="http://schemas.microsoft.com/office/drawing/2014/main" id="{9E6D6A73-941D-E447-B134-F8EE6CAF4547}"/>
              </a:ext>
            </a:extLst>
          </p:cNvPr>
          <p:cNvSpPr/>
          <p:nvPr/>
        </p:nvSpPr>
        <p:spPr>
          <a:xfrm>
            <a:off x="4575524" y="970352"/>
            <a:ext cx="2795193" cy="1359603"/>
          </a:xfrm>
          <a:prstGeom prst="rect">
            <a:avLst/>
          </a:prstGeom>
          <a:ln w="3810">
            <a:solidFill>
              <a:schemeClr val="tx1"/>
            </a:solidFill>
          </a:ln>
        </p:spPr>
        <p:txBody>
          <a:bodyPr wrap="square">
            <a:spAutoFit/>
          </a:bodyPr>
          <a:lstStyle/>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mov    acct,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t>
            </a:r>
          </a:p>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add    $amt,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t>
            </a:r>
          </a:p>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mov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acct </a:t>
            </a:r>
          </a:p>
        </p:txBody>
      </p:sp>
      <p:sp>
        <p:nvSpPr>
          <p:cNvPr id="7" name="矩形 6">
            <a:extLst>
              <a:ext uri="{FF2B5EF4-FFF2-40B4-BE49-F238E27FC236}">
                <a16:creationId xmlns:a16="http://schemas.microsoft.com/office/drawing/2014/main" id="{D85B1D87-3801-5541-966C-BBB634AB3369}"/>
              </a:ext>
            </a:extLst>
          </p:cNvPr>
          <p:cNvSpPr/>
          <p:nvPr/>
        </p:nvSpPr>
        <p:spPr>
          <a:xfrm>
            <a:off x="683568" y="1793993"/>
            <a:ext cx="2715423" cy="369332"/>
          </a:xfrm>
          <a:prstGeom prst="rect">
            <a:avLst/>
          </a:prstGeom>
        </p:spPr>
        <p:txBody>
          <a:bodyPr wrap="none">
            <a:spAutoFit/>
          </a:bodyPr>
          <a:lstStyle/>
          <a:p>
            <a:r>
              <a:rPr kumimoji="1" lang="en-US" altLang="zh-CN" dirty="0"/>
              <a:t>Developer’s written code</a:t>
            </a:r>
            <a:endParaRPr lang="zh-CN" altLang="en-US" dirty="0"/>
          </a:p>
        </p:txBody>
      </p:sp>
      <p:sp>
        <p:nvSpPr>
          <p:cNvPr id="8" name="矩形 7">
            <a:extLst>
              <a:ext uri="{FF2B5EF4-FFF2-40B4-BE49-F238E27FC236}">
                <a16:creationId xmlns:a16="http://schemas.microsoft.com/office/drawing/2014/main" id="{3CF7EB12-08C5-9B4D-888A-DCBE72A473AE}"/>
              </a:ext>
            </a:extLst>
          </p:cNvPr>
          <p:cNvSpPr/>
          <p:nvPr/>
        </p:nvSpPr>
        <p:spPr>
          <a:xfrm>
            <a:off x="4499992" y="2342430"/>
            <a:ext cx="2946256" cy="369332"/>
          </a:xfrm>
          <a:prstGeom prst="rect">
            <a:avLst/>
          </a:prstGeom>
        </p:spPr>
        <p:txBody>
          <a:bodyPr wrap="none">
            <a:spAutoFit/>
          </a:bodyPr>
          <a:lstStyle/>
          <a:p>
            <a:r>
              <a:rPr kumimoji="1" lang="en-US" altLang="zh-CN" dirty="0"/>
              <a:t>Compiler’s generated code</a:t>
            </a:r>
            <a:endParaRPr lang="zh-CN" altLang="en-US" dirty="0"/>
          </a:p>
        </p:txBody>
      </p:sp>
      <p:cxnSp>
        <p:nvCxnSpPr>
          <p:cNvPr id="10" name="直线连接符 9">
            <a:extLst>
              <a:ext uri="{FF2B5EF4-FFF2-40B4-BE49-F238E27FC236}">
                <a16:creationId xmlns:a16="http://schemas.microsoft.com/office/drawing/2014/main" id="{283DF107-6F22-D74E-AC96-12119641E56E}"/>
              </a:ext>
            </a:extLst>
          </p:cNvPr>
          <p:cNvCxnSpPr>
            <a:cxnSpLocks/>
          </p:cNvCxnSpPr>
          <p:nvPr/>
        </p:nvCxnSpPr>
        <p:spPr>
          <a:xfrm>
            <a:off x="-324544" y="2929508"/>
            <a:ext cx="100091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0F7443D6-8382-DE40-B6C1-4007FB574DB7}"/>
              </a:ext>
            </a:extLst>
          </p:cNvPr>
          <p:cNvCxnSpPr>
            <a:cxnSpLocks/>
          </p:cNvCxnSpPr>
          <p:nvPr/>
        </p:nvCxnSpPr>
        <p:spPr>
          <a:xfrm>
            <a:off x="527584" y="3793604"/>
            <a:ext cx="0" cy="108893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01BB7CA3-96EB-D448-9752-A8DCE9B88736}"/>
              </a:ext>
            </a:extLst>
          </p:cNvPr>
          <p:cNvSpPr/>
          <p:nvPr/>
        </p:nvSpPr>
        <p:spPr>
          <a:xfrm>
            <a:off x="290872" y="5010381"/>
            <a:ext cx="689035" cy="369332"/>
          </a:xfrm>
          <a:prstGeom prst="rect">
            <a:avLst/>
          </a:prstGeom>
        </p:spPr>
        <p:txBody>
          <a:bodyPr wrap="none">
            <a:spAutoFit/>
          </a:bodyPr>
          <a:lstStyle/>
          <a:p>
            <a:r>
              <a:rPr kumimoji="1" lang="en-US" altLang="zh-CN" dirty="0"/>
              <a:t>Time</a:t>
            </a:r>
            <a:endParaRPr lang="zh-CN" altLang="en-US" dirty="0"/>
          </a:p>
        </p:txBody>
      </p:sp>
      <p:pic>
        <p:nvPicPr>
          <p:cNvPr id="15" name="内容占位符 11">
            <a:extLst>
              <a:ext uri="{FF2B5EF4-FFF2-40B4-BE49-F238E27FC236}">
                <a16:creationId xmlns:a16="http://schemas.microsoft.com/office/drawing/2014/main" id="{CA063D85-96B4-DE4C-B181-A5B8D7690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90" y="4174619"/>
            <a:ext cx="276342" cy="658969"/>
          </a:xfrm>
          <a:prstGeom prst="rect">
            <a:avLst/>
          </a:prstGeom>
        </p:spPr>
      </p:pic>
      <p:sp>
        <p:nvSpPr>
          <p:cNvPr id="16" name="矩形 15">
            <a:extLst>
              <a:ext uri="{FF2B5EF4-FFF2-40B4-BE49-F238E27FC236}">
                <a16:creationId xmlns:a16="http://schemas.microsoft.com/office/drawing/2014/main" id="{4710C6A0-75FD-D647-B5DD-776AF33CE9C6}"/>
              </a:ext>
            </a:extLst>
          </p:cNvPr>
          <p:cNvSpPr/>
          <p:nvPr/>
        </p:nvSpPr>
        <p:spPr>
          <a:xfrm>
            <a:off x="755576" y="3790984"/>
            <a:ext cx="453970" cy="369332"/>
          </a:xfrm>
          <a:prstGeom prst="rect">
            <a:avLst/>
          </a:prstGeom>
        </p:spPr>
        <p:txBody>
          <a:bodyPr wrap="none">
            <a:spAutoFit/>
          </a:bodyPr>
          <a:lstStyle/>
          <a:p>
            <a:r>
              <a:rPr kumimoji="1" lang="en-US" altLang="zh-CN" dirty="0"/>
              <a:t>T0</a:t>
            </a:r>
            <a:endParaRPr lang="zh-CN" altLang="en-US" dirty="0"/>
          </a:p>
        </p:txBody>
      </p:sp>
      <p:pic>
        <p:nvPicPr>
          <p:cNvPr id="17" name="内容占位符 11">
            <a:extLst>
              <a:ext uri="{FF2B5EF4-FFF2-40B4-BE49-F238E27FC236}">
                <a16:creationId xmlns:a16="http://schemas.microsoft.com/office/drawing/2014/main" id="{D9CEA140-6854-6841-9DA2-A3145B4B2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002" y="4175338"/>
            <a:ext cx="276342" cy="658969"/>
          </a:xfrm>
          <a:prstGeom prst="rect">
            <a:avLst/>
          </a:prstGeom>
        </p:spPr>
      </p:pic>
      <p:sp>
        <p:nvSpPr>
          <p:cNvPr id="18" name="矩形 17">
            <a:extLst>
              <a:ext uri="{FF2B5EF4-FFF2-40B4-BE49-F238E27FC236}">
                <a16:creationId xmlns:a16="http://schemas.microsoft.com/office/drawing/2014/main" id="{33305B8E-11C5-754D-A5A9-2C063E7F540B}"/>
              </a:ext>
            </a:extLst>
          </p:cNvPr>
          <p:cNvSpPr/>
          <p:nvPr/>
        </p:nvSpPr>
        <p:spPr>
          <a:xfrm>
            <a:off x="1390188" y="3791703"/>
            <a:ext cx="453970" cy="369332"/>
          </a:xfrm>
          <a:prstGeom prst="rect">
            <a:avLst/>
          </a:prstGeom>
        </p:spPr>
        <p:txBody>
          <a:bodyPr wrap="none">
            <a:spAutoFit/>
          </a:bodyPr>
          <a:lstStyle/>
          <a:p>
            <a:r>
              <a:rPr kumimoji="1" lang="en-US" altLang="zh-CN" dirty="0"/>
              <a:t>T1</a:t>
            </a:r>
            <a:endParaRPr lang="zh-CN" altLang="en-US" dirty="0"/>
          </a:p>
        </p:txBody>
      </p:sp>
      <p:sp>
        <p:nvSpPr>
          <p:cNvPr id="19" name="矩形 18">
            <a:extLst>
              <a:ext uri="{FF2B5EF4-FFF2-40B4-BE49-F238E27FC236}">
                <a16:creationId xmlns:a16="http://schemas.microsoft.com/office/drawing/2014/main" id="{F21A3D7F-6A9E-9444-A5C8-F77F2A1F1658}"/>
              </a:ext>
            </a:extLst>
          </p:cNvPr>
          <p:cNvSpPr/>
          <p:nvPr/>
        </p:nvSpPr>
        <p:spPr>
          <a:xfrm>
            <a:off x="874549" y="4339963"/>
            <a:ext cx="216024" cy="282601"/>
          </a:xfrm>
          <a:prstGeom prst="rect">
            <a:avLst/>
          </a:prstGeom>
          <a:solidFill>
            <a:srgbClr val="BF569D"/>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7DD53EFC-C0FB-0449-A09D-8726CB3DE751}"/>
              </a:ext>
            </a:extLst>
          </p:cNvPr>
          <p:cNvSpPr/>
          <p:nvPr/>
        </p:nvSpPr>
        <p:spPr>
          <a:xfrm>
            <a:off x="1755344" y="4339962"/>
            <a:ext cx="216024" cy="282601"/>
          </a:xfrm>
          <a:prstGeom prst="rect">
            <a:avLst/>
          </a:prstGeom>
          <a:solidFill>
            <a:srgbClr val="BF569D"/>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4702A778-9CB3-8845-A2A4-4263879E2234}"/>
              </a:ext>
            </a:extLst>
          </p:cNvPr>
          <p:cNvSpPr/>
          <p:nvPr/>
        </p:nvSpPr>
        <p:spPr>
          <a:xfrm>
            <a:off x="2359148" y="4140480"/>
            <a:ext cx="1537040" cy="923330"/>
          </a:xfrm>
          <a:prstGeom prst="rect">
            <a:avLst/>
          </a:prstGeom>
          <a:ln w="3810">
            <a:solidFill>
              <a:schemeClr val="tx1"/>
            </a:solidFill>
          </a:ln>
        </p:spPr>
        <p:txBody>
          <a:bodyPr wrap="square">
            <a:spAutoFit/>
          </a:bodyPr>
          <a:lstStyle/>
          <a:p>
            <a:r>
              <a:rPr lang="en-US" altLang="zh-CN" dirty="0">
                <a:solidFill>
                  <a:prstClr val="black"/>
                </a:solidFill>
                <a:latin typeface="Consolas" panose="020B0609020204030204" pitchFamily="49" charset="0"/>
                <a:ea typeface="楷体"/>
                <a:cs typeface="Courier"/>
              </a:rPr>
              <a:t>Deposit(bank,"alice”,10)</a:t>
            </a:r>
            <a:endParaRPr lang="is-IS" altLang="zh-CN" dirty="0">
              <a:solidFill>
                <a:prstClr val="black"/>
              </a:solidFill>
              <a:latin typeface="Consolas" panose="020B0609020204030204" pitchFamily="49" charset="0"/>
              <a:ea typeface="楷体"/>
              <a:cs typeface="Courier"/>
            </a:endParaRPr>
          </a:p>
        </p:txBody>
      </p:sp>
      <p:cxnSp>
        <p:nvCxnSpPr>
          <p:cNvPr id="22" name="直线连接符 21">
            <a:extLst>
              <a:ext uri="{FF2B5EF4-FFF2-40B4-BE49-F238E27FC236}">
                <a16:creationId xmlns:a16="http://schemas.microsoft.com/office/drawing/2014/main" id="{64FA6310-4D5D-2348-AECC-60550F79A8D7}"/>
              </a:ext>
            </a:extLst>
          </p:cNvPr>
          <p:cNvCxnSpPr>
            <a:cxnSpLocks/>
          </p:cNvCxnSpPr>
          <p:nvPr/>
        </p:nvCxnSpPr>
        <p:spPr>
          <a:xfrm flipV="1">
            <a:off x="1998420" y="4174619"/>
            <a:ext cx="299760" cy="196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03B432D5-CDF0-1940-B09F-8D2E4A065A1D}"/>
              </a:ext>
            </a:extLst>
          </p:cNvPr>
          <p:cNvCxnSpPr>
            <a:cxnSpLocks/>
          </p:cNvCxnSpPr>
          <p:nvPr/>
        </p:nvCxnSpPr>
        <p:spPr>
          <a:xfrm>
            <a:off x="1998420" y="4652743"/>
            <a:ext cx="271914" cy="4110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D285D9E-F581-AB4D-BC29-57797A02FB8D}"/>
              </a:ext>
            </a:extLst>
          </p:cNvPr>
          <p:cNvSpPr/>
          <p:nvPr/>
        </p:nvSpPr>
        <p:spPr>
          <a:xfrm>
            <a:off x="4648199" y="3012492"/>
            <a:ext cx="1146468" cy="369332"/>
          </a:xfrm>
          <a:prstGeom prst="rect">
            <a:avLst/>
          </a:prstGeom>
        </p:spPr>
        <p:txBody>
          <a:bodyPr wrap="none">
            <a:spAutoFit/>
          </a:bodyPr>
          <a:lstStyle/>
          <a:p>
            <a:r>
              <a:rPr kumimoji="1" lang="en-US" altLang="zh-CN" b="1" dirty="0"/>
              <a:t>Thread 0</a:t>
            </a:r>
            <a:endParaRPr lang="zh-CN" altLang="en-US" b="1" dirty="0"/>
          </a:p>
        </p:txBody>
      </p:sp>
      <p:sp>
        <p:nvSpPr>
          <p:cNvPr id="25" name="矩形 24">
            <a:extLst>
              <a:ext uri="{FF2B5EF4-FFF2-40B4-BE49-F238E27FC236}">
                <a16:creationId xmlns:a16="http://schemas.microsoft.com/office/drawing/2014/main" id="{3EFCC39E-2329-6343-89AE-437495305034}"/>
              </a:ext>
            </a:extLst>
          </p:cNvPr>
          <p:cNvSpPr/>
          <p:nvPr/>
        </p:nvSpPr>
        <p:spPr>
          <a:xfrm>
            <a:off x="6069712" y="3012492"/>
            <a:ext cx="1146468" cy="369332"/>
          </a:xfrm>
          <a:prstGeom prst="rect">
            <a:avLst/>
          </a:prstGeom>
        </p:spPr>
        <p:txBody>
          <a:bodyPr wrap="none">
            <a:spAutoFit/>
          </a:bodyPr>
          <a:lstStyle/>
          <a:p>
            <a:r>
              <a:rPr kumimoji="1" lang="en-US" altLang="zh-CN" b="1" dirty="0"/>
              <a:t>Thread 1</a:t>
            </a:r>
            <a:endParaRPr lang="zh-CN" altLang="en-US" b="1" dirty="0"/>
          </a:p>
        </p:txBody>
      </p:sp>
      <p:sp>
        <p:nvSpPr>
          <p:cNvPr id="26" name="右箭头 25">
            <a:extLst>
              <a:ext uri="{FF2B5EF4-FFF2-40B4-BE49-F238E27FC236}">
                <a16:creationId xmlns:a16="http://schemas.microsoft.com/office/drawing/2014/main" id="{6B118344-4FB0-6544-855F-F897F1CF0F4E}"/>
              </a:ext>
            </a:extLst>
          </p:cNvPr>
          <p:cNvSpPr/>
          <p:nvPr/>
        </p:nvSpPr>
        <p:spPr>
          <a:xfrm>
            <a:off x="4085946" y="4207607"/>
            <a:ext cx="396044" cy="783278"/>
          </a:xfrm>
          <a:prstGeom prst="rightArrow">
            <a:avLst>
              <a:gd name="adj1" fmla="val 50000"/>
              <a:gd name="adj2" fmla="val 57737"/>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DDC03FF3-6B9A-C04A-BCB5-7107A97FF5AD}"/>
              </a:ext>
            </a:extLst>
          </p:cNvPr>
          <p:cNvSpPr/>
          <p:nvPr/>
        </p:nvSpPr>
        <p:spPr>
          <a:xfrm>
            <a:off x="7510244" y="3012492"/>
            <a:ext cx="1454244" cy="369332"/>
          </a:xfrm>
          <a:prstGeom prst="rect">
            <a:avLst/>
          </a:prstGeom>
        </p:spPr>
        <p:txBody>
          <a:bodyPr wrap="none">
            <a:spAutoFit/>
          </a:bodyPr>
          <a:lstStyle/>
          <a:p>
            <a:r>
              <a:rPr kumimoji="1" lang="en-US" altLang="zh-CN" b="1" dirty="0"/>
              <a:t>Bank[Alice]</a:t>
            </a:r>
            <a:endParaRPr lang="zh-CN" altLang="en-US" b="1" dirty="0"/>
          </a:p>
        </p:txBody>
      </p:sp>
      <p:sp>
        <p:nvSpPr>
          <p:cNvPr id="30" name="矩形 29">
            <a:extLst>
              <a:ext uri="{FF2B5EF4-FFF2-40B4-BE49-F238E27FC236}">
                <a16:creationId xmlns:a16="http://schemas.microsoft.com/office/drawing/2014/main" id="{9FF490A5-01B1-5642-B471-6980F6B83688}"/>
              </a:ext>
            </a:extLst>
          </p:cNvPr>
          <p:cNvSpPr/>
          <p:nvPr/>
        </p:nvSpPr>
        <p:spPr>
          <a:xfrm>
            <a:off x="7924460" y="3354039"/>
            <a:ext cx="312906" cy="369332"/>
          </a:xfrm>
          <a:prstGeom prst="rect">
            <a:avLst/>
          </a:prstGeom>
        </p:spPr>
        <p:txBody>
          <a:bodyPr wrap="none">
            <a:spAutoFit/>
          </a:bodyPr>
          <a:lstStyle/>
          <a:p>
            <a:r>
              <a:rPr kumimoji="1" lang="en-US" altLang="zh-CN" dirty="0"/>
              <a:t>0</a:t>
            </a:r>
            <a:endParaRPr lang="zh-CN" altLang="en-US" dirty="0"/>
          </a:p>
        </p:txBody>
      </p:sp>
      <p:cxnSp>
        <p:nvCxnSpPr>
          <p:cNvPr id="33" name="直线箭头连接符 32">
            <a:extLst>
              <a:ext uri="{FF2B5EF4-FFF2-40B4-BE49-F238E27FC236}">
                <a16:creationId xmlns:a16="http://schemas.microsoft.com/office/drawing/2014/main" id="{BCBEE022-CD71-4342-A7C4-7B6F821CEB80}"/>
              </a:ext>
            </a:extLst>
          </p:cNvPr>
          <p:cNvCxnSpPr/>
          <p:nvPr/>
        </p:nvCxnSpPr>
        <p:spPr>
          <a:xfrm flipH="1">
            <a:off x="7380344" y="3829430"/>
            <a:ext cx="288000" cy="0"/>
          </a:xfrm>
          <a:prstGeom prst="straightConnector1">
            <a:avLst/>
          </a:prstGeom>
          <a:ln w="1524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52D66799-931B-0942-ACF2-AC5F2D1384A6}"/>
              </a:ext>
            </a:extLst>
          </p:cNvPr>
          <p:cNvSpPr/>
          <p:nvPr/>
        </p:nvSpPr>
        <p:spPr>
          <a:xfrm>
            <a:off x="4622664" y="3644373"/>
            <a:ext cx="1223412" cy="369332"/>
          </a:xfrm>
          <a:prstGeom prst="rect">
            <a:avLst/>
          </a:prstGeom>
        </p:spPr>
        <p:txBody>
          <a:bodyPr wrap="none">
            <a:spAutoFit/>
          </a:bodyPr>
          <a:lstStyle/>
          <a:p>
            <a:r>
              <a:rPr kumimoji="1" lang="en-US" altLang="zh-CN" dirty="0"/>
              <a:t>Read acct</a:t>
            </a:r>
            <a:endParaRPr lang="zh-CN" altLang="en-US" dirty="0"/>
          </a:p>
        </p:txBody>
      </p:sp>
      <p:sp>
        <p:nvSpPr>
          <p:cNvPr id="37" name="矩形 36">
            <a:extLst>
              <a:ext uri="{FF2B5EF4-FFF2-40B4-BE49-F238E27FC236}">
                <a16:creationId xmlns:a16="http://schemas.microsoft.com/office/drawing/2014/main" id="{5F1DD4C5-993D-7043-BD1D-96EFDF7BF527}"/>
              </a:ext>
            </a:extLst>
          </p:cNvPr>
          <p:cNvSpPr/>
          <p:nvPr/>
        </p:nvSpPr>
        <p:spPr>
          <a:xfrm>
            <a:off x="7924460" y="3650951"/>
            <a:ext cx="312906" cy="369332"/>
          </a:xfrm>
          <a:prstGeom prst="rect">
            <a:avLst/>
          </a:prstGeom>
        </p:spPr>
        <p:txBody>
          <a:bodyPr wrap="square">
            <a:spAutoFit/>
          </a:bodyPr>
          <a:lstStyle/>
          <a:p>
            <a:r>
              <a:rPr kumimoji="1" lang="en-US" altLang="zh-CN" dirty="0"/>
              <a:t>0</a:t>
            </a:r>
            <a:endParaRPr lang="zh-CN" altLang="en-US" dirty="0"/>
          </a:p>
        </p:txBody>
      </p:sp>
    </p:spTree>
    <p:extLst>
      <p:ext uri="{BB962C8B-B14F-4D97-AF65-F5344CB8AC3E}">
        <p14:creationId xmlns:p14="http://schemas.microsoft.com/office/powerpoint/2010/main" val="4076155890"/>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F3CF-EEA6-1747-A5D3-B78554020958}"/>
              </a:ext>
            </a:extLst>
          </p:cNvPr>
          <p:cNvSpPr>
            <a:spLocks noGrp="1"/>
          </p:cNvSpPr>
          <p:nvPr>
            <p:ph type="title"/>
          </p:nvPr>
        </p:nvSpPr>
        <p:spPr/>
        <p:txBody>
          <a:bodyPr/>
          <a:lstStyle/>
          <a:p>
            <a:r>
              <a:rPr kumimoji="1" lang="en-US" altLang="zh-CN" dirty="0"/>
              <a:t>Core problem: </a:t>
            </a:r>
            <a:r>
              <a:rPr kumimoji="1" lang="en-US" altLang="zh-CN" b="0" dirty="0"/>
              <a:t>atomicity of the + operator </a:t>
            </a:r>
            <a:endParaRPr kumimoji="1" lang="zh-CN" altLang="en-US" dirty="0"/>
          </a:p>
        </p:txBody>
      </p:sp>
      <p:sp>
        <p:nvSpPr>
          <p:cNvPr id="4" name="灯片编号占位符 3">
            <a:extLst>
              <a:ext uri="{FF2B5EF4-FFF2-40B4-BE49-F238E27FC236}">
                <a16:creationId xmlns:a16="http://schemas.microsoft.com/office/drawing/2014/main" id="{B3BAA5D4-1216-5445-A003-2E76355596BB}"/>
              </a:ext>
            </a:extLst>
          </p:cNvPr>
          <p:cNvSpPr>
            <a:spLocks noGrp="1"/>
          </p:cNvSpPr>
          <p:nvPr>
            <p:ph type="sldNum" sz="quarter" idx="12"/>
          </p:nvPr>
        </p:nvSpPr>
        <p:spPr/>
        <p:txBody>
          <a:bodyPr/>
          <a:lstStyle/>
          <a:p>
            <a:fld id="{ADE361C3-C043-4A6E-BDCE-8DA1E7D90A3B}" type="slidenum">
              <a:rPr lang="zh-CN" altLang="en-US" smtClean="0"/>
              <a:pPr/>
              <a:t>114</a:t>
            </a:fld>
            <a:endParaRPr lang="zh-CN" altLang="en-US" dirty="0"/>
          </a:p>
        </p:txBody>
      </p:sp>
      <p:sp>
        <p:nvSpPr>
          <p:cNvPr id="5" name="矩形 4">
            <a:extLst>
              <a:ext uri="{FF2B5EF4-FFF2-40B4-BE49-F238E27FC236}">
                <a16:creationId xmlns:a16="http://schemas.microsoft.com/office/drawing/2014/main" id="{4907D889-ECD0-C14A-AEB8-62C2E84EA8A4}"/>
              </a:ext>
            </a:extLst>
          </p:cNvPr>
          <p:cNvSpPr/>
          <p:nvPr/>
        </p:nvSpPr>
        <p:spPr>
          <a:xfrm>
            <a:off x="320285" y="1102189"/>
            <a:ext cx="3240360" cy="646331"/>
          </a:xfrm>
          <a:prstGeom prst="rect">
            <a:avLst/>
          </a:prstGeom>
          <a:ln w="3810">
            <a:solidFill>
              <a:schemeClr val="tx1"/>
            </a:solidFill>
          </a:ln>
        </p:spPr>
        <p:txBody>
          <a:bodyPr wrap="square">
            <a:spAutoFit/>
          </a:bodyPr>
          <a:lstStyle/>
          <a:p>
            <a:r>
              <a:rPr lang="en-US" altLang="zh-CN" dirty="0">
                <a:solidFill>
                  <a:prstClr val="black"/>
                </a:solidFill>
                <a:latin typeface="Consolas" panose="020B0609020204030204" pitchFamily="49" charset="0"/>
                <a:ea typeface="楷体"/>
                <a:cs typeface="Courier"/>
              </a:rPr>
              <a:t>Deposit(bank, acct, amt):</a:t>
            </a:r>
          </a:p>
          <a:p>
            <a:r>
              <a:rPr lang="is-IS" altLang="zh-CN" dirty="0">
                <a:solidFill>
                  <a:prstClr val="black"/>
                </a:solidFill>
                <a:latin typeface="Consolas" panose="020B0609020204030204" pitchFamily="49" charset="0"/>
                <a:ea typeface="楷体"/>
                <a:cs typeface="Courier"/>
              </a:rPr>
              <a:t>    bank[acct] += amt</a:t>
            </a:r>
          </a:p>
        </p:txBody>
      </p:sp>
      <p:sp>
        <p:nvSpPr>
          <p:cNvPr id="6" name="矩形 5">
            <a:extLst>
              <a:ext uri="{FF2B5EF4-FFF2-40B4-BE49-F238E27FC236}">
                <a16:creationId xmlns:a16="http://schemas.microsoft.com/office/drawing/2014/main" id="{9E6D6A73-941D-E447-B134-F8EE6CAF4547}"/>
              </a:ext>
            </a:extLst>
          </p:cNvPr>
          <p:cNvSpPr/>
          <p:nvPr/>
        </p:nvSpPr>
        <p:spPr>
          <a:xfrm>
            <a:off x="4575524" y="970352"/>
            <a:ext cx="2795193" cy="1359603"/>
          </a:xfrm>
          <a:prstGeom prst="rect">
            <a:avLst/>
          </a:prstGeom>
          <a:ln w="3810">
            <a:solidFill>
              <a:schemeClr val="tx1"/>
            </a:solidFill>
          </a:ln>
        </p:spPr>
        <p:txBody>
          <a:bodyPr wrap="square">
            <a:spAutoFit/>
          </a:bodyPr>
          <a:lstStyle/>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mov    acct,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t>
            </a:r>
          </a:p>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add    $amt,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t>
            </a:r>
          </a:p>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mov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acct </a:t>
            </a:r>
          </a:p>
        </p:txBody>
      </p:sp>
      <p:sp>
        <p:nvSpPr>
          <p:cNvPr id="7" name="矩形 6">
            <a:extLst>
              <a:ext uri="{FF2B5EF4-FFF2-40B4-BE49-F238E27FC236}">
                <a16:creationId xmlns:a16="http://schemas.microsoft.com/office/drawing/2014/main" id="{D85B1D87-3801-5541-966C-BBB634AB3369}"/>
              </a:ext>
            </a:extLst>
          </p:cNvPr>
          <p:cNvSpPr/>
          <p:nvPr/>
        </p:nvSpPr>
        <p:spPr>
          <a:xfrm>
            <a:off x="683568" y="1793993"/>
            <a:ext cx="2715423" cy="369332"/>
          </a:xfrm>
          <a:prstGeom prst="rect">
            <a:avLst/>
          </a:prstGeom>
        </p:spPr>
        <p:txBody>
          <a:bodyPr wrap="none">
            <a:spAutoFit/>
          </a:bodyPr>
          <a:lstStyle/>
          <a:p>
            <a:r>
              <a:rPr kumimoji="1" lang="en-US" altLang="zh-CN" dirty="0"/>
              <a:t>Developer’s written code</a:t>
            </a:r>
            <a:endParaRPr lang="zh-CN" altLang="en-US" dirty="0"/>
          </a:p>
        </p:txBody>
      </p:sp>
      <p:sp>
        <p:nvSpPr>
          <p:cNvPr id="8" name="矩形 7">
            <a:extLst>
              <a:ext uri="{FF2B5EF4-FFF2-40B4-BE49-F238E27FC236}">
                <a16:creationId xmlns:a16="http://schemas.microsoft.com/office/drawing/2014/main" id="{3CF7EB12-08C5-9B4D-888A-DCBE72A473AE}"/>
              </a:ext>
            </a:extLst>
          </p:cNvPr>
          <p:cNvSpPr/>
          <p:nvPr/>
        </p:nvSpPr>
        <p:spPr>
          <a:xfrm>
            <a:off x="4499992" y="2342430"/>
            <a:ext cx="2946256" cy="369332"/>
          </a:xfrm>
          <a:prstGeom prst="rect">
            <a:avLst/>
          </a:prstGeom>
        </p:spPr>
        <p:txBody>
          <a:bodyPr wrap="none">
            <a:spAutoFit/>
          </a:bodyPr>
          <a:lstStyle/>
          <a:p>
            <a:r>
              <a:rPr kumimoji="1" lang="en-US" altLang="zh-CN" dirty="0"/>
              <a:t>Compiler’s generated code</a:t>
            </a:r>
            <a:endParaRPr lang="zh-CN" altLang="en-US" dirty="0"/>
          </a:p>
        </p:txBody>
      </p:sp>
      <p:cxnSp>
        <p:nvCxnSpPr>
          <p:cNvPr id="10" name="直线连接符 9">
            <a:extLst>
              <a:ext uri="{FF2B5EF4-FFF2-40B4-BE49-F238E27FC236}">
                <a16:creationId xmlns:a16="http://schemas.microsoft.com/office/drawing/2014/main" id="{283DF107-6F22-D74E-AC96-12119641E56E}"/>
              </a:ext>
            </a:extLst>
          </p:cNvPr>
          <p:cNvCxnSpPr>
            <a:cxnSpLocks/>
          </p:cNvCxnSpPr>
          <p:nvPr/>
        </p:nvCxnSpPr>
        <p:spPr>
          <a:xfrm>
            <a:off x="-324544" y="2929508"/>
            <a:ext cx="100091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0F7443D6-8382-DE40-B6C1-4007FB574DB7}"/>
              </a:ext>
            </a:extLst>
          </p:cNvPr>
          <p:cNvCxnSpPr>
            <a:cxnSpLocks/>
          </p:cNvCxnSpPr>
          <p:nvPr/>
        </p:nvCxnSpPr>
        <p:spPr>
          <a:xfrm>
            <a:off x="527584" y="3793604"/>
            <a:ext cx="0" cy="108893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01BB7CA3-96EB-D448-9752-A8DCE9B88736}"/>
              </a:ext>
            </a:extLst>
          </p:cNvPr>
          <p:cNvSpPr/>
          <p:nvPr/>
        </p:nvSpPr>
        <p:spPr>
          <a:xfrm>
            <a:off x="290872" y="5010381"/>
            <a:ext cx="689035" cy="369332"/>
          </a:xfrm>
          <a:prstGeom prst="rect">
            <a:avLst/>
          </a:prstGeom>
        </p:spPr>
        <p:txBody>
          <a:bodyPr wrap="none">
            <a:spAutoFit/>
          </a:bodyPr>
          <a:lstStyle/>
          <a:p>
            <a:r>
              <a:rPr kumimoji="1" lang="en-US" altLang="zh-CN" dirty="0"/>
              <a:t>Time</a:t>
            </a:r>
            <a:endParaRPr lang="zh-CN" altLang="en-US" dirty="0"/>
          </a:p>
        </p:txBody>
      </p:sp>
      <p:pic>
        <p:nvPicPr>
          <p:cNvPr id="15" name="内容占位符 11">
            <a:extLst>
              <a:ext uri="{FF2B5EF4-FFF2-40B4-BE49-F238E27FC236}">
                <a16:creationId xmlns:a16="http://schemas.microsoft.com/office/drawing/2014/main" id="{CA063D85-96B4-DE4C-B181-A5B8D7690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90" y="4174619"/>
            <a:ext cx="276342" cy="658969"/>
          </a:xfrm>
          <a:prstGeom prst="rect">
            <a:avLst/>
          </a:prstGeom>
        </p:spPr>
      </p:pic>
      <p:sp>
        <p:nvSpPr>
          <p:cNvPr id="16" name="矩形 15">
            <a:extLst>
              <a:ext uri="{FF2B5EF4-FFF2-40B4-BE49-F238E27FC236}">
                <a16:creationId xmlns:a16="http://schemas.microsoft.com/office/drawing/2014/main" id="{4710C6A0-75FD-D647-B5DD-776AF33CE9C6}"/>
              </a:ext>
            </a:extLst>
          </p:cNvPr>
          <p:cNvSpPr/>
          <p:nvPr/>
        </p:nvSpPr>
        <p:spPr>
          <a:xfrm>
            <a:off x="755576" y="3790984"/>
            <a:ext cx="453970" cy="369332"/>
          </a:xfrm>
          <a:prstGeom prst="rect">
            <a:avLst/>
          </a:prstGeom>
        </p:spPr>
        <p:txBody>
          <a:bodyPr wrap="none">
            <a:spAutoFit/>
          </a:bodyPr>
          <a:lstStyle/>
          <a:p>
            <a:r>
              <a:rPr kumimoji="1" lang="en-US" altLang="zh-CN" dirty="0"/>
              <a:t>T0</a:t>
            </a:r>
            <a:endParaRPr lang="zh-CN" altLang="en-US" dirty="0"/>
          </a:p>
        </p:txBody>
      </p:sp>
      <p:pic>
        <p:nvPicPr>
          <p:cNvPr id="17" name="内容占位符 11">
            <a:extLst>
              <a:ext uri="{FF2B5EF4-FFF2-40B4-BE49-F238E27FC236}">
                <a16:creationId xmlns:a16="http://schemas.microsoft.com/office/drawing/2014/main" id="{D9CEA140-6854-6841-9DA2-A3145B4B2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002" y="4175338"/>
            <a:ext cx="276342" cy="658969"/>
          </a:xfrm>
          <a:prstGeom prst="rect">
            <a:avLst/>
          </a:prstGeom>
        </p:spPr>
      </p:pic>
      <p:sp>
        <p:nvSpPr>
          <p:cNvPr id="18" name="矩形 17">
            <a:extLst>
              <a:ext uri="{FF2B5EF4-FFF2-40B4-BE49-F238E27FC236}">
                <a16:creationId xmlns:a16="http://schemas.microsoft.com/office/drawing/2014/main" id="{33305B8E-11C5-754D-A5A9-2C063E7F540B}"/>
              </a:ext>
            </a:extLst>
          </p:cNvPr>
          <p:cNvSpPr/>
          <p:nvPr/>
        </p:nvSpPr>
        <p:spPr>
          <a:xfrm>
            <a:off x="1390188" y="3791703"/>
            <a:ext cx="453970" cy="369332"/>
          </a:xfrm>
          <a:prstGeom prst="rect">
            <a:avLst/>
          </a:prstGeom>
        </p:spPr>
        <p:txBody>
          <a:bodyPr wrap="none">
            <a:spAutoFit/>
          </a:bodyPr>
          <a:lstStyle/>
          <a:p>
            <a:r>
              <a:rPr kumimoji="1" lang="en-US" altLang="zh-CN" dirty="0"/>
              <a:t>T1</a:t>
            </a:r>
            <a:endParaRPr lang="zh-CN" altLang="en-US" dirty="0"/>
          </a:p>
        </p:txBody>
      </p:sp>
      <p:sp>
        <p:nvSpPr>
          <p:cNvPr id="19" name="矩形 18">
            <a:extLst>
              <a:ext uri="{FF2B5EF4-FFF2-40B4-BE49-F238E27FC236}">
                <a16:creationId xmlns:a16="http://schemas.microsoft.com/office/drawing/2014/main" id="{F21A3D7F-6A9E-9444-A5C8-F77F2A1F1658}"/>
              </a:ext>
            </a:extLst>
          </p:cNvPr>
          <p:cNvSpPr/>
          <p:nvPr/>
        </p:nvSpPr>
        <p:spPr>
          <a:xfrm>
            <a:off x="874549" y="4339963"/>
            <a:ext cx="216024" cy="282601"/>
          </a:xfrm>
          <a:prstGeom prst="rect">
            <a:avLst/>
          </a:prstGeom>
          <a:solidFill>
            <a:srgbClr val="BF569D"/>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7DD53EFC-C0FB-0449-A09D-8726CB3DE751}"/>
              </a:ext>
            </a:extLst>
          </p:cNvPr>
          <p:cNvSpPr/>
          <p:nvPr/>
        </p:nvSpPr>
        <p:spPr>
          <a:xfrm>
            <a:off x="1755344" y="4339962"/>
            <a:ext cx="216024" cy="282601"/>
          </a:xfrm>
          <a:prstGeom prst="rect">
            <a:avLst/>
          </a:prstGeom>
          <a:solidFill>
            <a:srgbClr val="BF569D"/>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4702A778-9CB3-8845-A2A4-4263879E2234}"/>
              </a:ext>
            </a:extLst>
          </p:cNvPr>
          <p:cNvSpPr/>
          <p:nvPr/>
        </p:nvSpPr>
        <p:spPr>
          <a:xfrm>
            <a:off x="2359148" y="4140480"/>
            <a:ext cx="1537040" cy="923330"/>
          </a:xfrm>
          <a:prstGeom prst="rect">
            <a:avLst/>
          </a:prstGeom>
          <a:ln w="3810">
            <a:solidFill>
              <a:schemeClr val="tx1"/>
            </a:solidFill>
          </a:ln>
        </p:spPr>
        <p:txBody>
          <a:bodyPr wrap="square">
            <a:spAutoFit/>
          </a:bodyPr>
          <a:lstStyle/>
          <a:p>
            <a:r>
              <a:rPr lang="en-US" altLang="zh-CN" dirty="0">
                <a:solidFill>
                  <a:prstClr val="black"/>
                </a:solidFill>
                <a:latin typeface="Consolas" panose="020B0609020204030204" pitchFamily="49" charset="0"/>
                <a:ea typeface="楷体"/>
                <a:cs typeface="Courier"/>
              </a:rPr>
              <a:t>Deposit(bank,"alice”,10)</a:t>
            </a:r>
            <a:endParaRPr lang="is-IS" altLang="zh-CN" dirty="0">
              <a:solidFill>
                <a:prstClr val="black"/>
              </a:solidFill>
              <a:latin typeface="Consolas" panose="020B0609020204030204" pitchFamily="49" charset="0"/>
              <a:ea typeface="楷体"/>
              <a:cs typeface="Courier"/>
            </a:endParaRPr>
          </a:p>
        </p:txBody>
      </p:sp>
      <p:cxnSp>
        <p:nvCxnSpPr>
          <p:cNvPr id="22" name="直线连接符 21">
            <a:extLst>
              <a:ext uri="{FF2B5EF4-FFF2-40B4-BE49-F238E27FC236}">
                <a16:creationId xmlns:a16="http://schemas.microsoft.com/office/drawing/2014/main" id="{64FA6310-4D5D-2348-AECC-60550F79A8D7}"/>
              </a:ext>
            </a:extLst>
          </p:cNvPr>
          <p:cNvCxnSpPr>
            <a:cxnSpLocks/>
          </p:cNvCxnSpPr>
          <p:nvPr/>
        </p:nvCxnSpPr>
        <p:spPr>
          <a:xfrm flipV="1">
            <a:off x="1998420" y="4174619"/>
            <a:ext cx="299760" cy="196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03B432D5-CDF0-1940-B09F-8D2E4A065A1D}"/>
              </a:ext>
            </a:extLst>
          </p:cNvPr>
          <p:cNvCxnSpPr>
            <a:cxnSpLocks/>
          </p:cNvCxnSpPr>
          <p:nvPr/>
        </p:nvCxnSpPr>
        <p:spPr>
          <a:xfrm>
            <a:off x="1998420" y="4652743"/>
            <a:ext cx="271914" cy="4110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D285D9E-F581-AB4D-BC29-57797A02FB8D}"/>
              </a:ext>
            </a:extLst>
          </p:cNvPr>
          <p:cNvSpPr/>
          <p:nvPr/>
        </p:nvSpPr>
        <p:spPr>
          <a:xfrm>
            <a:off x="4648199" y="3012492"/>
            <a:ext cx="1146468" cy="369332"/>
          </a:xfrm>
          <a:prstGeom prst="rect">
            <a:avLst/>
          </a:prstGeom>
        </p:spPr>
        <p:txBody>
          <a:bodyPr wrap="none">
            <a:spAutoFit/>
          </a:bodyPr>
          <a:lstStyle/>
          <a:p>
            <a:r>
              <a:rPr kumimoji="1" lang="en-US" altLang="zh-CN" b="1" dirty="0"/>
              <a:t>Thread 0</a:t>
            </a:r>
            <a:endParaRPr lang="zh-CN" altLang="en-US" b="1" dirty="0"/>
          </a:p>
        </p:txBody>
      </p:sp>
      <p:sp>
        <p:nvSpPr>
          <p:cNvPr id="25" name="矩形 24">
            <a:extLst>
              <a:ext uri="{FF2B5EF4-FFF2-40B4-BE49-F238E27FC236}">
                <a16:creationId xmlns:a16="http://schemas.microsoft.com/office/drawing/2014/main" id="{3EFCC39E-2329-6343-89AE-437495305034}"/>
              </a:ext>
            </a:extLst>
          </p:cNvPr>
          <p:cNvSpPr/>
          <p:nvPr/>
        </p:nvSpPr>
        <p:spPr>
          <a:xfrm>
            <a:off x="6069712" y="3012492"/>
            <a:ext cx="1146468" cy="369332"/>
          </a:xfrm>
          <a:prstGeom prst="rect">
            <a:avLst/>
          </a:prstGeom>
        </p:spPr>
        <p:txBody>
          <a:bodyPr wrap="none">
            <a:spAutoFit/>
          </a:bodyPr>
          <a:lstStyle/>
          <a:p>
            <a:r>
              <a:rPr kumimoji="1" lang="en-US" altLang="zh-CN" b="1" dirty="0"/>
              <a:t>Thread 1</a:t>
            </a:r>
            <a:endParaRPr lang="zh-CN" altLang="en-US" b="1" dirty="0"/>
          </a:p>
        </p:txBody>
      </p:sp>
      <p:sp>
        <p:nvSpPr>
          <p:cNvPr id="26" name="右箭头 25">
            <a:extLst>
              <a:ext uri="{FF2B5EF4-FFF2-40B4-BE49-F238E27FC236}">
                <a16:creationId xmlns:a16="http://schemas.microsoft.com/office/drawing/2014/main" id="{6B118344-4FB0-6544-855F-F897F1CF0F4E}"/>
              </a:ext>
            </a:extLst>
          </p:cNvPr>
          <p:cNvSpPr/>
          <p:nvPr/>
        </p:nvSpPr>
        <p:spPr>
          <a:xfrm>
            <a:off x="4085946" y="4207607"/>
            <a:ext cx="396044" cy="783278"/>
          </a:xfrm>
          <a:prstGeom prst="rightArrow">
            <a:avLst>
              <a:gd name="adj1" fmla="val 50000"/>
              <a:gd name="adj2" fmla="val 57737"/>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DDC03FF3-6B9A-C04A-BCB5-7107A97FF5AD}"/>
              </a:ext>
            </a:extLst>
          </p:cNvPr>
          <p:cNvSpPr/>
          <p:nvPr/>
        </p:nvSpPr>
        <p:spPr>
          <a:xfrm>
            <a:off x="7510244" y="3012492"/>
            <a:ext cx="1454244" cy="369332"/>
          </a:xfrm>
          <a:prstGeom prst="rect">
            <a:avLst/>
          </a:prstGeom>
        </p:spPr>
        <p:txBody>
          <a:bodyPr wrap="none">
            <a:spAutoFit/>
          </a:bodyPr>
          <a:lstStyle/>
          <a:p>
            <a:r>
              <a:rPr kumimoji="1" lang="en-US" altLang="zh-CN" b="1" dirty="0"/>
              <a:t>Bank[Alice]</a:t>
            </a:r>
            <a:endParaRPr lang="zh-CN" altLang="en-US" b="1" dirty="0"/>
          </a:p>
        </p:txBody>
      </p:sp>
      <p:sp>
        <p:nvSpPr>
          <p:cNvPr id="30" name="矩形 29">
            <a:extLst>
              <a:ext uri="{FF2B5EF4-FFF2-40B4-BE49-F238E27FC236}">
                <a16:creationId xmlns:a16="http://schemas.microsoft.com/office/drawing/2014/main" id="{9FF490A5-01B1-5642-B471-6980F6B83688}"/>
              </a:ext>
            </a:extLst>
          </p:cNvPr>
          <p:cNvSpPr/>
          <p:nvPr/>
        </p:nvSpPr>
        <p:spPr>
          <a:xfrm>
            <a:off x="7924460" y="3354039"/>
            <a:ext cx="312906" cy="369332"/>
          </a:xfrm>
          <a:prstGeom prst="rect">
            <a:avLst/>
          </a:prstGeom>
        </p:spPr>
        <p:txBody>
          <a:bodyPr wrap="none">
            <a:spAutoFit/>
          </a:bodyPr>
          <a:lstStyle/>
          <a:p>
            <a:r>
              <a:rPr kumimoji="1" lang="en-US" altLang="zh-CN" dirty="0"/>
              <a:t>0</a:t>
            </a:r>
            <a:endParaRPr lang="zh-CN" altLang="en-US" dirty="0"/>
          </a:p>
        </p:txBody>
      </p:sp>
      <p:cxnSp>
        <p:nvCxnSpPr>
          <p:cNvPr id="33" name="直线箭头连接符 32">
            <a:extLst>
              <a:ext uri="{FF2B5EF4-FFF2-40B4-BE49-F238E27FC236}">
                <a16:creationId xmlns:a16="http://schemas.microsoft.com/office/drawing/2014/main" id="{BCBEE022-CD71-4342-A7C4-7B6F821CEB80}"/>
              </a:ext>
            </a:extLst>
          </p:cNvPr>
          <p:cNvCxnSpPr/>
          <p:nvPr/>
        </p:nvCxnSpPr>
        <p:spPr>
          <a:xfrm flipH="1">
            <a:off x="7380344" y="3829430"/>
            <a:ext cx="288000" cy="0"/>
          </a:xfrm>
          <a:prstGeom prst="straightConnector1">
            <a:avLst/>
          </a:prstGeom>
          <a:ln w="1524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55CDD1EB-C4DC-7D4F-974B-5C88FE5D10C6}"/>
              </a:ext>
            </a:extLst>
          </p:cNvPr>
          <p:cNvCxnSpPr/>
          <p:nvPr/>
        </p:nvCxnSpPr>
        <p:spPr>
          <a:xfrm flipH="1">
            <a:off x="7380344" y="4177628"/>
            <a:ext cx="288000" cy="0"/>
          </a:xfrm>
          <a:prstGeom prst="straightConnector1">
            <a:avLst/>
          </a:prstGeom>
          <a:ln w="1524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52D66799-931B-0942-ACF2-AC5F2D1384A6}"/>
              </a:ext>
            </a:extLst>
          </p:cNvPr>
          <p:cNvSpPr/>
          <p:nvPr/>
        </p:nvSpPr>
        <p:spPr>
          <a:xfrm>
            <a:off x="4622664" y="3644373"/>
            <a:ext cx="1223412" cy="369332"/>
          </a:xfrm>
          <a:prstGeom prst="rect">
            <a:avLst/>
          </a:prstGeom>
        </p:spPr>
        <p:txBody>
          <a:bodyPr wrap="none">
            <a:spAutoFit/>
          </a:bodyPr>
          <a:lstStyle/>
          <a:p>
            <a:r>
              <a:rPr kumimoji="1" lang="en-US" altLang="zh-CN" dirty="0"/>
              <a:t>Read acct</a:t>
            </a:r>
            <a:endParaRPr lang="zh-CN" altLang="en-US" dirty="0"/>
          </a:p>
        </p:txBody>
      </p:sp>
      <p:sp>
        <p:nvSpPr>
          <p:cNvPr id="36" name="矩形 35">
            <a:extLst>
              <a:ext uri="{FF2B5EF4-FFF2-40B4-BE49-F238E27FC236}">
                <a16:creationId xmlns:a16="http://schemas.microsoft.com/office/drawing/2014/main" id="{B92D4D0E-CFFB-4845-B18B-FF36AF9B84D6}"/>
              </a:ext>
            </a:extLst>
          </p:cNvPr>
          <p:cNvSpPr/>
          <p:nvPr/>
        </p:nvSpPr>
        <p:spPr>
          <a:xfrm>
            <a:off x="6025872" y="3986703"/>
            <a:ext cx="1223412" cy="369332"/>
          </a:xfrm>
          <a:prstGeom prst="rect">
            <a:avLst/>
          </a:prstGeom>
        </p:spPr>
        <p:txBody>
          <a:bodyPr wrap="none">
            <a:spAutoFit/>
          </a:bodyPr>
          <a:lstStyle/>
          <a:p>
            <a:r>
              <a:rPr kumimoji="1" lang="en-US" altLang="zh-CN" dirty="0"/>
              <a:t>Read acct</a:t>
            </a:r>
            <a:endParaRPr lang="zh-CN" altLang="en-US" dirty="0"/>
          </a:p>
        </p:txBody>
      </p:sp>
      <p:sp>
        <p:nvSpPr>
          <p:cNvPr id="37" name="矩形 36">
            <a:extLst>
              <a:ext uri="{FF2B5EF4-FFF2-40B4-BE49-F238E27FC236}">
                <a16:creationId xmlns:a16="http://schemas.microsoft.com/office/drawing/2014/main" id="{5F1DD4C5-993D-7043-BD1D-96EFDF7BF527}"/>
              </a:ext>
            </a:extLst>
          </p:cNvPr>
          <p:cNvSpPr/>
          <p:nvPr/>
        </p:nvSpPr>
        <p:spPr>
          <a:xfrm>
            <a:off x="7924460" y="3650951"/>
            <a:ext cx="312906" cy="369332"/>
          </a:xfrm>
          <a:prstGeom prst="rect">
            <a:avLst/>
          </a:prstGeom>
        </p:spPr>
        <p:txBody>
          <a:bodyPr wrap="square">
            <a:spAutoFit/>
          </a:bodyPr>
          <a:lstStyle/>
          <a:p>
            <a:r>
              <a:rPr kumimoji="1" lang="en-US" altLang="zh-CN" dirty="0"/>
              <a:t>0</a:t>
            </a:r>
            <a:endParaRPr lang="zh-CN" altLang="en-US" dirty="0"/>
          </a:p>
        </p:txBody>
      </p:sp>
      <p:sp>
        <p:nvSpPr>
          <p:cNvPr id="38" name="矩形 37">
            <a:extLst>
              <a:ext uri="{FF2B5EF4-FFF2-40B4-BE49-F238E27FC236}">
                <a16:creationId xmlns:a16="http://schemas.microsoft.com/office/drawing/2014/main" id="{B2E676C5-BE10-DC47-8351-A3F5F923C2D8}"/>
              </a:ext>
            </a:extLst>
          </p:cNvPr>
          <p:cNvSpPr/>
          <p:nvPr/>
        </p:nvSpPr>
        <p:spPr>
          <a:xfrm>
            <a:off x="7924460" y="3935680"/>
            <a:ext cx="312906" cy="369332"/>
          </a:xfrm>
          <a:prstGeom prst="rect">
            <a:avLst/>
          </a:prstGeom>
        </p:spPr>
        <p:txBody>
          <a:bodyPr wrap="square">
            <a:spAutoFit/>
          </a:bodyPr>
          <a:lstStyle/>
          <a:p>
            <a:r>
              <a:rPr kumimoji="1" lang="en-US" altLang="zh-CN" dirty="0"/>
              <a:t>0</a:t>
            </a:r>
            <a:endParaRPr lang="zh-CN" altLang="en-US" dirty="0"/>
          </a:p>
        </p:txBody>
      </p:sp>
    </p:spTree>
    <p:extLst>
      <p:ext uri="{BB962C8B-B14F-4D97-AF65-F5344CB8AC3E}">
        <p14:creationId xmlns:p14="http://schemas.microsoft.com/office/powerpoint/2010/main" val="142682574"/>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F3CF-EEA6-1747-A5D3-B78554020958}"/>
              </a:ext>
            </a:extLst>
          </p:cNvPr>
          <p:cNvSpPr>
            <a:spLocks noGrp="1"/>
          </p:cNvSpPr>
          <p:nvPr>
            <p:ph type="title"/>
          </p:nvPr>
        </p:nvSpPr>
        <p:spPr/>
        <p:txBody>
          <a:bodyPr/>
          <a:lstStyle/>
          <a:p>
            <a:r>
              <a:rPr kumimoji="1" lang="en-US" altLang="zh-CN" dirty="0"/>
              <a:t>Core problem: </a:t>
            </a:r>
            <a:r>
              <a:rPr kumimoji="1" lang="en-US" altLang="zh-CN" b="0" dirty="0"/>
              <a:t>atomicity of the + operator </a:t>
            </a:r>
            <a:endParaRPr kumimoji="1" lang="zh-CN" altLang="en-US" dirty="0"/>
          </a:p>
        </p:txBody>
      </p:sp>
      <p:sp>
        <p:nvSpPr>
          <p:cNvPr id="4" name="灯片编号占位符 3">
            <a:extLst>
              <a:ext uri="{FF2B5EF4-FFF2-40B4-BE49-F238E27FC236}">
                <a16:creationId xmlns:a16="http://schemas.microsoft.com/office/drawing/2014/main" id="{B3BAA5D4-1216-5445-A003-2E76355596BB}"/>
              </a:ext>
            </a:extLst>
          </p:cNvPr>
          <p:cNvSpPr>
            <a:spLocks noGrp="1"/>
          </p:cNvSpPr>
          <p:nvPr>
            <p:ph type="sldNum" sz="quarter" idx="12"/>
          </p:nvPr>
        </p:nvSpPr>
        <p:spPr/>
        <p:txBody>
          <a:bodyPr/>
          <a:lstStyle/>
          <a:p>
            <a:fld id="{ADE361C3-C043-4A6E-BDCE-8DA1E7D90A3B}" type="slidenum">
              <a:rPr lang="zh-CN" altLang="en-US" smtClean="0"/>
              <a:pPr/>
              <a:t>115</a:t>
            </a:fld>
            <a:endParaRPr lang="zh-CN" altLang="en-US" dirty="0"/>
          </a:p>
        </p:txBody>
      </p:sp>
      <p:sp>
        <p:nvSpPr>
          <p:cNvPr id="5" name="矩形 4">
            <a:extLst>
              <a:ext uri="{FF2B5EF4-FFF2-40B4-BE49-F238E27FC236}">
                <a16:creationId xmlns:a16="http://schemas.microsoft.com/office/drawing/2014/main" id="{4907D889-ECD0-C14A-AEB8-62C2E84EA8A4}"/>
              </a:ext>
            </a:extLst>
          </p:cNvPr>
          <p:cNvSpPr/>
          <p:nvPr/>
        </p:nvSpPr>
        <p:spPr>
          <a:xfrm>
            <a:off x="320285" y="1102189"/>
            <a:ext cx="3240360" cy="646331"/>
          </a:xfrm>
          <a:prstGeom prst="rect">
            <a:avLst/>
          </a:prstGeom>
          <a:ln w="3810">
            <a:solidFill>
              <a:schemeClr val="tx1"/>
            </a:solidFill>
          </a:ln>
        </p:spPr>
        <p:txBody>
          <a:bodyPr wrap="square">
            <a:spAutoFit/>
          </a:bodyPr>
          <a:lstStyle/>
          <a:p>
            <a:r>
              <a:rPr lang="en-US" altLang="zh-CN" dirty="0">
                <a:solidFill>
                  <a:prstClr val="black"/>
                </a:solidFill>
                <a:latin typeface="Consolas" panose="020B0609020204030204" pitchFamily="49" charset="0"/>
                <a:ea typeface="楷体"/>
                <a:cs typeface="Courier"/>
              </a:rPr>
              <a:t>Deposit(bank, acct, amt):</a:t>
            </a:r>
          </a:p>
          <a:p>
            <a:r>
              <a:rPr lang="is-IS" altLang="zh-CN" dirty="0">
                <a:solidFill>
                  <a:prstClr val="black"/>
                </a:solidFill>
                <a:latin typeface="Consolas" panose="020B0609020204030204" pitchFamily="49" charset="0"/>
                <a:ea typeface="楷体"/>
                <a:cs typeface="Courier"/>
              </a:rPr>
              <a:t>    bank[acct] += amt</a:t>
            </a:r>
          </a:p>
        </p:txBody>
      </p:sp>
      <p:sp>
        <p:nvSpPr>
          <p:cNvPr id="6" name="矩形 5">
            <a:extLst>
              <a:ext uri="{FF2B5EF4-FFF2-40B4-BE49-F238E27FC236}">
                <a16:creationId xmlns:a16="http://schemas.microsoft.com/office/drawing/2014/main" id="{9E6D6A73-941D-E447-B134-F8EE6CAF4547}"/>
              </a:ext>
            </a:extLst>
          </p:cNvPr>
          <p:cNvSpPr/>
          <p:nvPr/>
        </p:nvSpPr>
        <p:spPr>
          <a:xfrm>
            <a:off x="4575524" y="970352"/>
            <a:ext cx="2795193" cy="1359603"/>
          </a:xfrm>
          <a:prstGeom prst="rect">
            <a:avLst/>
          </a:prstGeom>
          <a:ln w="3810">
            <a:solidFill>
              <a:schemeClr val="tx1"/>
            </a:solidFill>
          </a:ln>
        </p:spPr>
        <p:txBody>
          <a:bodyPr wrap="square">
            <a:spAutoFit/>
          </a:bodyPr>
          <a:lstStyle/>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mov    acct,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t>
            </a:r>
          </a:p>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add    $amt,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t>
            </a:r>
          </a:p>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mov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acct </a:t>
            </a:r>
          </a:p>
        </p:txBody>
      </p:sp>
      <p:sp>
        <p:nvSpPr>
          <p:cNvPr id="7" name="矩形 6">
            <a:extLst>
              <a:ext uri="{FF2B5EF4-FFF2-40B4-BE49-F238E27FC236}">
                <a16:creationId xmlns:a16="http://schemas.microsoft.com/office/drawing/2014/main" id="{D85B1D87-3801-5541-966C-BBB634AB3369}"/>
              </a:ext>
            </a:extLst>
          </p:cNvPr>
          <p:cNvSpPr/>
          <p:nvPr/>
        </p:nvSpPr>
        <p:spPr>
          <a:xfrm>
            <a:off x="683568" y="1793993"/>
            <a:ext cx="2715423" cy="369332"/>
          </a:xfrm>
          <a:prstGeom prst="rect">
            <a:avLst/>
          </a:prstGeom>
        </p:spPr>
        <p:txBody>
          <a:bodyPr wrap="none">
            <a:spAutoFit/>
          </a:bodyPr>
          <a:lstStyle/>
          <a:p>
            <a:r>
              <a:rPr kumimoji="1" lang="en-US" altLang="zh-CN" dirty="0"/>
              <a:t>Developer’s written code</a:t>
            </a:r>
            <a:endParaRPr lang="zh-CN" altLang="en-US" dirty="0"/>
          </a:p>
        </p:txBody>
      </p:sp>
      <p:sp>
        <p:nvSpPr>
          <p:cNvPr id="8" name="矩形 7">
            <a:extLst>
              <a:ext uri="{FF2B5EF4-FFF2-40B4-BE49-F238E27FC236}">
                <a16:creationId xmlns:a16="http://schemas.microsoft.com/office/drawing/2014/main" id="{3CF7EB12-08C5-9B4D-888A-DCBE72A473AE}"/>
              </a:ext>
            </a:extLst>
          </p:cNvPr>
          <p:cNvSpPr/>
          <p:nvPr/>
        </p:nvSpPr>
        <p:spPr>
          <a:xfrm>
            <a:off x="4499992" y="2342430"/>
            <a:ext cx="2946256" cy="369332"/>
          </a:xfrm>
          <a:prstGeom prst="rect">
            <a:avLst/>
          </a:prstGeom>
        </p:spPr>
        <p:txBody>
          <a:bodyPr wrap="none">
            <a:spAutoFit/>
          </a:bodyPr>
          <a:lstStyle/>
          <a:p>
            <a:r>
              <a:rPr kumimoji="1" lang="en-US" altLang="zh-CN" dirty="0"/>
              <a:t>Compiler’s generated code</a:t>
            </a:r>
            <a:endParaRPr lang="zh-CN" altLang="en-US" dirty="0"/>
          </a:p>
        </p:txBody>
      </p:sp>
      <p:cxnSp>
        <p:nvCxnSpPr>
          <p:cNvPr id="10" name="直线连接符 9">
            <a:extLst>
              <a:ext uri="{FF2B5EF4-FFF2-40B4-BE49-F238E27FC236}">
                <a16:creationId xmlns:a16="http://schemas.microsoft.com/office/drawing/2014/main" id="{283DF107-6F22-D74E-AC96-12119641E56E}"/>
              </a:ext>
            </a:extLst>
          </p:cNvPr>
          <p:cNvCxnSpPr>
            <a:cxnSpLocks/>
          </p:cNvCxnSpPr>
          <p:nvPr/>
        </p:nvCxnSpPr>
        <p:spPr>
          <a:xfrm>
            <a:off x="-324544" y="2929508"/>
            <a:ext cx="100091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0F7443D6-8382-DE40-B6C1-4007FB574DB7}"/>
              </a:ext>
            </a:extLst>
          </p:cNvPr>
          <p:cNvCxnSpPr>
            <a:cxnSpLocks/>
          </p:cNvCxnSpPr>
          <p:nvPr/>
        </p:nvCxnSpPr>
        <p:spPr>
          <a:xfrm>
            <a:off x="527584" y="3793604"/>
            <a:ext cx="0" cy="108893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01BB7CA3-96EB-D448-9752-A8DCE9B88736}"/>
              </a:ext>
            </a:extLst>
          </p:cNvPr>
          <p:cNvSpPr/>
          <p:nvPr/>
        </p:nvSpPr>
        <p:spPr>
          <a:xfrm>
            <a:off x="290872" y="5010381"/>
            <a:ext cx="689035" cy="369332"/>
          </a:xfrm>
          <a:prstGeom prst="rect">
            <a:avLst/>
          </a:prstGeom>
        </p:spPr>
        <p:txBody>
          <a:bodyPr wrap="none">
            <a:spAutoFit/>
          </a:bodyPr>
          <a:lstStyle/>
          <a:p>
            <a:r>
              <a:rPr kumimoji="1" lang="en-US" altLang="zh-CN" dirty="0"/>
              <a:t>Time</a:t>
            </a:r>
            <a:endParaRPr lang="zh-CN" altLang="en-US" dirty="0"/>
          </a:p>
        </p:txBody>
      </p:sp>
      <p:pic>
        <p:nvPicPr>
          <p:cNvPr id="15" name="内容占位符 11">
            <a:extLst>
              <a:ext uri="{FF2B5EF4-FFF2-40B4-BE49-F238E27FC236}">
                <a16:creationId xmlns:a16="http://schemas.microsoft.com/office/drawing/2014/main" id="{CA063D85-96B4-DE4C-B181-A5B8D7690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90" y="4174619"/>
            <a:ext cx="276342" cy="658969"/>
          </a:xfrm>
          <a:prstGeom prst="rect">
            <a:avLst/>
          </a:prstGeom>
        </p:spPr>
      </p:pic>
      <p:sp>
        <p:nvSpPr>
          <p:cNvPr id="16" name="矩形 15">
            <a:extLst>
              <a:ext uri="{FF2B5EF4-FFF2-40B4-BE49-F238E27FC236}">
                <a16:creationId xmlns:a16="http://schemas.microsoft.com/office/drawing/2014/main" id="{4710C6A0-75FD-D647-B5DD-776AF33CE9C6}"/>
              </a:ext>
            </a:extLst>
          </p:cNvPr>
          <p:cNvSpPr/>
          <p:nvPr/>
        </p:nvSpPr>
        <p:spPr>
          <a:xfrm>
            <a:off x="755576" y="3790984"/>
            <a:ext cx="453970" cy="369332"/>
          </a:xfrm>
          <a:prstGeom prst="rect">
            <a:avLst/>
          </a:prstGeom>
        </p:spPr>
        <p:txBody>
          <a:bodyPr wrap="none">
            <a:spAutoFit/>
          </a:bodyPr>
          <a:lstStyle/>
          <a:p>
            <a:r>
              <a:rPr kumimoji="1" lang="en-US" altLang="zh-CN" dirty="0"/>
              <a:t>T0</a:t>
            </a:r>
            <a:endParaRPr lang="zh-CN" altLang="en-US" dirty="0"/>
          </a:p>
        </p:txBody>
      </p:sp>
      <p:pic>
        <p:nvPicPr>
          <p:cNvPr id="17" name="内容占位符 11">
            <a:extLst>
              <a:ext uri="{FF2B5EF4-FFF2-40B4-BE49-F238E27FC236}">
                <a16:creationId xmlns:a16="http://schemas.microsoft.com/office/drawing/2014/main" id="{D9CEA140-6854-6841-9DA2-A3145B4B2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002" y="4175338"/>
            <a:ext cx="276342" cy="658969"/>
          </a:xfrm>
          <a:prstGeom prst="rect">
            <a:avLst/>
          </a:prstGeom>
        </p:spPr>
      </p:pic>
      <p:sp>
        <p:nvSpPr>
          <p:cNvPr id="18" name="矩形 17">
            <a:extLst>
              <a:ext uri="{FF2B5EF4-FFF2-40B4-BE49-F238E27FC236}">
                <a16:creationId xmlns:a16="http://schemas.microsoft.com/office/drawing/2014/main" id="{33305B8E-11C5-754D-A5A9-2C063E7F540B}"/>
              </a:ext>
            </a:extLst>
          </p:cNvPr>
          <p:cNvSpPr/>
          <p:nvPr/>
        </p:nvSpPr>
        <p:spPr>
          <a:xfrm>
            <a:off x="1390188" y="3791703"/>
            <a:ext cx="453970" cy="369332"/>
          </a:xfrm>
          <a:prstGeom prst="rect">
            <a:avLst/>
          </a:prstGeom>
        </p:spPr>
        <p:txBody>
          <a:bodyPr wrap="none">
            <a:spAutoFit/>
          </a:bodyPr>
          <a:lstStyle/>
          <a:p>
            <a:r>
              <a:rPr kumimoji="1" lang="en-US" altLang="zh-CN" dirty="0"/>
              <a:t>T1</a:t>
            </a:r>
            <a:endParaRPr lang="zh-CN" altLang="en-US" dirty="0"/>
          </a:p>
        </p:txBody>
      </p:sp>
      <p:sp>
        <p:nvSpPr>
          <p:cNvPr id="19" name="矩形 18">
            <a:extLst>
              <a:ext uri="{FF2B5EF4-FFF2-40B4-BE49-F238E27FC236}">
                <a16:creationId xmlns:a16="http://schemas.microsoft.com/office/drawing/2014/main" id="{F21A3D7F-6A9E-9444-A5C8-F77F2A1F1658}"/>
              </a:ext>
            </a:extLst>
          </p:cNvPr>
          <p:cNvSpPr/>
          <p:nvPr/>
        </p:nvSpPr>
        <p:spPr>
          <a:xfrm>
            <a:off x="874549" y="4339963"/>
            <a:ext cx="216024" cy="282601"/>
          </a:xfrm>
          <a:prstGeom prst="rect">
            <a:avLst/>
          </a:prstGeom>
          <a:solidFill>
            <a:srgbClr val="BF569D"/>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7DD53EFC-C0FB-0449-A09D-8726CB3DE751}"/>
              </a:ext>
            </a:extLst>
          </p:cNvPr>
          <p:cNvSpPr/>
          <p:nvPr/>
        </p:nvSpPr>
        <p:spPr>
          <a:xfrm>
            <a:off x="1755344" y="4339962"/>
            <a:ext cx="216024" cy="282601"/>
          </a:xfrm>
          <a:prstGeom prst="rect">
            <a:avLst/>
          </a:prstGeom>
          <a:solidFill>
            <a:srgbClr val="BF569D"/>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4702A778-9CB3-8845-A2A4-4263879E2234}"/>
              </a:ext>
            </a:extLst>
          </p:cNvPr>
          <p:cNvSpPr/>
          <p:nvPr/>
        </p:nvSpPr>
        <p:spPr>
          <a:xfrm>
            <a:off x="2359148" y="4140480"/>
            <a:ext cx="1537040" cy="923330"/>
          </a:xfrm>
          <a:prstGeom prst="rect">
            <a:avLst/>
          </a:prstGeom>
          <a:ln w="3810">
            <a:solidFill>
              <a:schemeClr val="tx1"/>
            </a:solidFill>
          </a:ln>
        </p:spPr>
        <p:txBody>
          <a:bodyPr wrap="square">
            <a:spAutoFit/>
          </a:bodyPr>
          <a:lstStyle/>
          <a:p>
            <a:r>
              <a:rPr lang="en-US" altLang="zh-CN" dirty="0">
                <a:solidFill>
                  <a:prstClr val="black"/>
                </a:solidFill>
                <a:latin typeface="Consolas" panose="020B0609020204030204" pitchFamily="49" charset="0"/>
                <a:ea typeface="楷体"/>
                <a:cs typeface="Courier"/>
              </a:rPr>
              <a:t>Deposit(bank,"alice”,10)</a:t>
            </a:r>
            <a:endParaRPr lang="is-IS" altLang="zh-CN" dirty="0">
              <a:solidFill>
                <a:prstClr val="black"/>
              </a:solidFill>
              <a:latin typeface="Consolas" panose="020B0609020204030204" pitchFamily="49" charset="0"/>
              <a:ea typeface="楷体"/>
              <a:cs typeface="Courier"/>
            </a:endParaRPr>
          </a:p>
        </p:txBody>
      </p:sp>
      <p:cxnSp>
        <p:nvCxnSpPr>
          <p:cNvPr id="22" name="直线连接符 21">
            <a:extLst>
              <a:ext uri="{FF2B5EF4-FFF2-40B4-BE49-F238E27FC236}">
                <a16:creationId xmlns:a16="http://schemas.microsoft.com/office/drawing/2014/main" id="{64FA6310-4D5D-2348-AECC-60550F79A8D7}"/>
              </a:ext>
            </a:extLst>
          </p:cNvPr>
          <p:cNvCxnSpPr>
            <a:cxnSpLocks/>
          </p:cNvCxnSpPr>
          <p:nvPr/>
        </p:nvCxnSpPr>
        <p:spPr>
          <a:xfrm flipV="1">
            <a:off x="1998420" y="4174619"/>
            <a:ext cx="299760" cy="196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03B432D5-CDF0-1940-B09F-8D2E4A065A1D}"/>
              </a:ext>
            </a:extLst>
          </p:cNvPr>
          <p:cNvCxnSpPr>
            <a:cxnSpLocks/>
          </p:cNvCxnSpPr>
          <p:nvPr/>
        </p:nvCxnSpPr>
        <p:spPr>
          <a:xfrm>
            <a:off x="1998420" y="4652743"/>
            <a:ext cx="271914" cy="4110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D285D9E-F581-AB4D-BC29-57797A02FB8D}"/>
              </a:ext>
            </a:extLst>
          </p:cNvPr>
          <p:cNvSpPr/>
          <p:nvPr/>
        </p:nvSpPr>
        <p:spPr>
          <a:xfrm>
            <a:off x="4648199" y="3012492"/>
            <a:ext cx="1146468" cy="369332"/>
          </a:xfrm>
          <a:prstGeom prst="rect">
            <a:avLst/>
          </a:prstGeom>
        </p:spPr>
        <p:txBody>
          <a:bodyPr wrap="none">
            <a:spAutoFit/>
          </a:bodyPr>
          <a:lstStyle/>
          <a:p>
            <a:r>
              <a:rPr kumimoji="1" lang="en-US" altLang="zh-CN" b="1" dirty="0"/>
              <a:t>Thread 0</a:t>
            </a:r>
            <a:endParaRPr lang="zh-CN" altLang="en-US" b="1" dirty="0"/>
          </a:p>
        </p:txBody>
      </p:sp>
      <p:sp>
        <p:nvSpPr>
          <p:cNvPr id="25" name="矩形 24">
            <a:extLst>
              <a:ext uri="{FF2B5EF4-FFF2-40B4-BE49-F238E27FC236}">
                <a16:creationId xmlns:a16="http://schemas.microsoft.com/office/drawing/2014/main" id="{3EFCC39E-2329-6343-89AE-437495305034}"/>
              </a:ext>
            </a:extLst>
          </p:cNvPr>
          <p:cNvSpPr/>
          <p:nvPr/>
        </p:nvSpPr>
        <p:spPr>
          <a:xfrm>
            <a:off x="6069712" y="3012492"/>
            <a:ext cx="1146468" cy="369332"/>
          </a:xfrm>
          <a:prstGeom prst="rect">
            <a:avLst/>
          </a:prstGeom>
        </p:spPr>
        <p:txBody>
          <a:bodyPr wrap="none">
            <a:spAutoFit/>
          </a:bodyPr>
          <a:lstStyle/>
          <a:p>
            <a:r>
              <a:rPr kumimoji="1" lang="en-US" altLang="zh-CN" b="1" dirty="0"/>
              <a:t>Thread 1</a:t>
            </a:r>
            <a:endParaRPr lang="zh-CN" altLang="en-US" b="1" dirty="0"/>
          </a:p>
        </p:txBody>
      </p:sp>
      <p:sp>
        <p:nvSpPr>
          <p:cNvPr id="26" name="右箭头 25">
            <a:extLst>
              <a:ext uri="{FF2B5EF4-FFF2-40B4-BE49-F238E27FC236}">
                <a16:creationId xmlns:a16="http://schemas.microsoft.com/office/drawing/2014/main" id="{6B118344-4FB0-6544-855F-F897F1CF0F4E}"/>
              </a:ext>
            </a:extLst>
          </p:cNvPr>
          <p:cNvSpPr/>
          <p:nvPr/>
        </p:nvSpPr>
        <p:spPr>
          <a:xfrm>
            <a:off x="4085946" y="4207607"/>
            <a:ext cx="396044" cy="783278"/>
          </a:xfrm>
          <a:prstGeom prst="rightArrow">
            <a:avLst>
              <a:gd name="adj1" fmla="val 50000"/>
              <a:gd name="adj2" fmla="val 57737"/>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DDC03FF3-6B9A-C04A-BCB5-7107A97FF5AD}"/>
              </a:ext>
            </a:extLst>
          </p:cNvPr>
          <p:cNvSpPr/>
          <p:nvPr/>
        </p:nvSpPr>
        <p:spPr>
          <a:xfrm>
            <a:off x="7510244" y="3012492"/>
            <a:ext cx="1454244" cy="369332"/>
          </a:xfrm>
          <a:prstGeom prst="rect">
            <a:avLst/>
          </a:prstGeom>
        </p:spPr>
        <p:txBody>
          <a:bodyPr wrap="none">
            <a:spAutoFit/>
          </a:bodyPr>
          <a:lstStyle/>
          <a:p>
            <a:r>
              <a:rPr kumimoji="1" lang="en-US" altLang="zh-CN" b="1" dirty="0"/>
              <a:t>Bank[Alice]</a:t>
            </a:r>
            <a:endParaRPr lang="zh-CN" altLang="en-US" b="1" dirty="0"/>
          </a:p>
        </p:txBody>
      </p:sp>
      <p:sp>
        <p:nvSpPr>
          <p:cNvPr id="30" name="矩形 29">
            <a:extLst>
              <a:ext uri="{FF2B5EF4-FFF2-40B4-BE49-F238E27FC236}">
                <a16:creationId xmlns:a16="http://schemas.microsoft.com/office/drawing/2014/main" id="{9FF490A5-01B1-5642-B471-6980F6B83688}"/>
              </a:ext>
            </a:extLst>
          </p:cNvPr>
          <p:cNvSpPr/>
          <p:nvPr/>
        </p:nvSpPr>
        <p:spPr>
          <a:xfrm>
            <a:off x="7924460" y="3354039"/>
            <a:ext cx="312906" cy="369332"/>
          </a:xfrm>
          <a:prstGeom prst="rect">
            <a:avLst/>
          </a:prstGeom>
        </p:spPr>
        <p:txBody>
          <a:bodyPr wrap="none">
            <a:spAutoFit/>
          </a:bodyPr>
          <a:lstStyle/>
          <a:p>
            <a:r>
              <a:rPr kumimoji="1" lang="en-US" altLang="zh-CN" dirty="0"/>
              <a:t>0</a:t>
            </a:r>
            <a:endParaRPr lang="zh-CN" altLang="en-US" dirty="0"/>
          </a:p>
        </p:txBody>
      </p:sp>
      <p:cxnSp>
        <p:nvCxnSpPr>
          <p:cNvPr id="33" name="直线箭头连接符 32">
            <a:extLst>
              <a:ext uri="{FF2B5EF4-FFF2-40B4-BE49-F238E27FC236}">
                <a16:creationId xmlns:a16="http://schemas.microsoft.com/office/drawing/2014/main" id="{BCBEE022-CD71-4342-A7C4-7B6F821CEB80}"/>
              </a:ext>
            </a:extLst>
          </p:cNvPr>
          <p:cNvCxnSpPr/>
          <p:nvPr/>
        </p:nvCxnSpPr>
        <p:spPr>
          <a:xfrm flipH="1">
            <a:off x="7380344" y="3829430"/>
            <a:ext cx="288000" cy="0"/>
          </a:xfrm>
          <a:prstGeom prst="straightConnector1">
            <a:avLst/>
          </a:prstGeom>
          <a:ln w="1524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55CDD1EB-C4DC-7D4F-974B-5C88FE5D10C6}"/>
              </a:ext>
            </a:extLst>
          </p:cNvPr>
          <p:cNvCxnSpPr/>
          <p:nvPr/>
        </p:nvCxnSpPr>
        <p:spPr>
          <a:xfrm flipH="1">
            <a:off x="7380344" y="4177628"/>
            <a:ext cx="288000" cy="0"/>
          </a:xfrm>
          <a:prstGeom prst="straightConnector1">
            <a:avLst/>
          </a:prstGeom>
          <a:ln w="1524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52D66799-931B-0942-ACF2-AC5F2D1384A6}"/>
              </a:ext>
            </a:extLst>
          </p:cNvPr>
          <p:cNvSpPr/>
          <p:nvPr/>
        </p:nvSpPr>
        <p:spPr>
          <a:xfrm>
            <a:off x="4622664" y="3644373"/>
            <a:ext cx="1223412" cy="369332"/>
          </a:xfrm>
          <a:prstGeom prst="rect">
            <a:avLst/>
          </a:prstGeom>
        </p:spPr>
        <p:txBody>
          <a:bodyPr wrap="none">
            <a:spAutoFit/>
          </a:bodyPr>
          <a:lstStyle/>
          <a:p>
            <a:r>
              <a:rPr kumimoji="1" lang="en-US" altLang="zh-CN" dirty="0"/>
              <a:t>Read acct</a:t>
            </a:r>
            <a:endParaRPr lang="zh-CN" altLang="en-US" dirty="0"/>
          </a:p>
        </p:txBody>
      </p:sp>
      <p:sp>
        <p:nvSpPr>
          <p:cNvPr id="36" name="矩形 35">
            <a:extLst>
              <a:ext uri="{FF2B5EF4-FFF2-40B4-BE49-F238E27FC236}">
                <a16:creationId xmlns:a16="http://schemas.microsoft.com/office/drawing/2014/main" id="{B92D4D0E-CFFB-4845-B18B-FF36AF9B84D6}"/>
              </a:ext>
            </a:extLst>
          </p:cNvPr>
          <p:cNvSpPr/>
          <p:nvPr/>
        </p:nvSpPr>
        <p:spPr>
          <a:xfrm>
            <a:off x="6025872" y="3986703"/>
            <a:ext cx="1223412" cy="369332"/>
          </a:xfrm>
          <a:prstGeom prst="rect">
            <a:avLst/>
          </a:prstGeom>
        </p:spPr>
        <p:txBody>
          <a:bodyPr wrap="none">
            <a:spAutoFit/>
          </a:bodyPr>
          <a:lstStyle/>
          <a:p>
            <a:r>
              <a:rPr kumimoji="1" lang="en-US" altLang="zh-CN" dirty="0"/>
              <a:t>Read acct</a:t>
            </a:r>
            <a:endParaRPr lang="zh-CN" altLang="en-US" dirty="0"/>
          </a:p>
        </p:txBody>
      </p:sp>
      <p:sp>
        <p:nvSpPr>
          <p:cNvPr id="37" name="矩形 36">
            <a:extLst>
              <a:ext uri="{FF2B5EF4-FFF2-40B4-BE49-F238E27FC236}">
                <a16:creationId xmlns:a16="http://schemas.microsoft.com/office/drawing/2014/main" id="{5F1DD4C5-993D-7043-BD1D-96EFDF7BF527}"/>
              </a:ext>
            </a:extLst>
          </p:cNvPr>
          <p:cNvSpPr/>
          <p:nvPr/>
        </p:nvSpPr>
        <p:spPr>
          <a:xfrm>
            <a:off x="7924460" y="3650951"/>
            <a:ext cx="312906" cy="369332"/>
          </a:xfrm>
          <a:prstGeom prst="rect">
            <a:avLst/>
          </a:prstGeom>
        </p:spPr>
        <p:txBody>
          <a:bodyPr wrap="square">
            <a:spAutoFit/>
          </a:bodyPr>
          <a:lstStyle/>
          <a:p>
            <a:r>
              <a:rPr kumimoji="1" lang="en-US" altLang="zh-CN" dirty="0"/>
              <a:t>0</a:t>
            </a:r>
            <a:endParaRPr lang="zh-CN" altLang="en-US" dirty="0"/>
          </a:p>
        </p:txBody>
      </p:sp>
      <p:sp>
        <p:nvSpPr>
          <p:cNvPr id="38" name="矩形 37">
            <a:extLst>
              <a:ext uri="{FF2B5EF4-FFF2-40B4-BE49-F238E27FC236}">
                <a16:creationId xmlns:a16="http://schemas.microsoft.com/office/drawing/2014/main" id="{B2E676C5-BE10-DC47-8351-A3F5F923C2D8}"/>
              </a:ext>
            </a:extLst>
          </p:cNvPr>
          <p:cNvSpPr/>
          <p:nvPr/>
        </p:nvSpPr>
        <p:spPr>
          <a:xfrm>
            <a:off x="7924460" y="3935680"/>
            <a:ext cx="312906" cy="369332"/>
          </a:xfrm>
          <a:prstGeom prst="rect">
            <a:avLst/>
          </a:prstGeom>
        </p:spPr>
        <p:txBody>
          <a:bodyPr wrap="square">
            <a:spAutoFit/>
          </a:bodyPr>
          <a:lstStyle/>
          <a:p>
            <a:r>
              <a:rPr kumimoji="1" lang="en-US" altLang="zh-CN" dirty="0"/>
              <a:t>0</a:t>
            </a:r>
            <a:endParaRPr lang="zh-CN" altLang="en-US" dirty="0"/>
          </a:p>
        </p:txBody>
      </p:sp>
      <p:sp>
        <p:nvSpPr>
          <p:cNvPr id="39" name="矩形 38">
            <a:extLst>
              <a:ext uri="{FF2B5EF4-FFF2-40B4-BE49-F238E27FC236}">
                <a16:creationId xmlns:a16="http://schemas.microsoft.com/office/drawing/2014/main" id="{BB110346-CB42-804C-8A37-4B64C989271B}"/>
              </a:ext>
            </a:extLst>
          </p:cNvPr>
          <p:cNvSpPr/>
          <p:nvPr/>
        </p:nvSpPr>
        <p:spPr>
          <a:xfrm>
            <a:off x="4654611" y="4305012"/>
            <a:ext cx="1133644" cy="369332"/>
          </a:xfrm>
          <a:prstGeom prst="rect">
            <a:avLst/>
          </a:prstGeom>
        </p:spPr>
        <p:txBody>
          <a:bodyPr wrap="none">
            <a:spAutoFit/>
          </a:bodyPr>
          <a:lstStyle/>
          <a:p>
            <a:r>
              <a:rPr kumimoji="1" lang="en-US" altLang="zh-CN" dirty="0"/>
              <a:t>Increase </a:t>
            </a:r>
            <a:endParaRPr lang="zh-CN" altLang="en-US" dirty="0"/>
          </a:p>
        </p:txBody>
      </p:sp>
      <p:sp>
        <p:nvSpPr>
          <p:cNvPr id="43" name="矩形 42">
            <a:extLst>
              <a:ext uri="{FF2B5EF4-FFF2-40B4-BE49-F238E27FC236}">
                <a16:creationId xmlns:a16="http://schemas.microsoft.com/office/drawing/2014/main" id="{3A61B027-F501-084D-8B06-0F09CAF3EFA3}"/>
              </a:ext>
            </a:extLst>
          </p:cNvPr>
          <p:cNvSpPr/>
          <p:nvPr/>
        </p:nvSpPr>
        <p:spPr>
          <a:xfrm>
            <a:off x="7924460" y="4246989"/>
            <a:ext cx="312906" cy="369332"/>
          </a:xfrm>
          <a:prstGeom prst="rect">
            <a:avLst/>
          </a:prstGeom>
        </p:spPr>
        <p:txBody>
          <a:bodyPr wrap="square">
            <a:spAutoFit/>
          </a:bodyPr>
          <a:lstStyle/>
          <a:p>
            <a:r>
              <a:rPr kumimoji="1" lang="en-US" altLang="zh-CN" dirty="0"/>
              <a:t>0</a:t>
            </a:r>
            <a:endParaRPr lang="zh-CN" altLang="en-US" dirty="0"/>
          </a:p>
        </p:txBody>
      </p:sp>
    </p:spTree>
    <p:extLst>
      <p:ext uri="{BB962C8B-B14F-4D97-AF65-F5344CB8AC3E}">
        <p14:creationId xmlns:p14="http://schemas.microsoft.com/office/powerpoint/2010/main" val="1570824484"/>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F3CF-EEA6-1747-A5D3-B78554020958}"/>
              </a:ext>
            </a:extLst>
          </p:cNvPr>
          <p:cNvSpPr>
            <a:spLocks noGrp="1"/>
          </p:cNvSpPr>
          <p:nvPr>
            <p:ph type="title"/>
          </p:nvPr>
        </p:nvSpPr>
        <p:spPr/>
        <p:txBody>
          <a:bodyPr/>
          <a:lstStyle/>
          <a:p>
            <a:r>
              <a:rPr kumimoji="1" lang="en-US" altLang="zh-CN" dirty="0"/>
              <a:t>Core problem: </a:t>
            </a:r>
            <a:r>
              <a:rPr kumimoji="1" lang="en-US" altLang="zh-CN" b="0" dirty="0"/>
              <a:t>atomicity of the + operator </a:t>
            </a:r>
            <a:endParaRPr kumimoji="1" lang="zh-CN" altLang="en-US" dirty="0"/>
          </a:p>
        </p:txBody>
      </p:sp>
      <p:sp>
        <p:nvSpPr>
          <p:cNvPr id="4" name="灯片编号占位符 3">
            <a:extLst>
              <a:ext uri="{FF2B5EF4-FFF2-40B4-BE49-F238E27FC236}">
                <a16:creationId xmlns:a16="http://schemas.microsoft.com/office/drawing/2014/main" id="{B3BAA5D4-1216-5445-A003-2E76355596BB}"/>
              </a:ext>
            </a:extLst>
          </p:cNvPr>
          <p:cNvSpPr>
            <a:spLocks noGrp="1"/>
          </p:cNvSpPr>
          <p:nvPr>
            <p:ph type="sldNum" sz="quarter" idx="12"/>
          </p:nvPr>
        </p:nvSpPr>
        <p:spPr/>
        <p:txBody>
          <a:bodyPr/>
          <a:lstStyle/>
          <a:p>
            <a:fld id="{ADE361C3-C043-4A6E-BDCE-8DA1E7D90A3B}" type="slidenum">
              <a:rPr lang="zh-CN" altLang="en-US" smtClean="0"/>
              <a:pPr/>
              <a:t>116</a:t>
            </a:fld>
            <a:endParaRPr lang="zh-CN" altLang="en-US" dirty="0"/>
          </a:p>
        </p:txBody>
      </p:sp>
      <p:sp>
        <p:nvSpPr>
          <p:cNvPr id="5" name="矩形 4">
            <a:extLst>
              <a:ext uri="{FF2B5EF4-FFF2-40B4-BE49-F238E27FC236}">
                <a16:creationId xmlns:a16="http://schemas.microsoft.com/office/drawing/2014/main" id="{4907D889-ECD0-C14A-AEB8-62C2E84EA8A4}"/>
              </a:ext>
            </a:extLst>
          </p:cNvPr>
          <p:cNvSpPr/>
          <p:nvPr/>
        </p:nvSpPr>
        <p:spPr>
          <a:xfrm>
            <a:off x="320285" y="1102189"/>
            <a:ext cx="3240360" cy="646331"/>
          </a:xfrm>
          <a:prstGeom prst="rect">
            <a:avLst/>
          </a:prstGeom>
          <a:ln w="3810">
            <a:solidFill>
              <a:schemeClr val="tx1"/>
            </a:solidFill>
          </a:ln>
        </p:spPr>
        <p:txBody>
          <a:bodyPr wrap="square">
            <a:spAutoFit/>
          </a:bodyPr>
          <a:lstStyle/>
          <a:p>
            <a:r>
              <a:rPr lang="en-US" altLang="zh-CN" dirty="0">
                <a:solidFill>
                  <a:prstClr val="black"/>
                </a:solidFill>
                <a:latin typeface="Consolas" panose="020B0609020204030204" pitchFamily="49" charset="0"/>
                <a:ea typeface="楷体"/>
                <a:cs typeface="Courier"/>
              </a:rPr>
              <a:t>Deposit(bank, acct, amt):</a:t>
            </a:r>
          </a:p>
          <a:p>
            <a:r>
              <a:rPr lang="is-IS" altLang="zh-CN" dirty="0">
                <a:solidFill>
                  <a:prstClr val="black"/>
                </a:solidFill>
                <a:latin typeface="Consolas" panose="020B0609020204030204" pitchFamily="49" charset="0"/>
                <a:ea typeface="楷体"/>
                <a:cs typeface="Courier"/>
              </a:rPr>
              <a:t>    bank[acct] += amt</a:t>
            </a:r>
          </a:p>
        </p:txBody>
      </p:sp>
      <p:sp>
        <p:nvSpPr>
          <p:cNvPr id="6" name="矩形 5">
            <a:extLst>
              <a:ext uri="{FF2B5EF4-FFF2-40B4-BE49-F238E27FC236}">
                <a16:creationId xmlns:a16="http://schemas.microsoft.com/office/drawing/2014/main" id="{9E6D6A73-941D-E447-B134-F8EE6CAF4547}"/>
              </a:ext>
            </a:extLst>
          </p:cNvPr>
          <p:cNvSpPr/>
          <p:nvPr/>
        </p:nvSpPr>
        <p:spPr>
          <a:xfrm>
            <a:off x="4575524" y="970352"/>
            <a:ext cx="2795193" cy="1359603"/>
          </a:xfrm>
          <a:prstGeom prst="rect">
            <a:avLst/>
          </a:prstGeom>
          <a:ln w="3810">
            <a:solidFill>
              <a:schemeClr val="tx1"/>
            </a:solidFill>
          </a:ln>
        </p:spPr>
        <p:txBody>
          <a:bodyPr wrap="square">
            <a:spAutoFit/>
          </a:bodyPr>
          <a:lstStyle/>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mov    acct,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t>
            </a:r>
          </a:p>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add    $amt,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t>
            </a:r>
          </a:p>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mov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acct </a:t>
            </a:r>
          </a:p>
        </p:txBody>
      </p:sp>
      <p:sp>
        <p:nvSpPr>
          <p:cNvPr id="7" name="矩形 6">
            <a:extLst>
              <a:ext uri="{FF2B5EF4-FFF2-40B4-BE49-F238E27FC236}">
                <a16:creationId xmlns:a16="http://schemas.microsoft.com/office/drawing/2014/main" id="{D85B1D87-3801-5541-966C-BBB634AB3369}"/>
              </a:ext>
            </a:extLst>
          </p:cNvPr>
          <p:cNvSpPr/>
          <p:nvPr/>
        </p:nvSpPr>
        <p:spPr>
          <a:xfrm>
            <a:off x="683568" y="1793993"/>
            <a:ext cx="2715423" cy="369332"/>
          </a:xfrm>
          <a:prstGeom prst="rect">
            <a:avLst/>
          </a:prstGeom>
        </p:spPr>
        <p:txBody>
          <a:bodyPr wrap="none">
            <a:spAutoFit/>
          </a:bodyPr>
          <a:lstStyle/>
          <a:p>
            <a:r>
              <a:rPr kumimoji="1" lang="en-US" altLang="zh-CN" dirty="0"/>
              <a:t>Developer’s written code</a:t>
            </a:r>
            <a:endParaRPr lang="zh-CN" altLang="en-US" dirty="0"/>
          </a:p>
        </p:txBody>
      </p:sp>
      <p:sp>
        <p:nvSpPr>
          <p:cNvPr id="8" name="矩形 7">
            <a:extLst>
              <a:ext uri="{FF2B5EF4-FFF2-40B4-BE49-F238E27FC236}">
                <a16:creationId xmlns:a16="http://schemas.microsoft.com/office/drawing/2014/main" id="{3CF7EB12-08C5-9B4D-888A-DCBE72A473AE}"/>
              </a:ext>
            </a:extLst>
          </p:cNvPr>
          <p:cNvSpPr/>
          <p:nvPr/>
        </p:nvSpPr>
        <p:spPr>
          <a:xfrm>
            <a:off x="4499992" y="2342430"/>
            <a:ext cx="2946256" cy="369332"/>
          </a:xfrm>
          <a:prstGeom prst="rect">
            <a:avLst/>
          </a:prstGeom>
        </p:spPr>
        <p:txBody>
          <a:bodyPr wrap="none">
            <a:spAutoFit/>
          </a:bodyPr>
          <a:lstStyle/>
          <a:p>
            <a:r>
              <a:rPr kumimoji="1" lang="en-US" altLang="zh-CN" dirty="0"/>
              <a:t>Compiler’s generated code</a:t>
            </a:r>
            <a:endParaRPr lang="zh-CN" altLang="en-US" dirty="0"/>
          </a:p>
        </p:txBody>
      </p:sp>
      <p:cxnSp>
        <p:nvCxnSpPr>
          <p:cNvPr id="10" name="直线连接符 9">
            <a:extLst>
              <a:ext uri="{FF2B5EF4-FFF2-40B4-BE49-F238E27FC236}">
                <a16:creationId xmlns:a16="http://schemas.microsoft.com/office/drawing/2014/main" id="{283DF107-6F22-D74E-AC96-12119641E56E}"/>
              </a:ext>
            </a:extLst>
          </p:cNvPr>
          <p:cNvCxnSpPr>
            <a:cxnSpLocks/>
          </p:cNvCxnSpPr>
          <p:nvPr/>
        </p:nvCxnSpPr>
        <p:spPr>
          <a:xfrm>
            <a:off x="-324544" y="2929508"/>
            <a:ext cx="100091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0F7443D6-8382-DE40-B6C1-4007FB574DB7}"/>
              </a:ext>
            </a:extLst>
          </p:cNvPr>
          <p:cNvCxnSpPr>
            <a:cxnSpLocks/>
          </p:cNvCxnSpPr>
          <p:nvPr/>
        </p:nvCxnSpPr>
        <p:spPr>
          <a:xfrm>
            <a:off x="527584" y="3793604"/>
            <a:ext cx="0" cy="108893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01BB7CA3-96EB-D448-9752-A8DCE9B88736}"/>
              </a:ext>
            </a:extLst>
          </p:cNvPr>
          <p:cNvSpPr/>
          <p:nvPr/>
        </p:nvSpPr>
        <p:spPr>
          <a:xfrm>
            <a:off x="290872" y="5010381"/>
            <a:ext cx="689035" cy="369332"/>
          </a:xfrm>
          <a:prstGeom prst="rect">
            <a:avLst/>
          </a:prstGeom>
        </p:spPr>
        <p:txBody>
          <a:bodyPr wrap="none">
            <a:spAutoFit/>
          </a:bodyPr>
          <a:lstStyle/>
          <a:p>
            <a:r>
              <a:rPr kumimoji="1" lang="en-US" altLang="zh-CN" dirty="0"/>
              <a:t>Time</a:t>
            </a:r>
            <a:endParaRPr lang="zh-CN" altLang="en-US" dirty="0"/>
          </a:p>
        </p:txBody>
      </p:sp>
      <p:pic>
        <p:nvPicPr>
          <p:cNvPr id="15" name="内容占位符 11">
            <a:extLst>
              <a:ext uri="{FF2B5EF4-FFF2-40B4-BE49-F238E27FC236}">
                <a16:creationId xmlns:a16="http://schemas.microsoft.com/office/drawing/2014/main" id="{CA063D85-96B4-DE4C-B181-A5B8D7690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90" y="4174619"/>
            <a:ext cx="276342" cy="658969"/>
          </a:xfrm>
          <a:prstGeom prst="rect">
            <a:avLst/>
          </a:prstGeom>
        </p:spPr>
      </p:pic>
      <p:sp>
        <p:nvSpPr>
          <p:cNvPr id="16" name="矩形 15">
            <a:extLst>
              <a:ext uri="{FF2B5EF4-FFF2-40B4-BE49-F238E27FC236}">
                <a16:creationId xmlns:a16="http://schemas.microsoft.com/office/drawing/2014/main" id="{4710C6A0-75FD-D647-B5DD-776AF33CE9C6}"/>
              </a:ext>
            </a:extLst>
          </p:cNvPr>
          <p:cNvSpPr/>
          <p:nvPr/>
        </p:nvSpPr>
        <p:spPr>
          <a:xfrm>
            <a:off x="755576" y="3790984"/>
            <a:ext cx="453970" cy="369332"/>
          </a:xfrm>
          <a:prstGeom prst="rect">
            <a:avLst/>
          </a:prstGeom>
        </p:spPr>
        <p:txBody>
          <a:bodyPr wrap="none">
            <a:spAutoFit/>
          </a:bodyPr>
          <a:lstStyle/>
          <a:p>
            <a:r>
              <a:rPr kumimoji="1" lang="en-US" altLang="zh-CN" dirty="0"/>
              <a:t>T0</a:t>
            </a:r>
            <a:endParaRPr lang="zh-CN" altLang="en-US" dirty="0"/>
          </a:p>
        </p:txBody>
      </p:sp>
      <p:pic>
        <p:nvPicPr>
          <p:cNvPr id="17" name="内容占位符 11">
            <a:extLst>
              <a:ext uri="{FF2B5EF4-FFF2-40B4-BE49-F238E27FC236}">
                <a16:creationId xmlns:a16="http://schemas.microsoft.com/office/drawing/2014/main" id="{D9CEA140-6854-6841-9DA2-A3145B4B2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002" y="4175338"/>
            <a:ext cx="276342" cy="658969"/>
          </a:xfrm>
          <a:prstGeom prst="rect">
            <a:avLst/>
          </a:prstGeom>
        </p:spPr>
      </p:pic>
      <p:sp>
        <p:nvSpPr>
          <p:cNvPr id="18" name="矩形 17">
            <a:extLst>
              <a:ext uri="{FF2B5EF4-FFF2-40B4-BE49-F238E27FC236}">
                <a16:creationId xmlns:a16="http://schemas.microsoft.com/office/drawing/2014/main" id="{33305B8E-11C5-754D-A5A9-2C063E7F540B}"/>
              </a:ext>
            </a:extLst>
          </p:cNvPr>
          <p:cNvSpPr/>
          <p:nvPr/>
        </p:nvSpPr>
        <p:spPr>
          <a:xfrm>
            <a:off x="1390188" y="3791703"/>
            <a:ext cx="453970" cy="369332"/>
          </a:xfrm>
          <a:prstGeom prst="rect">
            <a:avLst/>
          </a:prstGeom>
        </p:spPr>
        <p:txBody>
          <a:bodyPr wrap="none">
            <a:spAutoFit/>
          </a:bodyPr>
          <a:lstStyle/>
          <a:p>
            <a:r>
              <a:rPr kumimoji="1" lang="en-US" altLang="zh-CN" dirty="0"/>
              <a:t>T1</a:t>
            </a:r>
            <a:endParaRPr lang="zh-CN" altLang="en-US" dirty="0"/>
          </a:p>
        </p:txBody>
      </p:sp>
      <p:sp>
        <p:nvSpPr>
          <p:cNvPr id="19" name="矩形 18">
            <a:extLst>
              <a:ext uri="{FF2B5EF4-FFF2-40B4-BE49-F238E27FC236}">
                <a16:creationId xmlns:a16="http://schemas.microsoft.com/office/drawing/2014/main" id="{F21A3D7F-6A9E-9444-A5C8-F77F2A1F1658}"/>
              </a:ext>
            </a:extLst>
          </p:cNvPr>
          <p:cNvSpPr/>
          <p:nvPr/>
        </p:nvSpPr>
        <p:spPr>
          <a:xfrm>
            <a:off x="874549" y="4339963"/>
            <a:ext cx="216024" cy="282601"/>
          </a:xfrm>
          <a:prstGeom prst="rect">
            <a:avLst/>
          </a:prstGeom>
          <a:solidFill>
            <a:srgbClr val="BF569D"/>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7DD53EFC-C0FB-0449-A09D-8726CB3DE751}"/>
              </a:ext>
            </a:extLst>
          </p:cNvPr>
          <p:cNvSpPr/>
          <p:nvPr/>
        </p:nvSpPr>
        <p:spPr>
          <a:xfrm>
            <a:off x="1755344" y="4339962"/>
            <a:ext cx="216024" cy="282601"/>
          </a:xfrm>
          <a:prstGeom prst="rect">
            <a:avLst/>
          </a:prstGeom>
          <a:solidFill>
            <a:srgbClr val="BF569D"/>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4702A778-9CB3-8845-A2A4-4263879E2234}"/>
              </a:ext>
            </a:extLst>
          </p:cNvPr>
          <p:cNvSpPr/>
          <p:nvPr/>
        </p:nvSpPr>
        <p:spPr>
          <a:xfrm>
            <a:off x="2359148" y="4140480"/>
            <a:ext cx="1537040" cy="923330"/>
          </a:xfrm>
          <a:prstGeom prst="rect">
            <a:avLst/>
          </a:prstGeom>
          <a:ln w="3810">
            <a:solidFill>
              <a:schemeClr val="tx1"/>
            </a:solidFill>
          </a:ln>
        </p:spPr>
        <p:txBody>
          <a:bodyPr wrap="square">
            <a:spAutoFit/>
          </a:bodyPr>
          <a:lstStyle/>
          <a:p>
            <a:r>
              <a:rPr lang="en-US" altLang="zh-CN" dirty="0">
                <a:solidFill>
                  <a:prstClr val="black"/>
                </a:solidFill>
                <a:latin typeface="Consolas" panose="020B0609020204030204" pitchFamily="49" charset="0"/>
                <a:ea typeface="楷体"/>
                <a:cs typeface="Courier"/>
              </a:rPr>
              <a:t>Deposit(bank,"alice”,10)</a:t>
            </a:r>
            <a:endParaRPr lang="is-IS" altLang="zh-CN" dirty="0">
              <a:solidFill>
                <a:prstClr val="black"/>
              </a:solidFill>
              <a:latin typeface="Consolas" panose="020B0609020204030204" pitchFamily="49" charset="0"/>
              <a:ea typeface="楷体"/>
              <a:cs typeface="Courier"/>
            </a:endParaRPr>
          </a:p>
        </p:txBody>
      </p:sp>
      <p:cxnSp>
        <p:nvCxnSpPr>
          <p:cNvPr id="22" name="直线连接符 21">
            <a:extLst>
              <a:ext uri="{FF2B5EF4-FFF2-40B4-BE49-F238E27FC236}">
                <a16:creationId xmlns:a16="http://schemas.microsoft.com/office/drawing/2014/main" id="{64FA6310-4D5D-2348-AECC-60550F79A8D7}"/>
              </a:ext>
            </a:extLst>
          </p:cNvPr>
          <p:cNvCxnSpPr>
            <a:cxnSpLocks/>
          </p:cNvCxnSpPr>
          <p:nvPr/>
        </p:nvCxnSpPr>
        <p:spPr>
          <a:xfrm flipV="1">
            <a:off x="1998420" y="4174619"/>
            <a:ext cx="299760" cy="196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03B432D5-CDF0-1940-B09F-8D2E4A065A1D}"/>
              </a:ext>
            </a:extLst>
          </p:cNvPr>
          <p:cNvCxnSpPr>
            <a:cxnSpLocks/>
          </p:cNvCxnSpPr>
          <p:nvPr/>
        </p:nvCxnSpPr>
        <p:spPr>
          <a:xfrm>
            <a:off x="1998420" y="4652743"/>
            <a:ext cx="271914" cy="4110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D285D9E-F581-AB4D-BC29-57797A02FB8D}"/>
              </a:ext>
            </a:extLst>
          </p:cNvPr>
          <p:cNvSpPr/>
          <p:nvPr/>
        </p:nvSpPr>
        <p:spPr>
          <a:xfrm>
            <a:off x="4648199" y="3012492"/>
            <a:ext cx="1146468" cy="369332"/>
          </a:xfrm>
          <a:prstGeom prst="rect">
            <a:avLst/>
          </a:prstGeom>
        </p:spPr>
        <p:txBody>
          <a:bodyPr wrap="none">
            <a:spAutoFit/>
          </a:bodyPr>
          <a:lstStyle/>
          <a:p>
            <a:r>
              <a:rPr kumimoji="1" lang="en-US" altLang="zh-CN" b="1" dirty="0"/>
              <a:t>Thread 0</a:t>
            </a:r>
            <a:endParaRPr lang="zh-CN" altLang="en-US" b="1" dirty="0"/>
          </a:p>
        </p:txBody>
      </p:sp>
      <p:sp>
        <p:nvSpPr>
          <p:cNvPr id="25" name="矩形 24">
            <a:extLst>
              <a:ext uri="{FF2B5EF4-FFF2-40B4-BE49-F238E27FC236}">
                <a16:creationId xmlns:a16="http://schemas.microsoft.com/office/drawing/2014/main" id="{3EFCC39E-2329-6343-89AE-437495305034}"/>
              </a:ext>
            </a:extLst>
          </p:cNvPr>
          <p:cNvSpPr/>
          <p:nvPr/>
        </p:nvSpPr>
        <p:spPr>
          <a:xfrm>
            <a:off x="6069712" y="3012492"/>
            <a:ext cx="1146468" cy="369332"/>
          </a:xfrm>
          <a:prstGeom prst="rect">
            <a:avLst/>
          </a:prstGeom>
        </p:spPr>
        <p:txBody>
          <a:bodyPr wrap="none">
            <a:spAutoFit/>
          </a:bodyPr>
          <a:lstStyle/>
          <a:p>
            <a:r>
              <a:rPr kumimoji="1" lang="en-US" altLang="zh-CN" b="1" dirty="0"/>
              <a:t>Thread 1</a:t>
            </a:r>
            <a:endParaRPr lang="zh-CN" altLang="en-US" b="1" dirty="0"/>
          </a:p>
        </p:txBody>
      </p:sp>
      <p:sp>
        <p:nvSpPr>
          <p:cNvPr id="26" name="右箭头 25">
            <a:extLst>
              <a:ext uri="{FF2B5EF4-FFF2-40B4-BE49-F238E27FC236}">
                <a16:creationId xmlns:a16="http://schemas.microsoft.com/office/drawing/2014/main" id="{6B118344-4FB0-6544-855F-F897F1CF0F4E}"/>
              </a:ext>
            </a:extLst>
          </p:cNvPr>
          <p:cNvSpPr/>
          <p:nvPr/>
        </p:nvSpPr>
        <p:spPr>
          <a:xfrm>
            <a:off x="4085946" y="4207607"/>
            <a:ext cx="396044" cy="783278"/>
          </a:xfrm>
          <a:prstGeom prst="rightArrow">
            <a:avLst>
              <a:gd name="adj1" fmla="val 50000"/>
              <a:gd name="adj2" fmla="val 57737"/>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DDC03FF3-6B9A-C04A-BCB5-7107A97FF5AD}"/>
              </a:ext>
            </a:extLst>
          </p:cNvPr>
          <p:cNvSpPr/>
          <p:nvPr/>
        </p:nvSpPr>
        <p:spPr>
          <a:xfrm>
            <a:off x="7510244" y="3012492"/>
            <a:ext cx="1454244" cy="369332"/>
          </a:xfrm>
          <a:prstGeom prst="rect">
            <a:avLst/>
          </a:prstGeom>
        </p:spPr>
        <p:txBody>
          <a:bodyPr wrap="none">
            <a:spAutoFit/>
          </a:bodyPr>
          <a:lstStyle/>
          <a:p>
            <a:r>
              <a:rPr kumimoji="1" lang="en-US" altLang="zh-CN" b="1" dirty="0"/>
              <a:t>Bank[Alice]</a:t>
            </a:r>
            <a:endParaRPr lang="zh-CN" altLang="en-US" b="1" dirty="0"/>
          </a:p>
        </p:txBody>
      </p:sp>
      <p:sp>
        <p:nvSpPr>
          <p:cNvPr id="30" name="矩形 29">
            <a:extLst>
              <a:ext uri="{FF2B5EF4-FFF2-40B4-BE49-F238E27FC236}">
                <a16:creationId xmlns:a16="http://schemas.microsoft.com/office/drawing/2014/main" id="{9FF490A5-01B1-5642-B471-6980F6B83688}"/>
              </a:ext>
            </a:extLst>
          </p:cNvPr>
          <p:cNvSpPr/>
          <p:nvPr/>
        </p:nvSpPr>
        <p:spPr>
          <a:xfrm>
            <a:off x="7924460" y="3354039"/>
            <a:ext cx="312906" cy="369332"/>
          </a:xfrm>
          <a:prstGeom prst="rect">
            <a:avLst/>
          </a:prstGeom>
        </p:spPr>
        <p:txBody>
          <a:bodyPr wrap="none">
            <a:spAutoFit/>
          </a:bodyPr>
          <a:lstStyle/>
          <a:p>
            <a:r>
              <a:rPr kumimoji="1" lang="en-US" altLang="zh-CN" dirty="0"/>
              <a:t>0</a:t>
            </a:r>
            <a:endParaRPr lang="zh-CN" altLang="en-US" dirty="0"/>
          </a:p>
        </p:txBody>
      </p:sp>
      <p:cxnSp>
        <p:nvCxnSpPr>
          <p:cNvPr id="33" name="直线箭头连接符 32">
            <a:extLst>
              <a:ext uri="{FF2B5EF4-FFF2-40B4-BE49-F238E27FC236}">
                <a16:creationId xmlns:a16="http://schemas.microsoft.com/office/drawing/2014/main" id="{BCBEE022-CD71-4342-A7C4-7B6F821CEB80}"/>
              </a:ext>
            </a:extLst>
          </p:cNvPr>
          <p:cNvCxnSpPr/>
          <p:nvPr/>
        </p:nvCxnSpPr>
        <p:spPr>
          <a:xfrm flipH="1">
            <a:off x="7380344" y="3829430"/>
            <a:ext cx="288000" cy="0"/>
          </a:xfrm>
          <a:prstGeom prst="straightConnector1">
            <a:avLst/>
          </a:prstGeom>
          <a:ln w="1524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55CDD1EB-C4DC-7D4F-974B-5C88FE5D10C6}"/>
              </a:ext>
            </a:extLst>
          </p:cNvPr>
          <p:cNvCxnSpPr/>
          <p:nvPr/>
        </p:nvCxnSpPr>
        <p:spPr>
          <a:xfrm flipH="1">
            <a:off x="7380344" y="4177628"/>
            <a:ext cx="288000" cy="0"/>
          </a:xfrm>
          <a:prstGeom prst="straightConnector1">
            <a:avLst/>
          </a:prstGeom>
          <a:ln w="1524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52D66799-931B-0942-ACF2-AC5F2D1384A6}"/>
              </a:ext>
            </a:extLst>
          </p:cNvPr>
          <p:cNvSpPr/>
          <p:nvPr/>
        </p:nvSpPr>
        <p:spPr>
          <a:xfrm>
            <a:off x="4622664" y="3644373"/>
            <a:ext cx="1223412" cy="369332"/>
          </a:xfrm>
          <a:prstGeom prst="rect">
            <a:avLst/>
          </a:prstGeom>
        </p:spPr>
        <p:txBody>
          <a:bodyPr wrap="none">
            <a:spAutoFit/>
          </a:bodyPr>
          <a:lstStyle/>
          <a:p>
            <a:r>
              <a:rPr kumimoji="1" lang="en-US" altLang="zh-CN" dirty="0"/>
              <a:t>Read acct</a:t>
            </a:r>
            <a:endParaRPr lang="zh-CN" altLang="en-US" dirty="0"/>
          </a:p>
        </p:txBody>
      </p:sp>
      <p:sp>
        <p:nvSpPr>
          <p:cNvPr id="36" name="矩形 35">
            <a:extLst>
              <a:ext uri="{FF2B5EF4-FFF2-40B4-BE49-F238E27FC236}">
                <a16:creationId xmlns:a16="http://schemas.microsoft.com/office/drawing/2014/main" id="{B92D4D0E-CFFB-4845-B18B-FF36AF9B84D6}"/>
              </a:ext>
            </a:extLst>
          </p:cNvPr>
          <p:cNvSpPr/>
          <p:nvPr/>
        </p:nvSpPr>
        <p:spPr>
          <a:xfrm>
            <a:off x="6025872" y="3986703"/>
            <a:ext cx="1223412" cy="369332"/>
          </a:xfrm>
          <a:prstGeom prst="rect">
            <a:avLst/>
          </a:prstGeom>
        </p:spPr>
        <p:txBody>
          <a:bodyPr wrap="none">
            <a:spAutoFit/>
          </a:bodyPr>
          <a:lstStyle/>
          <a:p>
            <a:r>
              <a:rPr kumimoji="1" lang="en-US" altLang="zh-CN" dirty="0"/>
              <a:t>Read acct</a:t>
            </a:r>
            <a:endParaRPr lang="zh-CN" altLang="en-US" dirty="0"/>
          </a:p>
        </p:txBody>
      </p:sp>
      <p:sp>
        <p:nvSpPr>
          <p:cNvPr id="37" name="矩形 36">
            <a:extLst>
              <a:ext uri="{FF2B5EF4-FFF2-40B4-BE49-F238E27FC236}">
                <a16:creationId xmlns:a16="http://schemas.microsoft.com/office/drawing/2014/main" id="{5F1DD4C5-993D-7043-BD1D-96EFDF7BF527}"/>
              </a:ext>
            </a:extLst>
          </p:cNvPr>
          <p:cNvSpPr/>
          <p:nvPr/>
        </p:nvSpPr>
        <p:spPr>
          <a:xfrm>
            <a:off x="7924460" y="3650951"/>
            <a:ext cx="312906" cy="369332"/>
          </a:xfrm>
          <a:prstGeom prst="rect">
            <a:avLst/>
          </a:prstGeom>
        </p:spPr>
        <p:txBody>
          <a:bodyPr wrap="square">
            <a:spAutoFit/>
          </a:bodyPr>
          <a:lstStyle/>
          <a:p>
            <a:r>
              <a:rPr kumimoji="1" lang="en-US" altLang="zh-CN" dirty="0"/>
              <a:t>0</a:t>
            </a:r>
            <a:endParaRPr lang="zh-CN" altLang="en-US" dirty="0"/>
          </a:p>
        </p:txBody>
      </p:sp>
      <p:sp>
        <p:nvSpPr>
          <p:cNvPr id="38" name="矩形 37">
            <a:extLst>
              <a:ext uri="{FF2B5EF4-FFF2-40B4-BE49-F238E27FC236}">
                <a16:creationId xmlns:a16="http://schemas.microsoft.com/office/drawing/2014/main" id="{B2E676C5-BE10-DC47-8351-A3F5F923C2D8}"/>
              </a:ext>
            </a:extLst>
          </p:cNvPr>
          <p:cNvSpPr/>
          <p:nvPr/>
        </p:nvSpPr>
        <p:spPr>
          <a:xfrm>
            <a:off x="7924460" y="3935680"/>
            <a:ext cx="312906" cy="369332"/>
          </a:xfrm>
          <a:prstGeom prst="rect">
            <a:avLst/>
          </a:prstGeom>
        </p:spPr>
        <p:txBody>
          <a:bodyPr wrap="square">
            <a:spAutoFit/>
          </a:bodyPr>
          <a:lstStyle/>
          <a:p>
            <a:r>
              <a:rPr kumimoji="1" lang="en-US" altLang="zh-CN" dirty="0"/>
              <a:t>0</a:t>
            </a:r>
            <a:endParaRPr lang="zh-CN" altLang="en-US" dirty="0"/>
          </a:p>
        </p:txBody>
      </p:sp>
      <p:sp>
        <p:nvSpPr>
          <p:cNvPr id="39" name="矩形 38">
            <a:extLst>
              <a:ext uri="{FF2B5EF4-FFF2-40B4-BE49-F238E27FC236}">
                <a16:creationId xmlns:a16="http://schemas.microsoft.com/office/drawing/2014/main" id="{BB110346-CB42-804C-8A37-4B64C989271B}"/>
              </a:ext>
            </a:extLst>
          </p:cNvPr>
          <p:cNvSpPr/>
          <p:nvPr/>
        </p:nvSpPr>
        <p:spPr>
          <a:xfrm>
            <a:off x="4654611" y="4305012"/>
            <a:ext cx="1133644" cy="369332"/>
          </a:xfrm>
          <a:prstGeom prst="rect">
            <a:avLst/>
          </a:prstGeom>
        </p:spPr>
        <p:txBody>
          <a:bodyPr wrap="none">
            <a:spAutoFit/>
          </a:bodyPr>
          <a:lstStyle/>
          <a:p>
            <a:r>
              <a:rPr kumimoji="1" lang="en-US" altLang="zh-CN" dirty="0"/>
              <a:t>Increase </a:t>
            </a:r>
            <a:endParaRPr lang="zh-CN" altLang="en-US" dirty="0"/>
          </a:p>
        </p:txBody>
      </p:sp>
      <p:sp>
        <p:nvSpPr>
          <p:cNvPr id="40" name="矩形 39">
            <a:extLst>
              <a:ext uri="{FF2B5EF4-FFF2-40B4-BE49-F238E27FC236}">
                <a16:creationId xmlns:a16="http://schemas.microsoft.com/office/drawing/2014/main" id="{9C8EC35E-8648-594D-9417-39FDE9FF41BD}"/>
              </a:ext>
            </a:extLst>
          </p:cNvPr>
          <p:cNvSpPr/>
          <p:nvPr/>
        </p:nvSpPr>
        <p:spPr>
          <a:xfrm>
            <a:off x="6082536" y="4601079"/>
            <a:ext cx="1133644" cy="369332"/>
          </a:xfrm>
          <a:prstGeom prst="rect">
            <a:avLst/>
          </a:prstGeom>
        </p:spPr>
        <p:txBody>
          <a:bodyPr wrap="none">
            <a:spAutoFit/>
          </a:bodyPr>
          <a:lstStyle/>
          <a:p>
            <a:r>
              <a:rPr kumimoji="1" lang="en-US" altLang="zh-CN" dirty="0"/>
              <a:t>Increase </a:t>
            </a:r>
            <a:endParaRPr lang="zh-CN" altLang="en-US" dirty="0"/>
          </a:p>
        </p:txBody>
      </p:sp>
      <p:sp>
        <p:nvSpPr>
          <p:cNvPr id="43" name="矩形 42">
            <a:extLst>
              <a:ext uri="{FF2B5EF4-FFF2-40B4-BE49-F238E27FC236}">
                <a16:creationId xmlns:a16="http://schemas.microsoft.com/office/drawing/2014/main" id="{3A61B027-F501-084D-8B06-0F09CAF3EFA3}"/>
              </a:ext>
            </a:extLst>
          </p:cNvPr>
          <p:cNvSpPr/>
          <p:nvPr/>
        </p:nvSpPr>
        <p:spPr>
          <a:xfrm>
            <a:off x="7924460" y="4246989"/>
            <a:ext cx="312906" cy="369332"/>
          </a:xfrm>
          <a:prstGeom prst="rect">
            <a:avLst/>
          </a:prstGeom>
        </p:spPr>
        <p:txBody>
          <a:bodyPr wrap="square">
            <a:spAutoFit/>
          </a:bodyPr>
          <a:lstStyle/>
          <a:p>
            <a:r>
              <a:rPr kumimoji="1" lang="en-US" altLang="zh-CN" dirty="0"/>
              <a:t>0</a:t>
            </a:r>
            <a:endParaRPr lang="zh-CN" altLang="en-US" dirty="0"/>
          </a:p>
        </p:txBody>
      </p:sp>
      <p:sp>
        <p:nvSpPr>
          <p:cNvPr id="44" name="矩形 43">
            <a:extLst>
              <a:ext uri="{FF2B5EF4-FFF2-40B4-BE49-F238E27FC236}">
                <a16:creationId xmlns:a16="http://schemas.microsoft.com/office/drawing/2014/main" id="{EDD87220-012C-2048-9D05-72F2B0232C7D}"/>
              </a:ext>
            </a:extLst>
          </p:cNvPr>
          <p:cNvSpPr/>
          <p:nvPr/>
        </p:nvSpPr>
        <p:spPr>
          <a:xfrm>
            <a:off x="7928294" y="4552630"/>
            <a:ext cx="312906" cy="369332"/>
          </a:xfrm>
          <a:prstGeom prst="rect">
            <a:avLst/>
          </a:prstGeom>
        </p:spPr>
        <p:txBody>
          <a:bodyPr wrap="square">
            <a:spAutoFit/>
          </a:bodyPr>
          <a:lstStyle/>
          <a:p>
            <a:r>
              <a:rPr kumimoji="1" lang="en-US" altLang="zh-CN" dirty="0"/>
              <a:t>0</a:t>
            </a:r>
            <a:endParaRPr lang="zh-CN" altLang="en-US" dirty="0"/>
          </a:p>
        </p:txBody>
      </p:sp>
    </p:spTree>
    <p:extLst>
      <p:ext uri="{BB962C8B-B14F-4D97-AF65-F5344CB8AC3E}">
        <p14:creationId xmlns:p14="http://schemas.microsoft.com/office/powerpoint/2010/main" val="2376168546"/>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F3CF-EEA6-1747-A5D3-B78554020958}"/>
              </a:ext>
            </a:extLst>
          </p:cNvPr>
          <p:cNvSpPr>
            <a:spLocks noGrp="1"/>
          </p:cNvSpPr>
          <p:nvPr>
            <p:ph type="title"/>
          </p:nvPr>
        </p:nvSpPr>
        <p:spPr/>
        <p:txBody>
          <a:bodyPr/>
          <a:lstStyle/>
          <a:p>
            <a:r>
              <a:rPr kumimoji="1" lang="en-US" altLang="zh-CN" dirty="0"/>
              <a:t>Core problem: </a:t>
            </a:r>
            <a:r>
              <a:rPr kumimoji="1" lang="en-US" altLang="zh-CN" b="0" dirty="0"/>
              <a:t>atomicity of the + operator </a:t>
            </a:r>
            <a:endParaRPr kumimoji="1" lang="zh-CN" altLang="en-US" dirty="0"/>
          </a:p>
        </p:txBody>
      </p:sp>
      <p:sp>
        <p:nvSpPr>
          <p:cNvPr id="4" name="灯片编号占位符 3">
            <a:extLst>
              <a:ext uri="{FF2B5EF4-FFF2-40B4-BE49-F238E27FC236}">
                <a16:creationId xmlns:a16="http://schemas.microsoft.com/office/drawing/2014/main" id="{B3BAA5D4-1216-5445-A003-2E76355596BB}"/>
              </a:ext>
            </a:extLst>
          </p:cNvPr>
          <p:cNvSpPr>
            <a:spLocks noGrp="1"/>
          </p:cNvSpPr>
          <p:nvPr>
            <p:ph type="sldNum" sz="quarter" idx="12"/>
          </p:nvPr>
        </p:nvSpPr>
        <p:spPr/>
        <p:txBody>
          <a:bodyPr/>
          <a:lstStyle/>
          <a:p>
            <a:fld id="{ADE361C3-C043-4A6E-BDCE-8DA1E7D90A3B}" type="slidenum">
              <a:rPr lang="zh-CN" altLang="en-US" smtClean="0"/>
              <a:pPr/>
              <a:t>117</a:t>
            </a:fld>
            <a:endParaRPr lang="zh-CN" altLang="en-US" dirty="0"/>
          </a:p>
        </p:txBody>
      </p:sp>
      <p:sp>
        <p:nvSpPr>
          <p:cNvPr id="5" name="矩形 4">
            <a:extLst>
              <a:ext uri="{FF2B5EF4-FFF2-40B4-BE49-F238E27FC236}">
                <a16:creationId xmlns:a16="http://schemas.microsoft.com/office/drawing/2014/main" id="{4907D889-ECD0-C14A-AEB8-62C2E84EA8A4}"/>
              </a:ext>
            </a:extLst>
          </p:cNvPr>
          <p:cNvSpPr/>
          <p:nvPr/>
        </p:nvSpPr>
        <p:spPr>
          <a:xfrm>
            <a:off x="320285" y="1102189"/>
            <a:ext cx="3240360" cy="646331"/>
          </a:xfrm>
          <a:prstGeom prst="rect">
            <a:avLst/>
          </a:prstGeom>
          <a:ln w="3810">
            <a:solidFill>
              <a:schemeClr val="tx1"/>
            </a:solidFill>
          </a:ln>
        </p:spPr>
        <p:txBody>
          <a:bodyPr wrap="square">
            <a:spAutoFit/>
          </a:bodyPr>
          <a:lstStyle/>
          <a:p>
            <a:r>
              <a:rPr lang="en-US" altLang="zh-CN" dirty="0">
                <a:solidFill>
                  <a:prstClr val="black"/>
                </a:solidFill>
                <a:latin typeface="Consolas" panose="020B0609020204030204" pitchFamily="49" charset="0"/>
                <a:ea typeface="楷体"/>
                <a:cs typeface="Courier"/>
              </a:rPr>
              <a:t>Deposit(bank, acct, amt):</a:t>
            </a:r>
          </a:p>
          <a:p>
            <a:r>
              <a:rPr lang="is-IS" altLang="zh-CN" dirty="0">
                <a:solidFill>
                  <a:prstClr val="black"/>
                </a:solidFill>
                <a:latin typeface="Consolas" panose="020B0609020204030204" pitchFamily="49" charset="0"/>
                <a:ea typeface="楷体"/>
                <a:cs typeface="Courier"/>
              </a:rPr>
              <a:t>    bank[acct] += amt</a:t>
            </a:r>
          </a:p>
        </p:txBody>
      </p:sp>
      <p:sp>
        <p:nvSpPr>
          <p:cNvPr id="6" name="矩形 5">
            <a:extLst>
              <a:ext uri="{FF2B5EF4-FFF2-40B4-BE49-F238E27FC236}">
                <a16:creationId xmlns:a16="http://schemas.microsoft.com/office/drawing/2014/main" id="{9E6D6A73-941D-E447-B134-F8EE6CAF4547}"/>
              </a:ext>
            </a:extLst>
          </p:cNvPr>
          <p:cNvSpPr/>
          <p:nvPr/>
        </p:nvSpPr>
        <p:spPr>
          <a:xfrm>
            <a:off x="4575524" y="970352"/>
            <a:ext cx="2795193" cy="1359603"/>
          </a:xfrm>
          <a:prstGeom prst="rect">
            <a:avLst/>
          </a:prstGeom>
          <a:ln w="3810">
            <a:solidFill>
              <a:schemeClr val="tx1"/>
            </a:solidFill>
          </a:ln>
        </p:spPr>
        <p:txBody>
          <a:bodyPr wrap="square">
            <a:spAutoFit/>
          </a:bodyPr>
          <a:lstStyle/>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mov    acct,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t>
            </a:r>
          </a:p>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add    $amt,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t>
            </a:r>
          </a:p>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mov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acct </a:t>
            </a:r>
          </a:p>
        </p:txBody>
      </p:sp>
      <p:sp>
        <p:nvSpPr>
          <p:cNvPr id="7" name="矩形 6">
            <a:extLst>
              <a:ext uri="{FF2B5EF4-FFF2-40B4-BE49-F238E27FC236}">
                <a16:creationId xmlns:a16="http://schemas.microsoft.com/office/drawing/2014/main" id="{D85B1D87-3801-5541-966C-BBB634AB3369}"/>
              </a:ext>
            </a:extLst>
          </p:cNvPr>
          <p:cNvSpPr/>
          <p:nvPr/>
        </p:nvSpPr>
        <p:spPr>
          <a:xfrm>
            <a:off x="683568" y="1793993"/>
            <a:ext cx="2715423" cy="369332"/>
          </a:xfrm>
          <a:prstGeom prst="rect">
            <a:avLst/>
          </a:prstGeom>
        </p:spPr>
        <p:txBody>
          <a:bodyPr wrap="none">
            <a:spAutoFit/>
          </a:bodyPr>
          <a:lstStyle/>
          <a:p>
            <a:r>
              <a:rPr kumimoji="1" lang="en-US" altLang="zh-CN" dirty="0"/>
              <a:t>Developer’s written code</a:t>
            </a:r>
            <a:endParaRPr lang="zh-CN" altLang="en-US" dirty="0"/>
          </a:p>
        </p:txBody>
      </p:sp>
      <p:sp>
        <p:nvSpPr>
          <p:cNvPr id="8" name="矩形 7">
            <a:extLst>
              <a:ext uri="{FF2B5EF4-FFF2-40B4-BE49-F238E27FC236}">
                <a16:creationId xmlns:a16="http://schemas.microsoft.com/office/drawing/2014/main" id="{3CF7EB12-08C5-9B4D-888A-DCBE72A473AE}"/>
              </a:ext>
            </a:extLst>
          </p:cNvPr>
          <p:cNvSpPr/>
          <p:nvPr/>
        </p:nvSpPr>
        <p:spPr>
          <a:xfrm>
            <a:off x="4499992" y="2342430"/>
            <a:ext cx="2946256" cy="369332"/>
          </a:xfrm>
          <a:prstGeom prst="rect">
            <a:avLst/>
          </a:prstGeom>
        </p:spPr>
        <p:txBody>
          <a:bodyPr wrap="none">
            <a:spAutoFit/>
          </a:bodyPr>
          <a:lstStyle/>
          <a:p>
            <a:r>
              <a:rPr kumimoji="1" lang="en-US" altLang="zh-CN" dirty="0"/>
              <a:t>Compiler’s generated code</a:t>
            </a:r>
            <a:endParaRPr lang="zh-CN" altLang="en-US" dirty="0"/>
          </a:p>
        </p:txBody>
      </p:sp>
      <p:cxnSp>
        <p:nvCxnSpPr>
          <p:cNvPr id="10" name="直线连接符 9">
            <a:extLst>
              <a:ext uri="{FF2B5EF4-FFF2-40B4-BE49-F238E27FC236}">
                <a16:creationId xmlns:a16="http://schemas.microsoft.com/office/drawing/2014/main" id="{283DF107-6F22-D74E-AC96-12119641E56E}"/>
              </a:ext>
            </a:extLst>
          </p:cNvPr>
          <p:cNvCxnSpPr>
            <a:cxnSpLocks/>
          </p:cNvCxnSpPr>
          <p:nvPr/>
        </p:nvCxnSpPr>
        <p:spPr>
          <a:xfrm>
            <a:off x="-324544" y="2929508"/>
            <a:ext cx="100091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0F7443D6-8382-DE40-B6C1-4007FB574DB7}"/>
              </a:ext>
            </a:extLst>
          </p:cNvPr>
          <p:cNvCxnSpPr>
            <a:cxnSpLocks/>
          </p:cNvCxnSpPr>
          <p:nvPr/>
        </p:nvCxnSpPr>
        <p:spPr>
          <a:xfrm>
            <a:off x="527584" y="3793604"/>
            <a:ext cx="0" cy="108893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01BB7CA3-96EB-D448-9752-A8DCE9B88736}"/>
              </a:ext>
            </a:extLst>
          </p:cNvPr>
          <p:cNvSpPr/>
          <p:nvPr/>
        </p:nvSpPr>
        <p:spPr>
          <a:xfrm>
            <a:off x="290872" y="5010381"/>
            <a:ext cx="689035" cy="369332"/>
          </a:xfrm>
          <a:prstGeom prst="rect">
            <a:avLst/>
          </a:prstGeom>
        </p:spPr>
        <p:txBody>
          <a:bodyPr wrap="none">
            <a:spAutoFit/>
          </a:bodyPr>
          <a:lstStyle/>
          <a:p>
            <a:r>
              <a:rPr kumimoji="1" lang="en-US" altLang="zh-CN" dirty="0"/>
              <a:t>Time</a:t>
            </a:r>
            <a:endParaRPr lang="zh-CN" altLang="en-US" dirty="0"/>
          </a:p>
        </p:txBody>
      </p:sp>
      <p:pic>
        <p:nvPicPr>
          <p:cNvPr id="15" name="内容占位符 11">
            <a:extLst>
              <a:ext uri="{FF2B5EF4-FFF2-40B4-BE49-F238E27FC236}">
                <a16:creationId xmlns:a16="http://schemas.microsoft.com/office/drawing/2014/main" id="{CA063D85-96B4-DE4C-B181-A5B8D7690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90" y="4174619"/>
            <a:ext cx="276342" cy="658969"/>
          </a:xfrm>
          <a:prstGeom prst="rect">
            <a:avLst/>
          </a:prstGeom>
        </p:spPr>
      </p:pic>
      <p:sp>
        <p:nvSpPr>
          <p:cNvPr id="16" name="矩形 15">
            <a:extLst>
              <a:ext uri="{FF2B5EF4-FFF2-40B4-BE49-F238E27FC236}">
                <a16:creationId xmlns:a16="http://schemas.microsoft.com/office/drawing/2014/main" id="{4710C6A0-75FD-D647-B5DD-776AF33CE9C6}"/>
              </a:ext>
            </a:extLst>
          </p:cNvPr>
          <p:cNvSpPr/>
          <p:nvPr/>
        </p:nvSpPr>
        <p:spPr>
          <a:xfrm>
            <a:off x="755576" y="3790984"/>
            <a:ext cx="453970" cy="369332"/>
          </a:xfrm>
          <a:prstGeom prst="rect">
            <a:avLst/>
          </a:prstGeom>
        </p:spPr>
        <p:txBody>
          <a:bodyPr wrap="none">
            <a:spAutoFit/>
          </a:bodyPr>
          <a:lstStyle/>
          <a:p>
            <a:r>
              <a:rPr kumimoji="1" lang="en-US" altLang="zh-CN" dirty="0"/>
              <a:t>T0</a:t>
            </a:r>
            <a:endParaRPr lang="zh-CN" altLang="en-US" dirty="0"/>
          </a:p>
        </p:txBody>
      </p:sp>
      <p:pic>
        <p:nvPicPr>
          <p:cNvPr id="17" name="内容占位符 11">
            <a:extLst>
              <a:ext uri="{FF2B5EF4-FFF2-40B4-BE49-F238E27FC236}">
                <a16:creationId xmlns:a16="http://schemas.microsoft.com/office/drawing/2014/main" id="{D9CEA140-6854-6841-9DA2-A3145B4B2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002" y="4175338"/>
            <a:ext cx="276342" cy="658969"/>
          </a:xfrm>
          <a:prstGeom prst="rect">
            <a:avLst/>
          </a:prstGeom>
        </p:spPr>
      </p:pic>
      <p:sp>
        <p:nvSpPr>
          <p:cNvPr id="18" name="矩形 17">
            <a:extLst>
              <a:ext uri="{FF2B5EF4-FFF2-40B4-BE49-F238E27FC236}">
                <a16:creationId xmlns:a16="http://schemas.microsoft.com/office/drawing/2014/main" id="{33305B8E-11C5-754D-A5A9-2C063E7F540B}"/>
              </a:ext>
            </a:extLst>
          </p:cNvPr>
          <p:cNvSpPr/>
          <p:nvPr/>
        </p:nvSpPr>
        <p:spPr>
          <a:xfrm>
            <a:off x="1390188" y="3791703"/>
            <a:ext cx="453970" cy="369332"/>
          </a:xfrm>
          <a:prstGeom prst="rect">
            <a:avLst/>
          </a:prstGeom>
        </p:spPr>
        <p:txBody>
          <a:bodyPr wrap="none">
            <a:spAutoFit/>
          </a:bodyPr>
          <a:lstStyle/>
          <a:p>
            <a:r>
              <a:rPr kumimoji="1" lang="en-US" altLang="zh-CN" dirty="0"/>
              <a:t>T1</a:t>
            </a:r>
            <a:endParaRPr lang="zh-CN" altLang="en-US" dirty="0"/>
          </a:p>
        </p:txBody>
      </p:sp>
      <p:sp>
        <p:nvSpPr>
          <p:cNvPr id="19" name="矩形 18">
            <a:extLst>
              <a:ext uri="{FF2B5EF4-FFF2-40B4-BE49-F238E27FC236}">
                <a16:creationId xmlns:a16="http://schemas.microsoft.com/office/drawing/2014/main" id="{F21A3D7F-6A9E-9444-A5C8-F77F2A1F1658}"/>
              </a:ext>
            </a:extLst>
          </p:cNvPr>
          <p:cNvSpPr/>
          <p:nvPr/>
        </p:nvSpPr>
        <p:spPr>
          <a:xfrm>
            <a:off x="874549" y="4339963"/>
            <a:ext cx="216024" cy="282601"/>
          </a:xfrm>
          <a:prstGeom prst="rect">
            <a:avLst/>
          </a:prstGeom>
          <a:solidFill>
            <a:srgbClr val="BF569D"/>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7DD53EFC-C0FB-0449-A09D-8726CB3DE751}"/>
              </a:ext>
            </a:extLst>
          </p:cNvPr>
          <p:cNvSpPr/>
          <p:nvPr/>
        </p:nvSpPr>
        <p:spPr>
          <a:xfrm>
            <a:off x="1755344" y="4339962"/>
            <a:ext cx="216024" cy="282601"/>
          </a:xfrm>
          <a:prstGeom prst="rect">
            <a:avLst/>
          </a:prstGeom>
          <a:solidFill>
            <a:srgbClr val="BF569D"/>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4702A778-9CB3-8845-A2A4-4263879E2234}"/>
              </a:ext>
            </a:extLst>
          </p:cNvPr>
          <p:cNvSpPr/>
          <p:nvPr/>
        </p:nvSpPr>
        <p:spPr>
          <a:xfrm>
            <a:off x="2359148" y="4140480"/>
            <a:ext cx="1537040" cy="923330"/>
          </a:xfrm>
          <a:prstGeom prst="rect">
            <a:avLst/>
          </a:prstGeom>
          <a:ln w="3810">
            <a:solidFill>
              <a:schemeClr val="tx1"/>
            </a:solidFill>
          </a:ln>
        </p:spPr>
        <p:txBody>
          <a:bodyPr wrap="square">
            <a:spAutoFit/>
          </a:bodyPr>
          <a:lstStyle/>
          <a:p>
            <a:r>
              <a:rPr lang="en-US" altLang="zh-CN" dirty="0">
                <a:solidFill>
                  <a:prstClr val="black"/>
                </a:solidFill>
                <a:latin typeface="Consolas" panose="020B0609020204030204" pitchFamily="49" charset="0"/>
                <a:ea typeface="楷体"/>
                <a:cs typeface="Courier"/>
              </a:rPr>
              <a:t>Deposit(bank,"alice”,10)</a:t>
            </a:r>
            <a:endParaRPr lang="is-IS" altLang="zh-CN" dirty="0">
              <a:solidFill>
                <a:prstClr val="black"/>
              </a:solidFill>
              <a:latin typeface="Consolas" panose="020B0609020204030204" pitchFamily="49" charset="0"/>
              <a:ea typeface="楷体"/>
              <a:cs typeface="Courier"/>
            </a:endParaRPr>
          </a:p>
        </p:txBody>
      </p:sp>
      <p:cxnSp>
        <p:nvCxnSpPr>
          <p:cNvPr id="22" name="直线连接符 21">
            <a:extLst>
              <a:ext uri="{FF2B5EF4-FFF2-40B4-BE49-F238E27FC236}">
                <a16:creationId xmlns:a16="http://schemas.microsoft.com/office/drawing/2014/main" id="{64FA6310-4D5D-2348-AECC-60550F79A8D7}"/>
              </a:ext>
            </a:extLst>
          </p:cNvPr>
          <p:cNvCxnSpPr>
            <a:cxnSpLocks/>
          </p:cNvCxnSpPr>
          <p:nvPr/>
        </p:nvCxnSpPr>
        <p:spPr>
          <a:xfrm flipV="1">
            <a:off x="1998420" y="4174619"/>
            <a:ext cx="299760" cy="196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03B432D5-CDF0-1940-B09F-8D2E4A065A1D}"/>
              </a:ext>
            </a:extLst>
          </p:cNvPr>
          <p:cNvCxnSpPr>
            <a:cxnSpLocks/>
          </p:cNvCxnSpPr>
          <p:nvPr/>
        </p:nvCxnSpPr>
        <p:spPr>
          <a:xfrm>
            <a:off x="1998420" y="4652743"/>
            <a:ext cx="271914" cy="4110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D285D9E-F581-AB4D-BC29-57797A02FB8D}"/>
              </a:ext>
            </a:extLst>
          </p:cNvPr>
          <p:cNvSpPr/>
          <p:nvPr/>
        </p:nvSpPr>
        <p:spPr>
          <a:xfrm>
            <a:off x="4648199" y="3012492"/>
            <a:ext cx="1146468" cy="369332"/>
          </a:xfrm>
          <a:prstGeom prst="rect">
            <a:avLst/>
          </a:prstGeom>
        </p:spPr>
        <p:txBody>
          <a:bodyPr wrap="none">
            <a:spAutoFit/>
          </a:bodyPr>
          <a:lstStyle/>
          <a:p>
            <a:r>
              <a:rPr kumimoji="1" lang="en-US" altLang="zh-CN" b="1" dirty="0"/>
              <a:t>Thread 0</a:t>
            </a:r>
            <a:endParaRPr lang="zh-CN" altLang="en-US" b="1" dirty="0"/>
          </a:p>
        </p:txBody>
      </p:sp>
      <p:sp>
        <p:nvSpPr>
          <p:cNvPr id="25" name="矩形 24">
            <a:extLst>
              <a:ext uri="{FF2B5EF4-FFF2-40B4-BE49-F238E27FC236}">
                <a16:creationId xmlns:a16="http://schemas.microsoft.com/office/drawing/2014/main" id="{3EFCC39E-2329-6343-89AE-437495305034}"/>
              </a:ext>
            </a:extLst>
          </p:cNvPr>
          <p:cNvSpPr/>
          <p:nvPr/>
        </p:nvSpPr>
        <p:spPr>
          <a:xfrm>
            <a:off x="6069712" y="3012492"/>
            <a:ext cx="1146468" cy="369332"/>
          </a:xfrm>
          <a:prstGeom prst="rect">
            <a:avLst/>
          </a:prstGeom>
        </p:spPr>
        <p:txBody>
          <a:bodyPr wrap="none">
            <a:spAutoFit/>
          </a:bodyPr>
          <a:lstStyle/>
          <a:p>
            <a:r>
              <a:rPr kumimoji="1" lang="en-US" altLang="zh-CN" b="1" dirty="0"/>
              <a:t>Thread 1</a:t>
            </a:r>
            <a:endParaRPr lang="zh-CN" altLang="en-US" b="1" dirty="0"/>
          </a:p>
        </p:txBody>
      </p:sp>
      <p:sp>
        <p:nvSpPr>
          <p:cNvPr id="26" name="右箭头 25">
            <a:extLst>
              <a:ext uri="{FF2B5EF4-FFF2-40B4-BE49-F238E27FC236}">
                <a16:creationId xmlns:a16="http://schemas.microsoft.com/office/drawing/2014/main" id="{6B118344-4FB0-6544-855F-F897F1CF0F4E}"/>
              </a:ext>
            </a:extLst>
          </p:cNvPr>
          <p:cNvSpPr/>
          <p:nvPr/>
        </p:nvSpPr>
        <p:spPr>
          <a:xfrm>
            <a:off x="4085946" y="4207607"/>
            <a:ext cx="396044" cy="783278"/>
          </a:xfrm>
          <a:prstGeom prst="rightArrow">
            <a:avLst>
              <a:gd name="adj1" fmla="val 50000"/>
              <a:gd name="adj2" fmla="val 57737"/>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DDC03FF3-6B9A-C04A-BCB5-7107A97FF5AD}"/>
              </a:ext>
            </a:extLst>
          </p:cNvPr>
          <p:cNvSpPr/>
          <p:nvPr/>
        </p:nvSpPr>
        <p:spPr>
          <a:xfrm>
            <a:off x="7510244" y="3012492"/>
            <a:ext cx="1454244" cy="369332"/>
          </a:xfrm>
          <a:prstGeom prst="rect">
            <a:avLst/>
          </a:prstGeom>
        </p:spPr>
        <p:txBody>
          <a:bodyPr wrap="none">
            <a:spAutoFit/>
          </a:bodyPr>
          <a:lstStyle/>
          <a:p>
            <a:r>
              <a:rPr kumimoji="1" lang="en-US" altLang="zh-CN" b="1" dirty="0"/>
              <a:t>Bank[Alice]</a:t>
            </a:r>
            <a:endParaRPr lang="zh-CN" altLang="en-US" b="1" dirty="0"/>
          </a:p>
        </p:txBody>
      </p:sp>
      <p:sp>
        <p:nvSpPr>
          <p:cNvPr id="30" name="矩形 29">
            <a:extLst>
              <a:ext uri="{FF2B5EF4-FFF2-40B4-BE49-F238E27FC236}">
                <a16:creationId xmlns:a16="http://schemas.microsoft.com/office/drawing/2014/main" id="{9FF490A5-01B1-5642-B471-6980F6B83688}"/>
              </a:ext>
            </a:extLst>
          </p:cNvPr>
          <p:cNvSpPr/>
          <p:nvPr/>
        </p:nvSpPr>
        <p:spPr>
          <a:xfrm>
            <a:off x="7924460" y="3354039"/>
            <a:ext cx="312906" cy="369332"/>
          </a:xfrm>
          <a:prstGeom prst="rect">
            <a:avLst/>
          </a:prstGeom>
        </p:spPr>
        <p:txBody>
          <a:bodyPr wrap="none">
            <a:spAutoFit/>
          </a:bodyPr>
          <a:lstStyle/>
          <a:p>
            <a:r>
              <a:rPr kumimoji="1" lang="en-US" altLang="zh-CN" dirty="0"/>
              <a:t>0</a:t>
            </a:r>
            <a:endParaRPr lang="zh-CN" altLang="en-US" dirty="0"/>
          </a:p>
        </p:txBody>
      </p:sp>
      <p:cxnSp>
        <p:nvCxnSpPr>
          <p:cNvPr id="33" name="直线箭头连接符 32">
            <a:extLst>
              <a:ext uri="{FF2B5EF4-FFF2-40B4-BE49-F238E27FC236}">
                <a16:creationId xmlns:a16="http://schemas.microsoft.com/office/drawing/2014/main" id="{BCBEE022-CD71-4342-A7C4-7B6F821CEB80}"/>
              </a:ext>
            </a:extLst>
          </p:cNvPr>
          <p:cNvCxnSpPr/>
          <p:nvPr/>
        </p:nvCxnSpPr>
        <p:spPr>
          <a:xfrm flipH="1">
            <a:off x="7380344" y="3829430"/>
            <a:ext cx="288000" cy="0"/>
          </a:xfrm>
          <a:prstGeom prst="straightConnector1">
            <a:avLst/>
          </a:prstGeom>
          <a:ln w="1524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55CDD1EB-C4DC-7D4F-974B-5C88FE5D10C6}"/>
              </a:ext>
            </a:extLst>
          </p:cNvPr>
          <p:cNvCxnSpPr/>
          <p:nvPr/>
        </p:nvCxnSpPr>
        <p:spPr>
          <a:xfrm flipH="1">
            <a:off x="7380344" y="4177628"/>
            <a:ext cx="288000" cy="0"/>
          </a:xfrm>
          <a:prstGeom prst="straightConnector1">
            <a:avLst/>
          </a:prstGeom>
          <a:ln w="1524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52D66799-931B-0942-ACF2-AC5F2D1384A6}"/>
              </a:ext>
            </a:extLst>
          </p:cNvPr>
          <p:cNvSpPr/>
          <p:nvPr/>
        </p:nvSpPr>
        <p:spPr>
          <a:xfrm>
            <a:off x="4622664" y="3644373"/>
            <a:ext cx="1223412" cy="369332"/>
          </a:xfrm>
          <a:prstGeom prst="rect">
            <a:avLst/>
          </a:prstGeom>
        </p:spPr>
        <p:txBody>
          <a:bodyPr wrap="none">
            <a:spAutoFit/>
          </a:bodyPr>
          <a:lstStyle/>
          <a:p>
            <a:r>
              <a:rPr kumimoji="1" lang="en-US" altLang="zh-CN" dirty="0"/>
              <a:t>Read acct</a:t>
            </a:r>
            <a:endParaRPr lang="zh-CN" altLang="en-US" dirty="0"/>
          </a:p>
        </p:txBody>
      </p:sp>
      <p:sp>
        <p:nvSpPr>
          <p:cNvPr id="36" name="矩形 35">
            <a:extLst>
              <a:ext uri="{FF2B5EF4-FFF2-40B4-BE49-F238E27FC236}">
                <a16:creationId xmlns:a16="http://schemas.microsoft.com/office/drawing/2014/main" id="{B92D4D0E-CFFB-4845-B18B-FF36AF9B84D6}"/>
              </a:ext>
            </a:extLst>
          </p:cNvPr>
          <p:cNvSpPr/>
          <p:nvPr/>
        </p:nvSpPr>
        <p:spPr>
          <a:xfrm>
            <a:off x="6025872" y="3986703"/>
            <a:ext cx="1223412" cy="369332"/>
          </a:xfrm>
          <a:prstGeom prst="rect">
            <a:avLst/>
          </a:prstGeom>
        </p:spPr>
        <p:txBody>
          <a:bodyPr wrap="none">
            <a:spAutoFit/>
          </a:bodyPr>
          <a:lstStyle/>
          <a:p>
            <a:r>
              <a:rPr kumimoji="1" lang="en-US" altLang="zh-CN" dirty="0"/>
              <a:t>Read acct</a:t>
            </a:r>
            <a:endParaRPr lang="zh-CN" altLang="en-US" dirty="0"/>
          </a:p>
        </p:txBody>
      </p:sp>
      <p:sp>
        <p:nvSpPr>
          <p:cNvPr id="37" name="矩形 36">
            <a:extLst>
              <a:ext uri="{FF2B5EF4-FFF2-40B4-BE49-F238E27FC236}">
                <a16:creationId xmlns:a16="http://schemas.microsoft.com/office/drawing/2014/main" id="{5F1DD4C5-993D-7043-BD1D-96EFDF7BF527}"/>
              </a:ext>
            </a:extLst>
          </p:cNvPr>
          <p:cNvSpPr/>
          <p:nvPr/>
        </p:nvSpPr>
        <p:spPr>
          <a:xfrm>
            <a:off x="7924460" y="3650951"/>
            <a:ext cx="312906" cy="369332"/>
          </a:xfrm>
          <a:prstGeom prst="rect">
            <a:avLst/>
          </a:prstGeom>
        </p:spPr>
        <p:txBody>
          <a:bodyPr wrap="square">
            <a:spAutoFit/>
          </a:bodyPr>
          <a:lstStyle/>
          <a:p>
            <a:r>
              <a:rPr kumimoji="1" lang="en-US" altLang="zh-CN" dirty="0"/>
              <a:t>0</a:t>
            </a:r>
            <a:endParaRPr lang="zh-CN" altLang="en-US" dirty="0"/>
          </a:p>
        </p:txBody>
      </p:sp>
      <p:sp>
        <p:nvSpPr>
          <p:cNvPr id="38" name="矩形 37">
            <a:extLst>
              <a:ext uri="{FF2B5EF4-FFF2-40B4-BE49-F238E27FC236}">
                <a16:creationId xmlns:a16="http://schemas.microsoft.com/office/drawing/2014/main" id="{B2E676C5-BE10-DC47-8351-A3F5F923C2D8}"/>
              </a:ext>
            </a:extLst>
          </p:cNvPr>
          <p:cNvSpPr/>
          <p:nvPr/>
        </p:nvSpPr>
        <p:spPr>
          <a:xfrm>
            <a:off x="7924460" y="3935680"/>
            <a:ext cx="312906" cy="369332"/>
          </a:xfrm>
          <a:prstGeom prst="rect">
            <a:avLst/>
          </a:prstGeom>
        </p:spPr>
        <p:txBody>
          <a:bodyPr wrap="square">
            <a:spAutoFit/>
          </a:bodyPr>
          <a:lstStyle/>
          <a:p>
            <a:r>
              <a:rPr kumimoji="1" lang="en-US" altLang="zh-CN" dirty="0"/>
              <a:t>0</a:t>
            </a:r>
            <a:endParaRPr lang="zh-CN" altLang="en-US" dirty="0"/>
          </a:p>
        </p:txBody>
      </p:sp>
      <p:sp>
        <p:nvSpPr>
          <p:cNvPr id="39" name="矩形 38">
            <a:extLst>
              <a:ext uri="{FF2B5EF4-FFF2-40B4-BE49-F238E27FC236}">
                <a16:creationId xmlns:a16="http://schemas.microsoft.com/office/drawing/2014/main" id="{BB110346-CB42-804C-8A37-4B64C989271B}"/>
              </a:ext>
            </a:extLst>
          </p:cNvPr>
          <p:cNvSpPr/>
          <p:nvPr/>
        </p:nvSpPr>
        <p:spPr>
          <a:xfrm>
            <a:off x="4654611" y="4305012"/>
            <a:ext cx="1133644" cy="369332"/>
          </a:xfrm>
          <a:prstGeom prst="rect">
            <a:avLst/>
          </a:prstGeom>
        </p:spPr>
        <p:txBody>
          <a:bodyPr wrap="none">
            <a:spAutoFit/>
          </a:bodyPr>
          <a:lstStyle/>
          <a:p>
            <a:r>
              <a:rPr kumimoji="1" lang="en-US" altLang="zh-CN" dirty="0"/>
              <a:t>Increase </a:t>
            </a:r>
            <a:endParaRPr lang="zh-CN" altLang="en-US" dirty="0"/>
          </a:p>
        </p:txBody>
      </p:sp>
      <p:sp>
        <p:nvSpPr>
          <p:cNvPr id="40" name="矩形 39">
            <a:extLst>
              <a:ext uri="{FF2B5EF4-FFF2-40B4-BE49-F238E27FC236}">
                <a16:creationId xmlns:a16="http://schemas.microsoft.com/office/drawing/2014/main" id="{9C8EC35E-8648-594D-9417-39FDE9FF41BD}"/>
              </a:ext>
            </a:extLst>
          </p:cNvPr>
          <p:cNvSpPr/>
          <p:nvPr/>
        </p:nvSpPr>
        <p:spPr>
          <a:xfrm>
            <a:off x="6082536" y="4601079"/>
            <a:ext cx="1133644" cy="369332"/>
          </a:xfrm>
          <a:prstGeom prst="rect">
            <a:avLst/>
          </a:prstGeom>
        </p:spPr>
        <p:txBody>
          <a:bodyPr wrap="none">
            <a:spAutoFit/>
          </a:bodyPr>
          <a:lstStyle/>
          <a:p>
            <a:r>
              <a:rPr kumimoji="1" lang="en-US" altLang="zh-CN" dirty="0"/>
              <a:t>Increase </a:t>
            </a:r>
            <a:endParaRPr lang="zh-CN" altLang="en-US" dirty="0"/>
          </a:p>
        </p:txBody>
      </p:sp>
      <p:sp>
        <p:nvSpPr>
          <p:cNvPr id="41" name="矩形 40">
            <a:extLst>
              <a:ext uri="{FF2B5EF4-FFF2-40B4-BE49-F238E27FC236}">
                <a16:creationId xmlns:a16="http://schemas.microsoft.com/office/drawing/2014/main" id="{FF251A9E-A103-124C-A3ED-D5E294B2E1C4}"/>
              </a:ext>
            </a:extLst>
          </p:cNvPr>
          <p:cNvSpPr/>
          <p:nvPr/>
        </p:nvSpPr>
        <p:spPr>
          <a:xfrm>
            <a:off x="4673568" y="4855129"/>
            <a:ext cx="1206421" cy="369332"/>
          </a:xfrm>
          <a:prstGeom prst="rect">
            <a:avLst/>
          </a:prstGeom>
        </p:spPr>
        <p:txBody>
          <a:bodyPr wrap="none">
            <a:spAutoFit/>
          </a:bodyPr>
          <a:lstStyle/>
          <a:p>
            <a:r>
              <a:rPr kumimoji="1" lang="en-US" altLang="zh-CN" dirty="0"/>
              <a:t>Write acct</a:t>
            </a:r>
            <a:endParaRPr lang="zh-CN" altLang="en-US" dirty="0"/>
          </a:p>
        </p:txBody>
      </p:sp>
      <p:sp>
        <p:nvSpPr>
          <p:cNvPr id="43" name="矩形 42">
            <a:extLst>
              <a:ext uri="{FF2B5EF4-FFF2-40B4-BE49-F238E27FC236}">
                <a16:creationId xmlns:a16="http://schemas.microsoft.com/office/drawing/2014/main" id="{3A61B027-F501-084D-8B06-0F09CAF3EFA3}"/>
              </a:ext>
            </a:extLst>
          </p:cNvPr>
          <p:cNvSpPr/>
          <p:nvPr/>
        </p:nvSpPr>
        <p:spPr>
          <a:xfrm>
            <a:off x="7924460" y="4246989"/>
            <a:ext cx="312906" cy="369332"/>
          </a:xfrm>
          <a:prstGeom prst="rect">
            <a:avLst/>
          </a:prstGeom>
        </p:spPr>
        <p:txBody>
          <a:bodyPr wrap="square">
            <a:spAutoFit/>
          </a:bodyPr>
          <a:lstStyle/>
          <a:p>
            <a:r>
              <a:rPr kumimoji="1" lang="en-US" altLang="zh-CN" dirty="0"/>
              <a:t>0</a:t>
            </a:r>
            <a:endParaRPr lang="zh-CN" altLang="en-US" dirty="0"/>
          </a:p>
        </p:txBody>
      </p:sp>
      <p:sp>
        <p:nvSpPr>
          <p:cNvPr id="44" name="矩形 43">
            <a:extLst>
              <a:ext uri="{FF2B5EF4-FFF2-40B4-BE49-F238E27FC236}">
                <a16:creationId xmlns:a16="http://schemas.microsoft.com/office/drawing/2014/main" id="{EDD87220-012C-2048-9D05-72F2B0232C7D}"/>
              </a:ext>
            </a:extLst>
          </p:cNvPr>
          <p:cNvSpPr/>
          <p:nvPr/>
        </p:nvSpPr>
        <p:spPr>
          <a:xfrm>
            <a:off x="7928294" y="4552630"/>
            <a:ext cx="312906" cy="369332"/>
          </a:xfrm>
          <a:prstGeom prst="rect">
            <a:avLst/>
          </a:prstGeom>
        </p:spPr>
        <p:txBody>
          <a:bodyPr wrap="square">
            <a:spAutoFit/>
          </a:bodyPr>
          <a:lstStyle/>
          <a:p>
            <a:r>
              <a:rPr kumimoji="1" lang="en-US" altLang="zh-CN" dirty="0"/>
              <a:t>0</a:t>
            </a:r>
            <a:endParaRPr lang="zh-CN" altLang="en-US" dirty="0"/>
          </a:p>
        </p:txBody>
      </p:sp>
      <p:sp>
        <p:nvSpPr>
          <p:cNvPr id="45" name="矩形 44">
            <a:extLst>
              <a:ext uri="{FF2B5EF4-FFF2-40B4-BE49-F238E27FC236}">
                <a16:creationId xmlns:a16="http://schemas.microsoft.com/office/drawing/2014/main" id="{70A052C6-F5F2-674A-B015-EB9EB6BD69CE}"/>
              </a:ext>
            </a:extLst>
          </p:cNvPr>
          <p:cNvSpPr/>
          <p:nvPr/>
        </p:nvSpPr>
        <p:spPr>
          <a:xfrm>
            <a:off x="7851318" y="4861872"/>
            <a:ext cx="459190" cy="369332"/>
          </a:xfrm>
          <a:prstGeom prst="rect">
            <a:avLst/>
          </a:prstGeom>
        </p:spPr>
        <p:txBody>
          <a:bodyPr wrap="square">
            <a:spAutoFit/>
          </a:bodyPr>
          <a:lstStyle/>
          <a:p>
            <a:r>
              <a:rPr kumimoji="1" lang="en-US" altLang="zh-CN" dirty="0"/>
              <a:t>10</a:t>
            </a:r>
            <a:endParaRPr lang="zh-CN" altLang="en-US" dirty="0"/>
          </a:p>
        </p:txBody>
      </p:sp>
      <p:cxnSp>
        <p:nvCxnSpPr>
          <p:cNvPr id="47" name="直线箭头连接符 46">
            <a:extLst>
              <a:ext uri="{FF2B5EF4-FFF2-40B4-BE49-F238E27FC236}">
                <a16:creationId xmlns:a16="http://schemas.microsoft.com/office/drawing/2014/main" id="{435EA7E7-4BFC-384B-B127-A96449F39E00}"/>
              </a:ext>
            </a:extLst>
          </p:cNvPr>
          <p:cNvCxnSpPr/>
          <p:nvPr/>
        </p:nvCxnSpPr>
        <p:spPr>
          <a:xfrm flipH="1">
            <a:off x="7380344" y="5046538"/>
            <a:ext cx="288000" cy="0"/>
          </a:xfrm>
          <a:prstGeom prst="straightConnector1">
            <a:avLst/>
          </a:prstGeom>
          <a:ln w="1524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031087"/>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F3CF-EEA6-1747-A5D3-B78554020958}"/>
              </a:ext>
            </a:extLst>
          </p:cNvPr>
          <p:cNvSpPr>
            <a:spLocks noGrp="1"/>
          </p:cNvSpPr>
          <p:nvPr>
            <p:ph type="title"/>
          </p:nvPr>
        </p:nvSpPr>
        <p:spPr/>
        <p:txBody>
          <a:bodyPr/>
          <a:lstStyle/>
          <a:p>
            <a:r>
              <a:rPr kumimoji="1" lang="en-US" altLang="zh-CN" dirty="0"/>
              <a:t>Core problem: </a:t>
            </a:r>
            <a:r>
              <a:rPr kumimoji="1" lang="en-US" altLang="zh-CN" b="0" dirty="0"/>
              <a:t>atomicity of the + operator </a:t>
            </a:r>
            <a:endParaRPr kumimoji="1" lang="zh-CN" altLang="en-US" dirty="0"/>
          </a:p>
        </p:txBody>
      </p:sp>
      <p:sp>
        <p:nvSpPr>
          <p:cNvPr id="4" name="灯片编号占位符 3">
            <a:extLst>
              <a:ext uri="{FF2B5EF4-FFF2-40B4-BE49-F238E27FC236}">
                <a16:creationId xmlns:a16="http://schemas.microsoft.com/office/drawing/2014/main" id="{B3BAA5D4-1216-5445-A003-2E76355596BB}"/>
              </a:ext>
            </a:extLst>
          </p:cNvPr>
          <p:cNvSpPr>
            <a:spLocks noGrp="1"/>
          </p:cNvSpPr>
          <p:nvPr>
            <p:ph type="sldNum" sz="quarter" idx="12"/>
          </p:nvPr>
        </p:nvSpPr>
        <p:spPr/>
        <p:txBody>
          <a:bodyPr/>
          <a:lstStyle/>
          <a:p>
            <a:fld id="{ADE361C3-C043-4A6E-BDCE-8DA1E7D90A3B}" type="slidenum">
              <a:rPr lang="zh-CN" altLang="en-US" smtClean="0"/>
              <a:pPr/>
              <a:t>118</a:t>
            </a:fld>
            <a:endParaRPr lang="zh-CN" altLang="en-US" dirty="0"/>
          </a:p>
        </p:txBody>
      </p:sp>
      <p:sp>
        <p:nvSpPr>
          <p:cNvPr id="5" name="矩形 4">
            <a:extLst>
              <a:ext uri="{FF2B5EF4-FFF2-40B4-BE49-F238E27FC236}">
                <a16:creationId xmlns:a16="http://schemas.microsoft.com/office/drawing/2014/main" id="{4907D889-ECD0-C14A-AEB8-62C2E84EA8A4}"/>
              </a:ext>
            </a:extLst>
          </p:cNvPr>
          <p:cNvSpPr/>
          <p:nvPr/>
        </p:nvSpPr>
        <p:spPr>
          <a:xfrm>
            <a:off x="320285" y="1102189"/>
            <a:ext cx="3240360" cy="646331"/>
          </a:xfrm>
          <a:prstGeom prst="rect">
            <a:avLst/>
          </a:prstGeom>
          <a:ln w="3810">
            <a:solidFill>
              <a:schemeClr val="tx1"/>
            </a:solidFill>
          </a:ln>
        </p:spPr>
        <p:txBody>
          <a:bodyPr wrap="square">
            <a:spAutoFit/>
          </a:bodyPr>
          <a:lstStyle/>
          <a:p>
            <a:r>
              <a:rPr lang="en-US" altLang="zh-CN" dirty="0">
                <a:solidFill>
                  <a:prstClr val="black"/>
                </a:solidFill>
                <a:latin typeface="Consolas" panose="020B0609020204030204" pitchFamily="49" charset="0"/>
                <a:ea typeface="楷体"/>
                <a:cs typeface="Courier"/>
              </a:rPr>
              <a:t>Deposit(bank, acct, amt):</a:t>
            </a:r>
          </a:p>
          <a:p>
            <a:r>
              <a:rPr lang="is-IS" altLang="zh-CN" dirty="0">
                <a:solidFill>
                  <a:prstClr val="black"/>
                </a:solidFill>
                <a:latin typeface="Consolas" panose="020B0609020204030204" pitchFamily="49" charset="0"/>
                <a:ea typeface="楷体"/>
                <a:cs typeface="Courier"/>
              </a:rPr>
              <a:t>    bank[acct] += amt</a:t>
            </a:r>
          </a:p>
        </p:txBody>
      </p:sp>
      <p:sp>
        <p:nvSpPr>
          <p:cNvPr id="6" name="矩形 5">
            <a:extLst>
              <a:ext uri="{FF2B5EF4-FFF2-40B4-BE49-F238E27FC236}">
                <a16:creationId xmlns:a16="http://schemas.microsoft.com/office/drawing/2014/main" id="{9E6D6A73-941D-E447-B134-F8EE6CAF4547}"/>
              </a:ext>
            </a:extLst>
          </p:cNvPr>
          <p:cNvSpPr/>
          <p:nvPr/>
        </p:nvSpPr>
        <p:spPr>
          <a:xfrm>
            <a:off x="4575524" y="970352"/>
            <a:ext cx="2795193" cy="1359603"/>
          </a:xfrm>
          <a:prstGeom prst="rect">
            <a:avLst/>
          </a:prstGeom>
          <a:ln w="3810">
            <a:solidFill>
              <a:schemeClr val="tx1"/>
            </a:solidFill>
          </a:ln>
        </p:spPr>
        <p:txBody>
          <a:bodyPr wrap="square">
            <a:spAutoFit/>
          </a:bodyPr>
          <a:lstStyle/>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mov    acct,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t>
            </a:r>
          </a:p>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add    $amt,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t>
            </a:r>
          </a:p>
          <a:p>
            <a:pPr marL="0" lvl="2">
              <a:lnSpc>
                <a:spcPct val="150000"/>
              </a:lnSpc>
              <a:spcBef>
                <a:spcPct val="10000"/>
              </a:spcBef>
              <a:buNone/>
            </a:pPr>
            <a:r>
              <a:rPr lang="en-US" altLang="zh-CN" dirty="0">
                <a:latin typeface="Courier New" panose="02070309020205020404" pitchFamily="49" charset="0"/>
                <a:ea typeface="MS PGothic" panose="020B0600070205080204" pitchFamily="34" charset="-128"/>
                <a:cs typeface="Courier New" panose="02070309020205020404" pitchFamily="49" charset="0"/>
              </a:rPr>
              <a:t>mov    %</a:t>
            </a:r>
            <a:r>
              <a:rPr lang="en-US" altLang="zh-CN" dirty="0" err="1">
                <a:latin typeface="Courier New" panose="02070309020205020404" pitchFamily="49" charset="0"/>
                <a:ea typeface="MS PGothic" panose="020B0600070205080204" pitchFamily="34" charset="-128"/>
                <a:cs typeface="Courier New" panose="02070309020205020404" pitchFamily="49" charset="0"/>
              </a:rPr>
              <a:t>eax</a:t>
            </a:r>
            <a:r>
              <a:rPr lang="en-US" altLang="zh-CN" dirty="0">
                <a:latin typeface="Courier New" panose="02070309020205020404" pitchFamily="49" charset="0"/>
                <a:ea typeface="MS PGothic" panose="020B0600070205080204" pitchFamily="34" charset="-128"/>
                <a:cs typeface="Courier New" panose="02070309020205020404" pitchFamily="49" charset="0"/>
              </a:rPr>
              <a:t>, acct </a:t>
            </a:r>
          </a:p>
        </p:txBody>
      </p:sp>
      <p:sp>
        <p:nvSpPr>
          <p:cNvPr id="7" name="矩形 6">
            <a:extLst>
              <a:ext uri="{FF2B5EF4-FFF2-40B4-BE49-F238E27FC236}">
                <a16:creationId xmlns:a16="http://schemas.microsoft.com/office/drawing/2014/main" id="{D85B1D87-3801-5541-966C-BBB634AB3369}"/>
              </a:ext>
            </a:extLst>
          </p:cNvPr>
          <p:cNvSpPr/>
          <p:nvPr/>
        </p:nvSpPr>
        <p:spPr>
          <a:xfrm>
            <a:off x="683568" y="1793993"/>
            <a:ext cx="2715423" cy="369332"/>
          </a:xfrm>
          <a:prstGeom prst="rect">
            <a:avLst/>
          </a:prstGeom>
        </p:spPr>
        <p:txBody>
          <a:bodyPr wrap="none">
            <a:spAutoFit/>
          </a:bodyPr>
          <a:lstStyle/>
          <a:p>
            <a:r>
              <a:rPr kumimoji="1" lang="en-US" altLang="zh-CN" dirty="0"/>
              <a:t>Developer’s written code</a:t>
            </a:r>
            <a:endParaRPr lang="zh-CN" altLang="en-US" dirty="0"/>
          </a:p>
        </p:txBody>
      </p:sp>
      <p:sp>
        <p:nvSpPr>
          <p:cNvPr id="8" name="矩形 7">
            <a:extLst>
              <a:ext uri="{FF2B5EF4-FFF2-40B4-BE49-F238E27FC236}">
                <a16:creationId xmlns:a16="http://schemas.microsoft.com/office/drawing/2014/main" id="{3CF7EB12-08C5-9B4D-888A-DCBE72A473AE}"/>
              </a:ext>
            </a:extLst>
          </p:cNvPr>
          <p:cNvSpPr/>
          <p:nvPr/>
        </p:nvSpPr>
        <p:spPr>
          <a:xfrm>
            <a:off x="4499992" y="2342430"/>
            <a:ext cx="2946256" cy="369332"/>
          </a:xfrm>
          <a:prstGeom prst="rect">
            <a:avLst/>
          </a:prstGeom>
        </p:spPr>
        <p:txBody>
          <a:bodyPr wrap="none">
            <a:spAutoFit/>
          </a:bodyPr>
          <a:lstStyle/>
          <a:p>
            <a:r>
              <a:rPr kumimoji="1" lang="en-US" altLang="zh-CN" dirty="0"/>
              <a:t>Compiler’s generated code</a:t>
            </a:r>
            <a:endParaRPr lang="zh-CN" altLang="en-US" dirty="0"/>
          </a:p>
        </p:txBody>
      </p:sp>
      <p:cxnSp>
        <p:nvCxnSpPr>
          <p:cNvPr id="13" name="直线箭头连接符 12">
            <a:extLst>
              <a:ext uri="{FF2B5EF4-FFF2-40B4-BE49-F238E27FC236}">
                <a16:creationId xmlns:a16="http://schemas.microsoft.com/office/drawing/2014/main" id="{0F7443D6-8382-DE40-B6C1-4007FB574DB7}"/>
              </a:ext>
            </a:extLst>
          </p:cNvPr>
          <p:cNvCxnSpPr>
            <a:cxnSpLocks/>
          </p:cNvCxnSpPr>
          <p:nvPr/>
        </p:nvCxnSpPr>
        <p:spPr>
          <a:xfrm>
            <a:off x="527584" y="3793604"/>
            <a:ext cx="0" cy="108893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01BB7CA3-96EB-D448-9752-A8DCE9B88736}"/>
              </a:ext>
            </a:extLst>
          </p:cNvPr>
          <p:cNvSpPr/>
          <p:nvPr/>
        </p:nvSpPr>
        <p:spPr>
          <a:xfrm>
            <a:off x="290872" y="5010381"/>
            <a:ext cx="689035" cy="369332"/>
          </a:xfrm>
          <a:prstGeom prst="rect">
            <a:avLst/>
          </a:prstGeom>
        </p:spPr>
        <p:txBody>
          <a:bodyPr wrap="none">
            <a:spAutoFit/>
          </a:bodyPr>
          <a:lstStyle/>
          <a:p>
            <a:r>
              <a:rPr kumimoji="1" lang="en-US" altLang="zh-CN" dirty="0"/>
              <a:t>Time</a:t>
            </a:r>
            <a:endParaRPr lang="zh-CN" altLang="en-US" dirty="0"/>
          </a:p>
        </p:txBody>
      </p:sp>
      <p:pic>
        <p:nvPicPr>
          <p:cNvPr id="15" name="内容占位符 11">
            <a:extLst>
              <a:ext uri="{FF2B5EF4-FFF2-40B4-BE49-F238E27FC236}">
                <a16:creationId xmlns:a16="http://schemas.microsoft.com/office/drawing/2014/main" id="{CA063D85-96B4-DE4C-B181-A5B8D7690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90" y="4174619"/>
            <a:ext cx="276342" cy="658969"/>
          </a:xfrm>
          <a:prstGeom prst="rect">
            <a:avLst/>
          </a:prstGeom>
        </p:spPr>
      </p:pic>
      <p:sp>
        <p:nvSpPr>
          <p:cNvPr id="16" name="矩形 15">
            <a:extLst>
              <a:ext uri="{FF2B5EF4-FFF2-40B4-BE49-F238E27FC236}">
                <a16:creationId xmlns:a16="http://schemas.microsoft.com/office/drawing/2014/main" id="{4710C6A0-75FD-D647-B5DD-776AF33CE9C6}"/>
              </a:ext>
            </a:extLst>
          </p:cNvPr>
          <p:cNvSpPr/>
          <p:nvPr/>
        </p:nvSpPr>
        <p:spPr>
          <a:xfrm>
            <a:off x="755576" y="3790984"/>
            <a:ext cx="453970" cy="369332"/>
          </a:xfrm>
          <a:prstGeom prst="rect">
            <a:avLst/>
          </a:prstGeom>
        </p:spPr>
        <p:txBody>
          <a:bodyPr wrap="none">
            <a:spAutoFit/>
          </a:bodyPr>
          <a:lstStyle/>
          <a:p>
            <a:r>
              <a:rPr kumimoji="1" lang="en-US" altLang="zh-CN" dirty="0"/>
              <a:t>T0</a:t>
            </a:r>
            <a:endParaRPr lang="zh-CN" altLang="en-US" dirty="0"/>
          </a:p>
        </p:txBody>
      </p:sp>
      <p:pic>
        <p:nvPicPr>
          <p:cNvPr id="17" name="内容占位符 11">
            <a:extLst>
              <a:ext uri="{FF2B5EF4-FFF2-40B4-BE49-F238E27FC236}">
                <a16:creationId xmlns:a16="http://schemas.microsoft.com/office/drawing/2014/main" id="{D9CEA140-6854-6841-9DA2-A3145B4B2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002" y="4175338"/>
            <a:ext cx="276342" cy="658969"/>
          </a:xfrm>
          <a:prstGeom prst="rect">
            <a:avLst/>
          </a:prstGeom>
        </p:spPr>
      </p:pic>
      <p:sp>
        <p:nvSpPr>
          <p:cNvPr id="18" name="矩形 17">
            <a:extLst>
              <a:ext uri="{FF2B5EF4-FFF2-40B4-BE49-F238E27FC236}">
                <a16:creationId xmlns:a16="http://schemas.microsoft.com/office/drawing/2014/main" id="{33305B8E-11C5-754D-A5A9-2C063E7F540B}"/>
              </a:ext>
            </a:extLst>
          </p:cNvPr>
          <p:cNvSpPr/>
          <p:nvPr/>
        </p:nvSpPr>
        <p:spPr>
          <a:xfrm>
            <a:off x="1390188" y="3791703"/>
            <a:ext cx="453970" cy="369332"/>
          </a:xfrm>
          <a:prstGeom prst="rect">
            <a:avLst/>
          </a:prstGeom>
        </p:spPr>
        <p:txBody>
          <a:bodyPr wrap="none">
            <a:spAutoFit/>
          </a:bodyPr>
          <a:lstStyle/>
          <a:p>
            <a:r>
              <a:rPr kumimoji="1" lang="en-US" altLang="zh-CN" dirty="0"/>
              <a:t>T1</a:t>
            </a:r>
            <a:endParaRPr lang="zh-CN" altLang="en-US" dirty="0"/>
          </a:p>
        </p:txBody>
      </p:sp>
      <p:sp>
        <p:nvSpPr>
          <p:cNvPr id="19" name="矩形 18">
            <a:extLst>
              <a:ext uri="{FF2B5EF4-FFF2-40B4-BE49-F238E27FC236}">
                <a16:creationId xmlns:a16="http://schemas.microsoft.com/office/drawing/2014/main" id="{F21A3D7F-6A9E-9444-A5C8-F77F2A1F1658}"/>
              </a:ext>
            </a:extLst>
          </p:cNvPr>
          <p:cNvSpPr/>
          <p:nvPr/>
        </p:nvSpPr>
        <p:spPr>
          <a:xfrm>
            <a:off x="874549" y="4339963"/>
            <a:ext cx="216024" cy="282601"/>
          </a:xfrm>
          <a:prstGeom prst="rect">
            <a:avLst/>
          </a:prstGeom>
          <a:solidFill>
            <a:srgbClr val="BF569D"/>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7DD53EFC-C0FB-0449-A09D-8726CB3DE751}"/>
              </a:ext>
            </a:extLst>
          </p:cNvPr>
          <p:cNvSpPr/>
          <p:nvPr/>
        </p:nvSpPr>
        <p:spPr>
          <a:xfrm>
            <a:off x="1755344" y="4339962"/>
            <a:ext cx="216024" cy="282601"/>
          </a:xfrm>
          <a:prstGeom prst="rect">
            <a:avLst/>
          </a:prstGeom>
          <a:solidFill>
            <a:srgbClr val="BF569D"/>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4702A778-9CB3-8845-A2A4-4263879E2234}"/>
              </a:ext>
            </a:extLst>
          </p:cNvPr>
          <p:cNvSpPr/>
          <p:nvPr/>
        </p:nvSpPr>
        <p:spPr>
          <a:xfrm>
            <a:off x="2359148" y="4140480"/>
            <a:ext cx="1537040" cy="923330"/>
          </a:xfrm>
          <a:prstGeom prst="rect">
            <a:avLst/>
          </a:prstGeom>
          <a:ln w="3810">
            <a:solidFill>
              <a:schemeClr val="tx1"/>
            </a:solidFill>
          </a:ln>
        </p:spPr>
        <p:txBody>
          <a:bodyPr wrap="square">
            <a:spAutoFit/>
          </a:bodyPr>
          <a:lstStyle/>
          <a:p>
            <a:r>
              <a:rPr lang="en-US" altLang="zh-CN" dirty="0">
                <a:solidFill>
                  <a:prstClr val="black"/>
                </a:solidFill>
                <a:latin typeface="Consolas" panose="020B0609020204030204" pitchFamily="49" charset="0"/>
                <a:ea typeface="楷体"/>
                <a:cs typeface="Courier"/>
              </a:rPr>
              <a:t>Deposit(bank,"alice”,10)</a:t>
            </a:r>
            <a:endParaRPr lang="is-IS" altLang="zh-CN" dirty="0">
              <a:solidFill>
                <a:prstClr val="black"/>
              </a:solidFill>
              <a:latin typeface="Consolas" panose="020B0609020204030204" pitchFamily="49" charset="0"/>
              <a:ea typeface="楷体"/>
              <a:cs typeface="Courier"/>
            </a:endParaRPr>
          </a:p>
        </p:txBody>
      </p:sp>
      <p:cxnSp>
        <p:nvCxnSpPr>
          <p:cNvPr id="22" name="直线连接符 21">
            <a:extLst>
              <a:ext uri="{FF2B5EF4-FFF2-40B4-BE49-F238E27FC236}">
                <a16:creationId xmlns:a16="http://schemas.microsoft.com/office/drawing/2014/main" id="{64FA6310-4D5D-2348-AECC-60550F79A8D7}"/>
              </a:ext>
            </a:extLst>
          </p:cNvPr>
          <p:cNvCxnSpPr>
            <a:cxnSpLocks/>
          </p:cNvCxnSpPr>
          <p:nvPr/>
        </p:nvCxnSpPr>
        <p:spPr>
          <a:xfrm flipV="1">
            <a:off x="1998420" y="4174619"/>
            <a:ext cx="299760" cy="196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03B432D5-CDF0-1940-B09F-8D2E4A065A1D}"/>
              </a:ext>
            </a:extLst>
          </p:cNvPr>
          <p:cNvCxnSpPr>
            <a:cxnSpLocks/>
          </p:cNvCxnSpPr>
          <p:nvPr/>
        </p:nvCxnSpPr>
        <p:spPr>
          <a:xfrm>
            <a:off x="1998420" y="4652743"/>
            <a:ext cx="271914" cy="4110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D285D9E-F581-AB4D-BC29-57797A02FB8D}"/>
              </a:ext>
            </a:extLst>
          </p:cNvPr>
          <p:cNvSpPr/>
          <p:nvPr/>
        </p:nvSpPr>
        <p:spPr>
          <a:xfrm>
            <a:off x="4648199" y="3012492"/>
            <a:ext cx="1146468" cy="369332"/>
          </a:xfrm>
          <a:prstGeom prst="rect">
            <a:avLst/>
          </a:prstGeom>
        </p:spPr>
        <p:txBody>
          <a:bodyPr wrap="none">
            <a:spAutoFit/>
          </a:bodyPr>
          <a:lstStyle/>
          <a:p>
            <a:r>
              <a:rPr kumimoji="1" lang="en-US" altLang="zh-CN" b="1" dirty="0"/>
              <a:t>Thread 0</a:t>
            </a:r>
            <a:endParaRPr lang="zh-CN" altLang="en-US" b="1" dirty="0"/>
          </a:p>
        </p:txBody>
      </p:sp>
      <p:sp>
        <p:nvSpPr>
          <p:cNvPr id="25" name="矩形 24">
            <a:extLst>
              <a:ext uri="{FF2B5EF4-FFF2-40B4-BE49-F238E27FC236}">
                <a16:creationId xmlns:a16="http://schemas.microsoft.com/office/drawing/2014/main" id="{3EFCC39E-2329-6343-89AE-437495305034}"/>
              </a:ext>
            </a:extLst>
          </p:cNvPr>
          <p:cNvSpPr/>
          <p:nvPr/>
        </p:nvSpPr>
        <p:spPr>
          <a:xfrm>
            <a:off x="6069712" y="3012492"/>
            <a:ext cx="1146468" cy="369332"/>
          </a:xfrm>
          <a:prstGeom prst="rect">
            <a:avLst/>
          </a:prstGeom>
        </p:spPr>
        <p:txBody>
          <a:bodyPr wrap="none">
            <a:spAutoFit/>
          </a:bodyPr>
          <a:lstStyle/>
          <a:p>
            <a:r>
              <a:rPr kumimoji="1" lang="en-US" altLang="zh-CN" b="1" dirty="0"/>
              <a:t>Thread 1</a:t>
            </a:r>
            <a:endParaRPr lang="zh-CN" altLang="en-US" b="1" dirty="0"/>
          </a:p>
        </p:txBody>
      </p:sp>
      <p:sp>
        <p:nvSpPr>
          <p:cNvPr id="26" name="右箭头 25">
            <a:extLst>
              <a:ext uri="{FF2B5EF4-FFF2-40B4-BE49-F238E27FC236}">
                <a16:creationId xmlns:a16="http://schemas.microsoft.com/office/drawing/2014/main" id="{6B118344-4FB0-6544-855F-F897F1CF0F4E}"/>
              </a:ext>
            </a:extLst>
          </p:cNvPr>
          <p:cNvSpPr/>
          <p:nvPr/>
        </p:nvSpPr>
        <p:spPr>
          <a:xfrm>
            <a:off x="4085946" y="4207607"/>
            <a:ext cx="396044" cy="783278"/>
          </a:xfrm>
          <a:prstGeom prst="rightArrow">
            <a:avLst>
              <a:gd name="adj1" fmla="val 50000"/>
              <a:gd name="adj2" fmla="val 57737"/>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DDC03FF3-6B9A-C04A-BCB5-7107A97FF5AD}"/>
              </a:ext>
            </a:extLst>
          </p:cNvPr>
          <p:cNvSpPr/>
          <p:nvPr/>
        </p:nvSpPr>
        <p:spPr>
          <a:xfrm>
            <a:off x="7510244" y="3012492"/>
            <a:ext cx="1454244" cy="369332"/>
          </a:xfrm>
          <a:prstGeom prst="rect">
            <a:avLst/>
          </a:prstGeom>
        </p:spPr>
        <p:txBody>
          <a:bodyPr wrap="none">
            <a:spAutoFit/>
          </a:bodyPr>
          <a:lstStyle/>
          <a:p>
            <a:r>
              <a:rPr kumimoji="1" lang="en-US" altLang="zh-CN" b="1" dirty="0"/>
              <a:t>Bank[Alice]</a:t>
            </a:r>
            <a:endParaRPr lang="zh-CN" altLang="en-US" b="1" dirty="0"/>
          </a:p>
        </p:txBody>
      </p:sp>
      <p:sp>
        <p:nvSpPr>
          <p:cNvPr id="30" name="矩形 29">
            <a:extLst>
              <a:ext uri="{FF2B5EF4-FFF2-40B4-BE49-F238E27FC236}">
                <a16:creationId xmlns:a16="http://schemas.microsoft.com/office/drawing/2014/main" id="{9FF490A5-01B1-5642-B471-6980F6B83688}"/>
              </a:ext>
            </a:extLst>
          </p:cNvPr>
          <p:cNvSpPr/>
          <p:nvPr/>
        </p:nvSpPr>
        <p:spPr>
          <a:xfrm>
            <a:off x="7924460" y="3354039"/>
            <a:ext cx="312906" cy="369332"/>
          </a:xfrm>
          <a:prstGeom prst="rect">
            <a:avLst/>
          </a:prstGeom>
        </p:spPr>
        <p:txBody>
          <a:bodyPr wrap="none">
            <a:spAutoFit/>
          </a:bodyPr>
          <a:lstStyle/>
          <a:p>
            <a:r>
              <a:rPr kumimoji="1" lang="en-US" altLang="zh-CN" dirty="0"/>
              <a:t>0</a:t>
            </a:r>
            <a:endParaRPr lang="zh-CN" altLang="en-US" dirty="0"/>
          </a:p>
        </p:txBody>
      </p:sp>
      <p:cxnSp>
        <p:nvCxnSpPr>
          <p:cNvPr id="33" name="直线箭头连接符 32">
            <a:extLst>
              <a:ext uri="{FF2B5EF4-FFF2-40B4-BE49-F238E27FC236}">
                <a16:creationId xmlns:a16="http://schemas.microsoft.com/office/drawing/2014/main" id="{BCBEE022-CD71-4342-A7C4-7B6F821CEB80}"/>
              </a:ext>
            </a:extLst>
          </p:cNvPr>
          <p:cNvCxnSpPr/>
          <p:nvPr/>
        </p:nvCxnSpPr>
        <p:spPr>
          <a:xfrm flipH="1">
            <a:off x="7380344" y="3829430"/>
            <a:ext cx="288000" cy="0"/>
          </a:xfrm>
          <a:prstGeom prst="straightConnector1">
            <a:avLst/>
          </a:prstGeom>
          <a:ln w="1524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55CDD1EB-C4DC-7D4F-974B-5C88FE5D10C6}"/>
              </a:ext>
            </a:extLst>
          </p:cNvPr>
          <p:cNvCxnSpPr/>
          <p:nvPr/>
        </p:nvCxnSpPr>
        <p:spPr>
          <a:xfrm flipH="1">
            <a:off x="7380344" y="4177628"/>
            <a:ext cx="288000" cy="0"/>
          </a:xfrm>
          <a:prstGeom prst="straightConnector1">
            <a:avLst/>
          </a:prstGeom>
          <a:ln w="1524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52D66799-931B-0942-ACF2-AC5F2D1384A6}"/>
              </a:ext>
            </a:extLst>
          </p:cNvPr>
          <p:cNvSpPr/>
          <p:nvPr/>
        </p:nvSpPr>
        <p:spPr>
          <a:xfrm>
            <a:off x="4622664" y="3644373"/>
            <a:ext cx="1223412" cy="369332"/>
          </a:xfrm>
          <a:prstGeom prst="rect">
            <a:avLst/>
          </a:prstGeom>
        </p:spPr>
        <p:txBody>
          <a:bodyPr wrap="none">
            <a:spAutoFit/>
          </a:bodyPr>
          <a:lstStyle/>
          <a:p>
            <a:r>
              <a:rPr kumimoji="1" lang="en-US" altLang="zh-CN" dirty="0"/>
              <a:t>Read acct</a:t>
            </a:r>
            <a:endParaRPr lang="zh-CN" altLang="en-US" dirty="0"/>
          </a:p>
        </p:txBody>
      </p:sp>
      <p:sp>
        <p:nvSpPr>
          <p:cNvPr id="36" name="矩形 35">
            <a:extLst>
              <a:ext uri="{FF2B5EF4-FFF2-40B4-BE49-F238E27FC236}">
                <a16:creationId xmlns:a16="http://schemas.microsoft.com/office/drawing/2014/main" id="{B92D4D0E-CFFB-4845-B18B-FF36AF9B84D6}"/>
              </a:ext>
            </a:extLst>
          </p:cNvPr>
          <p:cNvSpPr/>
          <p:nvPr/>
        </p:nvSpPr>
        <p:spPr>
          <a:xfrm>
            <a:off x="6025872" y="3986703"/>
            <a:ext cx="1223412" cy="369332"/>
          </a:xfrm>
          <a:prstGeom prst="rect">
            <a:avLst/>
          </a:prstGeom>
        </p:spPr>
        <p:txBody>
          <a:bodyPr wrap="none">
            <a:spAutoFit/>
          </a:bodyPr>
          <a:lstStyle/>
          <a:p>
            <a:r>
              <a:rPr kumimoji="1" lang="en-US" altLang="zh-CN" dirty="0"/>
              <a:t>Read acct</a:t>
            </a:r>
            <a:endParaRPr lang="zh-CN" altLang="en-US" dirty="0"/>
          </a:p>
        </p:txBody>
      </p:sp>
      <p:sp>
        <p:nvSpPr>
          <p:cNvPr id="37" name="矩形 36">
            <a:extLst>
              <a:ext uri="{FF2B5EF4-FFF2-40B4-BE49-F238E27FC236}">
                <a16:creationId xmlns:a16="http://schemas.microsoft.com/office/drawing/2014/main" id="{5F1DD4C5-993D-7043-BD1D-96EFDF7BF527}"/>
              </a:ext>
            </a:extLst>
          </p:cNvPr>
          <p:cNvSpPr/>
          <p:nvPr/>
        </p:nvSpPr>
        <p:spPr>
          <a:xfrm>
            <a:off x="7924460" y="3650951"/>
            <a:ext cx="312906" cy="369332"/>
          </a:xfrm>
          <a:prstGeom prst="rect">
            <a:avLst/>
          </a:prstGeom>
        </p:spPr>
        <p:txBody>
          <a:bodyPr wrap="square">
            <a:spAutoFit/>
          </a:bodyPr>
          <a:lstStyle/>
          <a:p>
            <a:r>
              <a:rPr kumimoji="1" lang="en-US" altLang="zh-CN" dirty="0"/>
              <a:t>0</a:t>
            </a:r>
            <a:endParaRPr lang="zh-CN" altLang="en-US" dirty="0"/>
          </a:p>
        </p:txBody>
      </p:sp>
      <p:sp>
        <p:nvSpPr>
          <p:cNvPr id="38" name="矩形 37">
            <a:extLst>
              <a:ext uri="{FF2B5EF4-FFF2-40B4-BE49-F238E27FC236}">
                <a16:creationId xmlns:a16="http://schemas.microsoft.com/office/drawing/2014/main" id="{B2E676C5-BE10-DC47-8351-A3F5F923C2D8}"/>
              </a:ext>
            </a:extLst>
          </p:cNvPr>
          <p:cNvSpPr/>
          <p:nvPr/>
        </p:nvSpPr>
        <p:spPr>
          <a:xfrm>
            <a:off x="7924460" y="3935680"/>
            <a:ext cx="312906" cy="369332"/>
          </a:xfrm>
          <a:prstGeom prst="rect">
            <a:avLst/>
          </a:prstGeom>
        </p:spPr>
        <p:txBody>
          <a:bodyPr wrap="square">
            <a:spAutoFit/>
          </a:bodyPr>
          <a:lstStyle/>
          <a:p>
            <a:r>
              <a:rPr kumimoji="1" lang="en-US" altLang="zh-CN" dirty="0"/>
              <a:t>0</a:t>
            </a:r>
            <a:endParaRPr lang="zh-CN" altLang="en-US" dirty="0"/>
          </a:p>
        </p:txBody>
      </p:sp>
      <p:sp>
        <p:nvSpPr>
          <p:cNvPr id="39" name="矩形 38">
            <a:extLst>
              <a:ext uri="{FF2B5EF4-FFF2-40B4-BE49-F238E27FC236}">
                <a16:creationId xmlns:a16="http://schemas.microsoft.com/office/drawing/2014/main" id="{BB110346-CB42-804C-8A37-4B64C989271B}"/>
              </a:ext>
            </a:extLst>
          </p:cNvPr>
          <p:cNvSpPr/>
          <p:nvPr/>
        </p:nvSpPr>
        <p:spPr>
          <a:xfrm>
            <a:off x="4654611" y="4305012"/>
            <a:ext cx="1133644" cy="369332"/>
          </a:xfrm>
          <a:prstGeom prst="rect">
            <a:avLst/>
          </a:prstGeom>
        </p:spPr>
        <p:txBody>
          <a:bodyPr wrap="none">
            <a:spAutoFit/>
          </a:bodyPr>
          <a:lstStyle/>
          <a:p>
            <a:r>
              <a:rPr kumimoji="1" lang="en-US" altLang="zh-CN" dirty="0"/>
              <a:t>Increase </a:t>
            </a:r>
            <a:endParaRPr lang="zh-CN" altLang="en-US" dirty="0"/>
          </a:p>
        </p:txBody>
      </p:sp>
      <p:sp>
        <p:nvSpPr>
          <p:cNvPr id="40" name="矩形 39">
            <a:extLst>
              <a:ext uri="{FF2B5EF4-FFF2-40B4-BE49-F238E27FC236}">
                <a16:creationId xmlns:a16="http://schemas.microsoft.com/office/drawing/2014/main" id="{9C8EC35E-8648-594D-9417-39FDE9FF41BD}"/>
              </a:ext>
            </a:extLst>
          </p:cNvPr>
          <p:cNvSpPr/>
          <p:nvPr/>
        </p:nvSpPr>
        <p:spPr>
          <a:xfrm>
            <a:off x="6082536" y="4601079"/>
            <a:ext cx="1133644" cy="369332"/>
          </a:xfrm>
          <a:prstGeom prst="rect">
            <a:avLst/>
          </a:prstGeom>
        </p:spPr>
        <p:txBody>
          <a:bodyPr wrap="none">
            <a:spAutoFit/>
          </a:bodyPr>
          <a:lstStyle/>
          <a:p>
            <a:r>
              <a:rPr kumimoji="1" lang="en-US" altLang="zh-CN" dirty="0"/>
              <a:t>Increase </a:t>
            </a:r>
            <a:endParaRPr lang="zh-CN" altLang="en-US" dirty="0"/>
          </a:p>
        </p:txBody>
      </p:sp>
      <p:sp>
        <p:nvSpPr>
          <p:cNvPr id="41" name="矩形 40">
            <a:extLst>
              <a:ext uri="{FF2B5EF4-FFF2-40B4-BE49-F238E27FC236}">
                <a16:creationId xmlns:a16="http://schemas.microsoft.com/office/drawing/2014/main" id="{FF251A9E-A103-124C-A3ED-D5E294B2E1C4}"/>
              </a:ext>
            </a:extLst>
          </p:cNvPr>
          <p:cNvSpPr/>
          <p:nvPr/>
        </p:nvSpPr>
        <p:spPr>
          <a:xfrm>
            <a:off x="4673568" y="4855129"/>
            <a:ext cx="1206421" cy="369332"/>
          </a:xfrm>
          <a:prstGeom prst="rect">
            <a:avLst/>
          </a:prstGeom>
        </p:spPr>
        <p:txBody>
          <a:bodyPr wrap="none">
            <a:spAutoFit/>
          </a:bodyPr>
          <a:lstStyle/>
          <a:p>
            <a:r>
              <a:rPr kumimoji="1" lang="en-US" altLang="zh-CN" dirty="0"/>
              <a:t>Write acct</a:t>
            </a:r>
            <a:endParaRPr lang="zh-CN" altLang="en-US" dirty="0"/>
          </a:p>
        </p:txBody>
      </p:sp>
      <p:sp>
        <p:nvSpPr>
          <p:cNvPr id="42" name="矩形 41">
            <a:extLst>
              <a:ext uri="{FF2B5EF4-FFF2-40B4-BE49-F238E27FC236}">
                <a16:creationId xmlns:a16="http://schemas.microsoft.com/office/drawing/2014/main" id="{BF241A3A-68CB-A344-BE1D-10D64900957A}"/>
              </a:ext>
            </a:extLst>
          </p:cNvPr>
          <p:cNvSpPr/>
          <p:nvPr/>
        </p:nvSpPr>
        <p:spPr>
          <a:xfrm>
            <a:off x="6034096" y="5152464"/>
            <a:ext cx="1206421" cy="369332"/>
          </a:xfrm>
          <a:prstGeom prst="rect">
            <a:avLst/>
          </a:prstGeom>
        </p:spPr>
        <p:txBody>
          <a:bodyPr wrap="none">
            <a:spAutoFit/>
          </a:bodyPr>
          <a:lstStyle/>
          <a:p>
            <a:r>
              <a:rPr kumimoji="1" lang="en-US" altLang="zh-CN" dirty="0"/>
              <a:t>Write acct</a:t>
            </a:r>
            <a:endParaRPr lang="zh-CN" altLang="en-US" dirty="0"/>
          </a:p>
        </p:txBody>
      </p:sp>
      <p:sp>
        <p:nvSpPr>
          <p:cNvPr id="43" name="矩形 42">
            <a:extLst>
              <a:ext uri="{FF2B5EF4-FFF2-40B4-BE49-F238E27FC236}">
                <a16:creationId xmlns:a16="http://schemas.microsoft.com/office/drawing/2014/main" id="{3A61B027-F501-084D-8B06-0F09CAF3EFA3}"/>
              </a:ext>
            </a:extLst>
          </p:cNvPr>
          <p:cNvSpPr/>
          <p:nvPr/>
        </p:nvSpPr>
        <p:spPr>
          <a:xfrm>
            <a:off x="7924460" y="4246989"/>
            <a:ext cx="312906" cy="369332"/>
          </a:xfrm>
          <a:prstGeom prst="rect">
            <a:avLst/>
          </a:prstGeom>
        </p:spPr>
        <p:txBody>
          <a:bodyPr wrap="square">
            <a:spAutoFit/>
          </a:bodyPr>
          <a:lstStyle/>
          <a:p>
            <a:r>
              <a:rPr kumimoji="1" lang="en-US" altLang="zh-CN" dirty="0"/>
              <a:t>0</a:t>
            </a:r>
            <a:endParaRPr lang="zh-CN" altLang="en-US" dirty="0"/>
          </a:p>
        </p:txBody>
      </p:sp>
      <p:sp>
        <p:nvSpPr>
          <p:cNvPr id="44" name="矩形 43">
            <a:extLst>
              <a:ext uri="{FF2B5EF4-FFF2-40B4-BE49-F238E27FC236}">
                <a16:creationId xmlns:a16="http://schemas.microsoft.com/office/drawing/2014/main" id="{EDD87220-012C-2048-9D05-72F2B0232C7D}"/>
              </a:ext>
            </a:extLst>
          </p:cNvPr>
          <p:cNvSpPr/>
          <p:nvPr/>
        </p:nvSpPr>
        <p:spPr>
          <a:xfrm>
            <a:off x="7928294" y="4552630"/>
            <a:ext cx="312906" cy="369332"/>
          </a:xfrm>
          <a:prstGeom prst="rect">
            <a:avLst/>
          </a:prstGeom>
        </p:spPr>
        <p:txBody>
          <a:bodyPr wrap="square">
            <a:spAutoFit/>
          </a:bodyPr>
          <a:lstStyle/>
          <a:p>
            <a:r>
              <a:rPr kumimoji="1" lang="en-US" altLang="zh-CN" dirty="0"/>
              <a:t>0</a:t>
            </a:r>
            <a:endParaRPr lang="zh-CN" altLang="en-US" dirty="0"/>
          </a:p>
        </p:txBody>
      </p:sp>
      <p:sp>
        <p:nvSpPr>
          <p:cNvPr id="45" name="矩形 44">
            <a:extLst>
              <a:ext uri="{FF2B5EF4-FFF2-40B4-BE49-F238E27FC236}">
                <a16:creationId xmlns:a16="http://schemas.microsoft.com/office/drawing/2014/main" id="{70A052C6-F5F2-674A-B015-EB9EB6BD69CE}"/>
              </a:ext>
            </a:extLst>
          </p:cNvPr>
          <p:cNvSpPr/>
          <p:nvPr/>
        </p:nvSpPr>
        <p:spPr>
          <a:xfrm>
            <a:off x="7851318" y="4861872"/>
            <a:ext cx="459190" cy="369332"/>
          </a:xfrm>
          <a:prstGeom prst="rect">
            <a:avLst/>
          </a:prstGeom>
        </p:spPr>
        <p:txBody>
          <a:bodyPr wrap="square">
            <a:spAutoFit/>
          </a:bodyPr>
          <a:lstStyle/>
          <a:p>
            <a:r>
              <a:rPr kumimoji="1" lang="en-US" altLang="zh-CN" dirty="0"/>
              <a:t>10</a:t>
            </a:r>
            <a:endParaRPr lang="zh-CN" altLang="en-US" dirty="0"/>
          </a:p>
        </p:txBody>
      </p:sp>
      <p:sp>
        <p:nvSpPr>
          <p:cNvPr id="46" name="矩形 45">
            <a:extLst>
              <a:ext uri="{FF2B5EF4-FFF2-40B4-BE49-F238E27FC236}">
                <a16:creationId xmlns:a16="http://schemas.microsoft.com/office/drawing/2014/main" id="{9427FD00-6EBB-0740-A505-7C1C1BA3E123}"/>
              </a:ext>
            </a:extLst>
          </p:cNvPr>
          <p:cNvSpPr/>
          <p:nvPr/>
        </p:nvSpPr>
        <p:spPr>
          <a:xfrm>
            <a:off x="7851318" y="5157143"/>
            <a:ext cx="459190" cy="369332"/>
          </a:xfrm>
          <a:prstGeom prst="rect">
            <a:avLst/>
          </a:prstGeom>
        </p:spPr>
        <p:txBody>
          <a:bodyPr wrap="square">
            <a:spAutoFit/>
          </a:bodyPr>
          <a:lstStyle/>
          <a:p>
            <a:r>
              <a:rPr kumimoji="1" lang="en-US" altLang="zh-CN" b="1" dirty="0">
                <a:solidFill>
                  <a:srgbClr val="C00000"/>
                </a:solidFill>
              </a:rPr>
              <a:t>10</a:t>
            </a:r>
            <a:endParaRPr lang="zh-CN" altLang="en-US" b="1" dirty="0">
              <a:solidFill>
                <a:srgbClr val="C00000"/>
              </a:solidFill>
            </a:endParaRPr>
          </a:p>
        </p:txBody>
      </p:sp>
      <p:cxnSp>
        <p:nvCxnSpPr>
          <p:cNvPr id="47" name="直线箭头连接符 46">
            <a:extLst>
              <a:ext uri="{FF2B5EF4-FFF2-40B4-BE49-F238E27FC236}">
                <a16:creationId xmlns:a16="http://schemas.microsoft.com/office/drawing/2014/main" id="{435EA7E7-4BFC-384B-B127-A96449F39E00}"/>
              </a:ext>
            </a:extLst>
          </p:cNvPr>
          <p:cNvCxnSpPr/>
          <p:nvPr/>
        </p:nvCxnSpPr>
        <p:spPr>
          <a:xfrm flipH="1">
            <a:off x="7380344" y="5046538"/>
            <a:ext cx="288000" cy="0"/>
          </a:xfrm>
          <a:prstGeom prst="straightConnector1">
            <a:avLst/>
          </a:prstGeom>
          <a:ln w="1524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94FF1FEE-FDC7-D047-92CF-2283B32A78B0}"/>
              </a:ext>
            </a:extLst>
          </p:cNvPr>
          <p:cNvCxnSpPr/>
          <p:nvPr/>
        </p:nvCxnSpPr>
        <p:spPr>
          <a:xfrm flipH="1">
            <a:off x="7380344" y="5379713"/>
            <a:ext cx="288000" cy="0"/>
          </a:xfrm>
          <a:prstGeom prst="straightConnector1">
            <a:avLst/>
          </a:prstGeom>
          <a:ln w="1524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8" name="直线连接符 47">
            <a:extLst>
              <a:ext uri="{FF2B5EF4-FFF2-40B4-BE49-F238E27FC236}">
                <a16:creationId xmlns:a16="http://schemas.microsoft.com/office/drawing/2014/main" id="{F166E143-E2CA-104B-BBE9-4D2A9AA9BE43}"/>
              </a:ext>
            </a:extLst>
          </p:cNvPr>
          <p:cNvCxnSpPr>
            <a:cxnSpLocks/>
          </p:cNvCxnSpPr>
          <p:nvPr/>
        </p:nvCxnSpPr>
        <p:spPr>
          <a:xfrm>
            <a:off x="-324544" y="2929508"/>
            <a:ext cx="100091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980984"/>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
            <a:extLst>
              <a:ext uri="{FF2B5EF4-FFF2-40B4-BE49-F238E27FC236}">
                <a16:creationId xmlns:a16="http://schemas.microsoft.com/office/drawing/2014/main" id="{BC5548FD-FBC1-794B-BC40-ABF55E5C225E}"/>
              </a:ext>
            </a:extLst>
          </p:cNvPr>
          <p:cNvSpPr txBox="1">
            <a:spLocks/>
          </p:cNvSpPr>
          <p:nvPr/>
        </p:nvSpPr>
        <p:spPr>
          <a:xfrm>
            <a:off x="323528" y="3793604"/>
            <a:ext cx="8950795" cy="1507083"/>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200"/>
              </a:spcBef>
              <a:buFont typeface="Arial" pitchFamily="34" charset="0"/>
              <a:buNone/>
              <a:defRPr sz="2000" b="0" kern="1200">
                <a:solidFill>
                  <a:schemeClr val="tx1">
                    <a:tint val="75000"/>
                  </a:schemeClr>
                </a:solidFill>
                <a:latin typeface="+mn-lt"/>
                <a:ea typeface="+mn-ea"/>
                <a:cs typeface="DengXian" charset="0"/>
              </a:defRPr>
            </a:lvl1pPr>
            <a:lvl2pPr marL="457200" indent="0" algn="l"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2pPr>
            <a:lvl3pPr marL="914400" indent="0" algn="l" defTabSz="914400" rtl="0" eaLnBrk="1" latinLnBrk="0" hangingPunct="1">
              <a:lnSpc>
                <a:spcPct val="120000"/>
              </a:lnSpc>
              <a:spcBef>
                <a:spcPct val="20000"/>
              </a:spcBef>
              <a:buFont typeface="Arial" pitchFamily="34" charset="0"/>
              <a:buNone/>
              <a:defRPr sz="1600" kern="1200">
                <a:solidFill>
                  <a:schemeClr val="tx1">
                    <a:tint val="75000"/>
                  </a:schemeClr>
                </a:solidFill>
                <a:latin typeface="+mn-lt"/>
                <a:ea typeface="+mn-ea"/>
                <a:cs typeface="DengXian" charset="0"/>
              </a:defRPr>
            </a:lvl3pPr>
            <a:lvl4pPr marL="13716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4pPr>
            <a:lvl5pPr marL="18288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en-US" altLang="zh-CN" sz="2600" b="1" dirty="0">
                <a:solidFill>
                  <a:schemeClr val="tx1"/>
                </a:solidFill>
              </a:rPr>
              <a:t>We will talk about how to ensure isolation in the late lectures</a:t>
            </a:r>
          </a:p>
          <a:p>
            <a:endParaRPr kumimoji="1" lang="en-US" altLang="zh-CN" sz="2400" dirty="0">
              <a:solidFill>
                <a:schemeClr val="tx1"/>
              </a:solidFill>
            </a:endParaRPr>
          </a:p>
        </p:txBody>
      </p:sp>
    </p:spTree>
    <p:extLst>
      <p:ext uri="{BB962C8B-B14F-4D97-AF65-F5344CB8AC3E}">
        <p14:creationId xmlns:p14="http://schemas.microsoft.com/office/powerpoint/2010/main" val="2296202869"/>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6FCB2-3955-394A-B853-888F130A67E4}"/>
              </a:ext>
            </a:extLst>
          </p:cNvPr>
          <p:cNvSpPr>
            <a:spLocks noGrp="1"/>
          </p:cNvSpPr>
          <p:nvPr>
            <p:ph type="title"/>
          </p:nvPr>
        </p:nvSpPr>
        <p:spPr/>
        <p:txBody>
          <a:bodyPr/>
          <a:lstStyle/>
          <a:p>
            <a:r>
              <a:rPr kumimoji="1" lang="en-US" altLang="zh-CN" dirty="0"/>
              <a:t>The architecture of LAMP scales poorly! </a:t>
            </a:r>
            <a:endParaRPr kumimoji="1" lang="zh-CN" altLang="en-US" dirty="0"/>
          </a:p>
        </p:txBody>
      </p:sp>
      <p:sp>
        <p:nvSpPr>
          <p:cNvPr id="3" name="内容占位符 2">
            <a:extLst>
              <a:ext uri="{FF2B5EF4-FFF2-40B4-BE49-F238E27FC236}">
                <a16:creationId xmlns:a16="http://schemas.microsoft.com/office/drawing/2014/main" id="{3E299B85-AA63-4248-9CCC-3E5C70007690}"/>
              </a:ext>
            </a:extLst>
          </p:cNvPr>
          <p:cNvSpPr>
            <a:spLocks noGrp="1"/>
          </p:cNvSpPr>
          <p:nvPr>
            <p:ph idx="1"/>
          </p:nvPr>
        </p:nvSpPr>
        <p:spPr>
          <a:xfrm>
            <a:off x="457199" y="2074704"/>
            <a:ext cx="4690407" cy="2826239"/>
          </a:xfrm>
        </p:spPr>
        <p:txBody>
          <a:bodyPr/>
          <a:lstStyle/>
          <a:p>
            <a:pPr marL="342900" indent="-342900">
              <a:buAutoNum type="arabicPeriod"/>
            </a:pPr>
            <a:r>
              <a:rPr kumimoji="1" lang="en-US" altLang="zh-CN" b="0" dirty="0"/>
              <a:t>The </a:t>
            </a:r>
            <a:r>
              <a:rPr kumimoji="1" lang="en-US" altLang="zh-CN" dirty="0"/>
              <a:t>disk &amp; memory </a:t>
            </a:r>
            <a:r>
              <a:rPr kumimoji="1" lang="en-US" altLang="zh-CN" b="0" dirty="0"/>
              <a:t>of one</a:t>
            </a:r>
            <a:r>
              <a:rPr kumimoji="1" lang="zh-CN" altLang="en-US" b="0" dirty="0"/>
              <a:t> </a:t>
            </a:r>
            <a:r>
              <a:rPr kumimoji="1" lang="en-US" altLang="zh-CN" b="0" dirty="0"/>
              <a:t>server </a:t>
            </a:r>
            <a:r>
              <a:rPr kumimoji="1" lang="en-US" altLang="zh-CN" b="0" dirty="0">
                <a:solidFill>
                  <a:srgbClr val="FF7E79"/>
                </a:solidFill>
              </a:rPr>
              <a:t>cannot store massive amount of data</a:t>
            </a:r>
          </a:p>
          <a:p>
            <a:pPr lvl="1"/>
            <a:r>
              <a:rPr kumimoji="1" lang="en" altLang="zh-CN" b="1" dirty="0">
                <a:solidFill>
                  <a:srgbClr val="000000">
                    <a:lumMod val="75000"/>
                    <a:lumOff val="25000"/>
                  </a:srgbClr>
                </a:solidFill>
              </a:rPr>
              <a:t>DRAM</a:t>
            </a:r>
            <a:r>
              <a:rPr kumimoji="1" lang="en" altLang="zh-CN" dirty="0">
                <a:solidFill>
                  <a:srgbClr val="000000">
                    <a:lumMod val="75000"/>
                    <a:lumOff val="25000"/>
                  </a:srgbClr>
                </a:solidFill>
              </a:rPr>
              <a:t>: 64 – 256 GB</a:t>
            </a:r>
          </a:p>
          <a:p>
            <a:pPr lvl="1"/>
            <a:r>
              <a:rPr kumimoji="1" lang="en" altLang="zh-CN" b="1" dirty="0">
                <a:solidFill>
                  <a:srgbClr val="000000">
                    <a:lumMod val="75000"/>
                    <a:lumOff val="25000"/>
                  </a:srgbClr>
                </a:solidFill>
              </a:rPr>
              <a:t>HDD</a:t>
            </a:r>
            <a:r>
              <a:rPr kumimoji="1" lang="en" altLang="zh-CN" dirty="0">
                <a:solidFill>
                  <a:srgbClr val="000000">
                    <a:lumMod val="75000"/>
                    <a:lumOff val="25000"/>
                  </a:srgbClr>
                </a:solidFill>
              </a:rPr>
              <a:t>: 2 – 40 TB</a:t>
            </a:r>
          </a:p>
          <a:p>
            <a:pPr lvl="1"/>
            <a:r>
              <a:rPr kumimoji="1" lang="en" altLang="zh-CN" b="1" dirty="0">
                <a:solidFill>
                  <a:srgbClr val="000000">
                    <a:lumMod val="75000"/>
                    <a:lumOff val="25000"/>
                  </a:srgbClr>
                </a:solidFill>
              </a:rPr>
              <a:t>Facebook</a:t>
            </a:r>
            <a:r>
              <a:rPr kumimoji="1" lang="en" altLang="zh-CN" dirty="0">
                <a:solidFill>
                  <a:srgbClr val="000000">
                    <a:lumMod val="75000"/>
                    <a:lumOff val="25000"/>
                  </a:srgbClr>
                </a:solidFill>
              </a:rPr>
              <a:t> has more than </a:t>
            </a:r>
            <a:r>
              <a:rPr kumimoji="1" lang="en" altLang="zh-CN" b="1" dirty="0">
                <a:solidFill>
                  <a:srgbClr val="FF7E79"/>
                </a:solidFill>
              </a:rPr>
              <a:t>1 billion </a:t>
            </a:r>
            <a:r>
              <a:rPr kumimoji="1" lang="en" altLang="zh-CN" dirty="0">
                <a:solidFill>
                  <a:srgbClr val="000000">
                    <a:lumMod val="75000"/>
                    <a:lumOff val="25000"/>
                  </a:srgbClr>
                </a:solidFill>
              </a:rPr>
              <a:t>of images uploaded </a:t>
            </a:r>
            <a:r>
              <a:rPr kumimoji="1" lang="en" altLang="zh-CN" b="1" dirty="0">
                <a:solidFill>
                  <a:srgbClr val="FF7E79"/>
                </a:solidFill>
              </a:rPr>
              <a:t>weekly</a:t>
            </a:r>
            <a:r>
              <a:rPr kumimoji="1" lang="en" altLang="zh-CN" dirty="0">
                <a:solidFill>
                  <a:srgbClr val="000000">
                    <a:lumMod val="75000"/>
                    <a:lumOff val="25000"/>
                  </a:srgbClr>
                </a:solidFill>
              </a:rPr>
              <a:t>, </a:t>
            </a:r>
            <a:r>
              <a:rPr kumimoji="1" lang="en" altLang="zh-CN" b="1" dirty="0">
                <a:solidFill>
                  <a:srgbClr val="000000">
                    <a:lumMod val="75000"/>
                    <a:lumOff val="25000"/>
                  </a:srgbClr>
                </a:solidFill>
              </a:rPr>
              <a:t>Baidu</a:t>
            </a:r>
            <a:r>
              <a:rPr kumimoji="1" lang="en" altLang="zh-CN" dirty="0">
                <a:solidFill>
                  <a:srgbClr val="000000">
                    <a:lumMod val="75000"/>
                    <a:lumOff val="25000"/>
                  </a:srgbClr>
                </a:solidFill>
              </a:rPr>
              <a:t> stores </a:t>
            </a:r>
            <a:r>
              <a:rPr kumimoji="1" lang="en" altLang="zh-CN" b="1" dirty="0">
                <a:solidFill>
                  <a:srgbClr val="FF7E79"/>
                </a:solidFill>
              </a:rPr>
              <a:t>tens of billions </a:t>
            </a:r>
            <a:r>
              <a:rPr kumimoji="1" lang="en" altLang="zh-CN" dirty="0">
                <a:solidFill>
                  <a:srgbClr val="000000">
                    <a:lumMod val="75000"/>
                    <a:lumOff val="25000"/>
                  </a:srgbClr>
                </a:solidFill>
              </a:rPr>
              <a:t>of web pages</a:t>
            </a:r>
          </a:p>
          <a:p>
            <a:pPr lvl="1"/>
            <a:endParaRPr kumimoji="1" lang="en" altLang="zh-CN" dirty="0">
              <a:solidFill>
                <a:srgbClr val="000000">
                  <a:lumMod val="75000"/>
                  <a:lumOff val="25000"/>
                </a:srgbClr>
              </a:solidFill>
            </a:endParaRPr>
          </a:p>
          <a:p>
            <a:pPr marL="342900" indent="-342900">
              <a:buAutoNum type="arabicPeriod"/>
            </a:pPr>
            <a:endParaRPr kumimoji="1" lang="zh-CN" altLang="en-US" b="0" dirty="0">
              <a:solidFill>
                <a:srgbClr val="FF7E79"/>
              </a:solidFill>
            </a:endParaRPr>
          </a:p>
        </p:txBody>
      </p:sp>
      <p:sp>
        <p:nvSpPr>
          <p:cNvPr id="4" name="灯片编号占位符 3">
            <a:extLst>
              <a:ext uri="{FF2B5EF4-FFF2-40B4-BE49-F238E27FC236}">
                <a16:creationId xmlns:a16="http://schemas.microsoft.com/office/drawing/2014/main" id="{32B7404A-502F-A041-B380-BB0383C9B9B4}"/>
              </a:ext>
            </a:extLst>
          </p:cNvPr>
          <p:cNvSpPr>
            <a:spLocks noGrp="1"/>
          </p:cNvSpPr>
          <p:nvPr>
            <p:ph type="sldNum" sz="quarter" idx="12"/>
          </p:nvPr>
        </p:nvSpPr>
        <p:spPr/>
        <p:txBody>
          <a:bodyPr/>
          <a:lstStyle/>
          <a:p>
            <a:fld id="{ADE361C3-C043-4A6E-BDCE-8DA1E7D90A3B}" type="slidenum">
              <a:rPr lang="zh-CN" altLang="en-US" smtClean="0"/>
              <a:t>12</a:t>
            </a:fld>
            <a:endParaRPr lang="zh-CN" altLang="en-US"/>
          </a:p>
        </p:txBody>
      </p:sp>
      <p:sp>
        <p:nvSpPr>
          <p:cNvPr id="16" name="矩形 15">
            <a:extLst>
              <a:ext uri="{FF2B5EF4-FFF2-40B4-BE49-F238E27FC236}">
                <a16:creationId xmlns:a16="http://schemas.microsoft.com/office/drawing/2014/main" id="{3337B0F8-4F9D-B241-A3AB-B468429AB23C}"/>
              </a:ext>
            </a:extLst>
          </p:cNvPr>
          <p:cNvSpPr/>
          <p:nvPr/>
        </p:nvSpPr>
        <p:spPr>
          <a:xfrm>
            <a:off x="1259632" y="1276659"/>
            <a:ext cx="2634119" cy="369332"/>
          </a:xfrm>
          <a:prstGeom prst="rect">
            <a:avLst/>
          </a:prstGeom>
          <a:solidFill>
            <a:schemeClr val="bg1"/>
          </a:solidFill>
        </p:spPr>
        <p:txBody>
          <a:bodyPr wrap="none">
            <a:spAutoFit/>
          </a:bodyPr>
          <a:lstStyle/>
          <a:p>
            <a:r>
              <a:rPr kumimoji="1" lang="en-US" altLang="zh-CN" dirty="0">
                <a:solidFill>
                  <a:srgbClr val="000000"/>
                </a:solidFill>
              </a:rPr>
              <a:t>https://</a:t>
            </a:r>
            <a:r>
              <a:rPr kumimoji="1" lang="en-US" altLang="zh-CN" dirty="0" err="1">
                <a:solidFill>
                  <a:srgbClr val="000000"/>
                </a:solidFill>
              </a:rPr>
              <a:t>www.taobao.com</a:t>
            </a:r>
            <a:endParaRPr lang="zh-CN" altLang="en-US" dirty="0"/>
          </a:p>
        </p:txBody>
      </p:sp>
      <p:grpSp>
        <p:nvGrpSpPr>
          <p:cNvPr id="17" name="组合 16">
            <a:extLst>
              <a:ext uri="{FF2B5EF4-FFF2-40B4-BE49-F238E27FC236}">
                <a16:creationId xmlns:a16="http://schemas.microsoft.com/office/drawing/2014/main" id="{E1B6DD24-A268-D146-8E23-855A44101A76}"/>
              </a:ext>
            </a:extLst>
          </p:cNvPr>
          <p:cNvGrpSpPr/>
          <p:nvPr/>
        </p:nvGrpSpPr>
        <p:grpSpPr>
          <a:xfrm>
            <a:off x="6000208" y="1194824"/>
            <a:ext cx="1548280" cy="638043"/>
            <a:chOff x="6020855" y="1361203"/>
            <a:chExt cx="1548280" cy="638043"/>
          </a:xfrm>
        </p:grpSpPr>
        <p:sp>
          <p:nvSpPr>
            <p:cNvPr id="18" name="云形 17">
              <a:extLst>
                <a:ext uri="{FF2B5EF4-FFF2-40B4-BE49-F238E27FC236}">
                  <a16:creationId xmlns:a16="http://schemas.microsoft.com/office/drawing/2014/main" id="{575DE0D7-8372-1849-8A9B-816B8BA38703}"/>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A8CA7D31-C0B7-1D48-90F9-F2F6243A3DBA}"/>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cxnSp>
        <p:nvCxnSpPr>
          <p:cNvPr id="20" name="直线箭头连接符 19">
            <a:extLst>
              <a:ext uri="{FF2B5EF4-FFF2-40B4-BE49-F238E27FC236}">
                <a16:creationId xmlns:a16="http://schemas.microsoft.com/office/drawing/2014/main" id="{5B89C1E4-DCF4-F649-8723-7229B9D542ED}"/>
              </a:ext>
            </a:extLst>
          </p:cNvPr>
          <p:cNvCxnSpPr/>
          <p:nvPr/>
        </p:nvCxnSpPr>
        <p:spPr>
          <a:xfrm>
            <a:off x="4038780" y="1417340"/>
            <a:ext cx="168505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80F4BED0-28F5-7B44-9A59-84DDB5A8FD9D}"/>
              </a:ext>
            </a:extLst>
          </p:cNvPr>
          <p:cNvCxnSpPr/>
          <p:nvPr/>
        </p:nvCxnSpPr>
        <p:spPr>
          <a:xfrm>
            <a:off x="4039077" y="1602006"/>
            <a:ext cx="1685051"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F44D31B2-8E52-6046-9CEE-48690E42D7F3}"/>
              </a:ext>
            </a:extLst>
          </p:cNvPr>
          <p:cNvCxnSpPr>
            <a:cxnSpLocks/>
          </p:cNvCxnSpPr>
          <p:nvPr/>
        </p:nvCxnSpPr>
        <p:spPr>
          <a:xfrm>
            <a:off x="6588224" y="1921396"/>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76CBB33D-3BD8-D349-B0E1-17DF64D1A835}"/>
              </a:ext>
            </a:extLst>
          </p:cNvPr>
          <p:cNvCxnSpPr>
            <a:cxnSpLocks/>
          </p:cNvCxnSpPr>
          <p:nvPr/>
        </p:nvCxnSpPr>
        <p:spPr>
          <a:xfrm rot="10800000">
            <a:off x="6876256" y="1921395"/>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16A203BB-3956-FB4E-99A3-6D815E8A3525}"/>
              </a:ext>
            </a:extLst>
          </p:cNvPr>
          <p:cNvGrpSpPr/>
          <p:nvPr/>
        </p:nvGrpSpPr>
        <p:grpSpPr>
          <a:xfrm>
            <a:off x="5570542" y="4910932"/>
            <a:ext cx="1078169" cy="846802"/>
            <a:chOff x="2179123" y="5024007"/>
            <a:chExt cx="1078169" cy="846802"/>
          </a:xfrm>
        </p:grpSpPr>
        <p:pic>
          <p:nvPicPr>
            <p:cNvPr id="25" name="图片 24">
              <a:extLst>
                <a:ext uri="{FF2B5EF4-FFF2-40B4-BE49-F238E27FC236}">
                  <a16:creationId xmlns:a16="http://schemas.microsoft.com/office/drawing/2014/main" id="{6BE6067F-B647-0F44-BA7B-36646C5A97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9123" y="5222800"/>
              <a:ext cx="1078169" cy="648009"/>
            </a:xfrm>
            <a:prstGeom prst="rect">
              <a:avLst/>
            </a:prstGeom>
          </p:spPr>
        </p:pic>
        <p:sp>
          <p:nvSpPr>
            <p:cNvPr id="26" name="矩形 25">
              <a:extLst>
                <a:ext uri="{FF2B5EF4-FFF2-40B4-BE49-F238E27FC236}">
                  <a16:creationId xmlns:a16="http://schemas.microsoft.com/office/drawing/2014/main" id="{73664411-2375-0345-802E-62740B1E7B51}"/>
                </a:ext>
              </a:extLst>
            </p:cNvPr>
            <p:cNvSpPr/>
            <p:nvPr/>
          </p:nvSpPr>
          <p:spPr>
            <a:xfrm>
              <a:off x="2795466" y="5024007"/>
              <a:ext cx="461826" cy="302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2" name="组合 31">
            <a:extLst>
              <a:ext uri="{FF2B5EF4-FFF2-40B4-BE49-F238E27FC236}">
                <a16:creationId xmlns:a16="http://schemas.microsoft.com/office/drawing/2014/main" id="{5763144B-B43D-FE46-82EF-DDE84A20AB50}"/>
              </a:ext>
            </a:extLst>
          </p:cNvPr>
          <p:cNvGrpSpPr/>
          <p:nvPr/>
        </p:nvGrpSpPr>
        <p:grpSpPr>
          <a:xfrm>
            <a:off x="6993037" y="4919950"/>
            <a:ext cx="962804" cy="837784"/>
            <a:chOff x="2993237" y="4647886"/>
            <a:chExt cx="962804" cy="837784"/>
          </a:xfrm>
        </p:grpSpPr>
        <p:pic>
          <p:nvPicPr>
            <p:cNvPr id="30" name="图片 29">
              <a:extLst>
                <a:ext uri="{FF2B5EF4-FFF2-40B4-BE49-F238E27FC236}">
                  <a16:creationId xmlns:a16="http://schemas.microsoft.com/office/drawing/2014/main" id="{4D46FF8D-0903-834B-99E2-A65F231BC1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09068" y="4768204"/>
              <a:ext cx="946973" cy="717466"/>
            </a:xfrm>
            <a:prstGeom prst="rect">
              <a:avLst/>
            </a:prstGeom>
          </p:spPr>
        </p:pic>
        <p:sp>
          <p:nvSpPr>
            <p:cNvPr id="31" name="矩形 30">
              <a:extLst>
                <a:ext uri="{FF2B5EF4-FFF2-40B4-BE49-F238E27FC236}">
                  <a16:creationId xmlns:a16="http://schemas.microsoft.com/office/drawing/2014/main" id="{11F56FA6-4CD2-464C-9387-D37EF5E71FC5}"/>
                </a:ext>
              </a:extLst>
            </p:cNvPr>
            <p:cNvSpPr/>
            <p:nvPr/>
          </p:nvSpPr>
          <p:spPr>
            <a:xfrm>
              <a:off x="2993237" y="4647886"/>
              <a:ext cx="368570" cy="253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33" name="图片 32">
            <a:extLst>
              <a:ext uri="{FF2B5EF4-FFF2-40B4-BE49-F238E27FC236}">
                <a16:creationId xmlns:a16="http://schemas.microsoft.com/office/drawing/2014/main" id="{D22C196B-F1E5-A249-9009-1887F98E00C7}"/>
              </a:ext>
            </a:extLst>
          </p:cNvPr>
          <p:cNvPicPr>
            <a:picLocks noChangeAspect="1"/>
          </p:cNvPicPr>
          <p:nvPr/>
        </p:nvPicPr>
        <p:blipFill>
          <a:blip r:embed="rId5">
            <a:alphaModFix amt="27000"/>
          </a:blip>
          <a:stretch>
            <a:fillRect/>
          </a:stretch>
        </p:blipFill>
        <p:spPr>
          <a:xfrm>
            <a:off x="5090457" y="2384894"/>
            <a:ext cx="3390900" cy="3009900"/>
          </a:xfrm>
          <a:prstGeom prst="rect">
            <a:avLst/>
          </a:prstGeom>
        </p:spPr>
      </p:pic>
      <p:grpSp>
        <p:nvGrpSpPr>
          <p:cNvPr id="34" name="组合 33">
            <a:extLst>
              <a:ext uri="{FF2B5EF4-FFF2-40B4-BE49-F238E27FC236}">
                <a16:creationId xmlns:a16="http://schemas.microsoft.com/office/drawing/2014/main" id="{85EA84CF-E516-C24C-9B9A-2EABE34CFDCD}"/>
              </a:ext>
            </a:extLst>
          </p:cNvPr>
          <p:cNvGrpSpPr/>
          <p:nvPr/>
        </p:nvGrpSpPr>
        <p:grpSpPr>
          <a:xfrm>
            <a:off x="6390000" y="3943379"/>
            <a:ext cx="1911201" cy="962913"/>
            <a:chOff x="6595392" y="3649587"/>
            <a:chExt cx="1911201" cy="962913"/>
          </a:xfrm>
          <a:solidFill>
            <a:schemeClr val="bg1"/>
          </a:solidFill>
        </p:grpSpPr>
        <p:sp>
          <p:nvSpPr>
            <p:cNvPr id="35" name="磁盘 34">
              <a:extLst>
                <a:ext uri="{FF2B5EF4-FFF2-40B4-BE49-F238E27FC236}">
                  <a16:creationId xmlns:a16="http://schemas.microsoft.com/office/drawing/2014/main" id="{A22CBC5B-7744-6343-9EED-2F1FB0DDA064}"/>
                </a:ext>
              </a:extLst>
            </p:cNvPr>
            <p:cNvSpPr/>
            <p:nvPr/>
          </p:nvSpPr>
          <p:spPr>
            <a:xfrm>
              <a:off x="6595392" y="3649587"/>
              <a:ext cx="1911201" cy="962913"/>
            </a:xfrm>
            <a:prstGeom prst="flowChartMagneticDisk">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36" name="矩形 35">
              <a:extLst>
                <a:ext uri="{FF2B5EF4-FFF2-40B4-BE49-F238E27FC236}">
                  <a16:creationId xmlns:a16="http://schemas.microsoft.com/office/drawing/2014/main" id="{F08C3164-14B4-A347-9E02-EDD497E891CD}"/>
                </a:ext>
              </a:extLst>
            </p:cNvPr>
            <p:cNvSpPr/>
            <p:nvPr/>
          </p:nvSpPr>
          <p:spPr>
            <a:xfrm>
              <a:off x="6752728" y="3807877"/>
              <a:ext cx="1503797" cy="646331"/>
            </a:xfrm>
            <a:prstGeom prst="rect">
              <a:avLst/>
            </a:prstGeom>
            <a:grpFill/>
          </p:spPr>
          <p:txBody>
            <a:bodyPr wrap="square">
              <a:spAutoFit/>
            </a:bodyPr>
            <a:lstStyle/>
            <a:p>
              <a:pPr algn="ctr"/>
              <a:r>
                <a:rPr kumimoji="1" lang="en-US" altLang="zh-CN" b="1" dirty="0"/>
                <a:t>Database:</a:t>
              </a:r>
            </a:p>
            <a:p>
              <a:pPr algn="ctr"/>
              <a:r>
                <a:rPr kumimoji="1" lang="en-US" altLang="zh-CN" dirty="0"/>
                <a:t>user, price</a:t>
              </a:r>
              <a:endParaRPr kumimoji="1" lang="zh-CN" altLang="en-US" dirty="0"/>
            </a:p>
          </p:txBody>
        </p:sp>
      </p:grpSp>
      <p:sp>
        <p:nvSpPr>
          <p:cNvPr id="37" name="一个圆顶角并剪去另一个顶角的矩形 36">
            <a:extLst>
              <a:ext uri="{FF2B5EF4-FFF2-40B4-BE49-F238E27FC236}">
                <a16:creationId xmlns:a16="http://schemas.microsoft.com/office/drawing/2014/main" id="{7567BE5D-EA89-F841-96D1-50F6B6605EC9}"/>
              </a:ext>
            </a:extLst>
          </p:cNvPr>
          <p:cNvSpPr/>
          <p:nvPr/>
        </p:nvSpPr>
        <p:spPr>
          <a:xfrm>
            <a:off x="5292080" y="3944672"/>
            <a:ext cx="905319" cy="900443"/>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10264654-7527-1142-AECE-24EC59067471}"/>
              </a:ext>
            </a:extLst>
          </p:cNvPr>
          <p:cNvSpPr/>
          <p:nvPr/>
        </p:nvSpPr>
        <p:spPr>
          <a:xfrm>
            <a:off x="5291600" y="4122353"/>
            <a:ext cx="905319" cy="646331"/>
          </a:xfrm>
          <a:prstGeom prst="rect">
            <a:avLst/>
          </a:prstGeom>
          <a:noFill/>
        </p:spPr>
        <p:txBody>
          <a:bodyPr wrap="square">
            <a:spAutoFit/>
          </a:bodyPr>
          <a:lstStyle/>
          <a:p>
            <a:pPr algn="ctr"/>
            <a:r>
              <a:rPr kumimoji="1" lang="en-US" altLang="zh-CN" b="1" dirty="0"/>
              <a:t>File:</a:t>
            </a:r>
          </a:p>
          <a:p>
            <a:pPr algn="ctr"/>
            <a:r>
              <a:rPr kumimoji="1" lang="en-US" altLang="zh-CN" dirty="0"/>
              <a:t>image</a:t>
            </a:r>
            <a:endParaRPr kumimoji="1" lang="zh-CN" altLang="en-US" dirty="0"/>
          </a:p>
        </p:txBody>
      </p:sp>
      <p:sp>
        <p:nvSpPr>
          <p:cNvPr id="39" name="矩形 38">
            <a:extLst>
              <a:ext uri="{FF2B5EF4-FFF2-40B4-BE49-F238E27FC236}">
                <a16:creationId xmlns:a16="http://schemas.microsoft.com/office/drawing/2014/main" id="{E205602E-01E8-C945-BA03-B142E4079B8B}"/>
              </a:ext>
            </a:extLst>
          </p:cNvPr>
          <p:cNvSpPr/>
          <p:nvPr/>
        </p:nvSpPr>
        <p:spPr>
          <a:xfrm>
            <a:off x="4926517" y="5282135"/>
            <a:ext cx="877163" cy="369332"/>
          </a:xfrm>
          <a:prstGeom prst="rect">
            <a:avLst/>
          </a:prstGeom>
        </p:spPr>
        <p:txBody>
          <a:bodyPr wrap="none">
            <a:spAutoFit/>
          </a:bodyPr>
          <a:lstStyle/>
          <a:p>
            <a:r>
              <a:rPr kumimoji="1" lang="en-US" altLang="zh-CN" b="1" dirty="0">
                <a:solidFill>
                  <a:srgbClr val="000000">
                    <a:lumMod val="75000"/>
                    <a:lumOff val="25000"/>
                  </a:srgbClr>
                </a:solidFill>
                <a:ea typeface="微软雅黑" panose="020B0503020204020204" pitchFamily="34" charset="-122"/>
              </a:rPr>
              <a:t>DRAM</a:t>
            </a:r>
            <a:endParaRPr lang="zh-CN" altLang="en-US" dirty="0"/>
          </a:p>
        </p:txBody>
      </p:sp>
      <p:sp>
        <p:nvSpPr>
          <p:cNvPr id="40" name="矩形 39">
            <a:extLst>
              <a:ext uri="{FF2B5EF4-FFF2-40B4-BE49-F238E27FC236}">
                <a16:creationId xmlns:a16="http://schemas.microsoft.com/office/drawing/2014/main" id="{460FE12A-DB82-9A4E-B794-AE6A08B45F24}"/>
              </a:ext>
            </a:extLst>
          </p:cNvPr>
          <p:cNvSpPr/>
          <p:nvPr/>
        </p:nvSpPr>
        <p:spPr>
          <a:xfrm>
            <a:off x="7825468" y="5282135"/>
            <a:ext cx="684803" cy="369332"/>
          </a:xfrm>
          <a:prstGeom prst="rect">
            <a:avLst/>
          </a:prstGeom>
        </p:spPr>
        <p:txBody>
          <a:bodyPr wrap="none">
            <a:spAutoFit/>
          </a:bodyPr>
          <a:lstStyle/>
          <a:p>
            <a:r>
              <a:rPr kumimoji="1" lang="en-US" altLang="zh-CN" b="1" dirty="0">
                <a:solidFill>
                  <a:srgbClr val="000000">
                    <a:lumMod val="75000"/>
                    <a:lumOff val="25000"/>
                  </a:srgbClr>
                </a:solidFill>
                <a:ea typeface="微软雅黑" panose="020B0503020204020204" pitchFamily="34" charset="-122"/>
              </a:rPr>
              <a:t>HDD</a:t>
            </a:r>
            <a:endParaRPr lang="zh-CN" altLang="en-US" dirty="0"/>
          </a:p>
        </p:txBody>
      </p:sp>
      <p:sp>
        <p:nvSpPr>
          <p:cNvPr id="41" name="上箭头 40">
            <a:extLst>
              <a:ext uri="{FF2B5EF4-FFF2-40B4-BE49-F238E27FC236}">
                <a16:creationId xmlns:a16="http://schemas.microsoft.com/office/drawing/2014/main" id="{4049F60C-9697-694D-9AC1-709DEFC41B85}"/>
              </a:ext>
            </a:extLst>
          </p:cNvPr>
          <p:cNvSpPr/>
          <p:nvPr/>
        </p:nvSpPr>
        <p:spPr>
          <a:xfrm>
            <a:off x="5438940" y="4721692"/>
            <a:ext cx="381281" cy="364561"/>
          </a:xfrm>
          <a:prstGeom prst="upArrow">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上箭头 41">
            <a:extLst>
              <a:ext uri="{FF2B5EF4-FFF2-40B4-BE49-F238E27FC236}">
                <a16:creationId xmlns:a16="http://schemas.microsoft.com/office/drawing/2014/main" id="{E1F10031-0D5D-4B4D-9D99-5C7A981665D9}"/>
              </a:ext>
            </a:extLst>
          </p:cNvPr>
          <p:cNvSpPr/>
          <p:nvPr/>
        </p:nvSpPr>
        <p:spPr>
          <a:xfrm>
            <a:off x="6177077" y="4716569"/>
            <a:ext cx="381281" cy="364561"/>
          </a:xfrm>
          <a:prstGeom prst="upArrow">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上箭头 42">
            <a:extLst>
              <a:ext uri="{FF2B5EF4-FFF2-40B4-BE49-F238E27FC236}">
                <a16:creationId xmlns:a16="http://schemas.microsoft.com/office/drawing/2014/main" id="{6E942771-89D4-AA48-A6BE-4A84787B8A36}"/>
              </a:ext>
            </a:extLst>
          </p:cNvPr>
          <p:cNvSpPr/>
          <p:nvPr/>
        </p:nvSpPr>
        <p:spPr>
          <a:xfrm>
            <a:off x="6973504" y="4716569"/>
            <a:ext cx="381281" cy="364561"/>
          </a:xfrm>
          <a:prstGeom prst="upArrow">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上箭头 43">
            <a:extLst>
              <a:ext uri="{FF2B5EF4-FFF2-40B4-BE49-F238E27FC236}">
                <a16:creationId xmlns:a16="http://schemas.microsoft.com/office/drawing/2014/main" id="{3D1F6881-7EEB-A246-A653-BB335D97FE87}"/>
              </a:ext>
            </a:extLst>
          </p:cNvPr>
          <p:cNvSpPr/>
          <p:nvPr/>
        </p:nvSpPr>
        <p:spPr>
          <a:xfrm>
            <a:off x="7767962" y="4725187"/>
            <a:ext cx="381281" cy="364561"/>
          </a:xfrm>
          <a:prstGeom prst="upArrow">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63613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1D263-3EF1-5962-CA93-B24F575B70E3}"/>
              </a:ext>
            </a:extLst>
          </p:cNvPr>
          <p:cNvSpPr>
            <a:spLocks noGrp="1"/>
          </p:cNvSpPr>
          <p:nvPr>
            <p:ph type="title"/>
          </p:nvPr>
        </p:nvSpPr>
        <p:spPr/>
        <p:txBody>
          <a:bodyPr/>
          <a:lstStyle/>
          <a:p>
            <a:r>
              <a:rPr kumimoji="1" lang="en-US" altLang="zh-CN" dirty="0"/>
              <a:t>Consistency &amp; Durability </a:t>
            </a:r>
            <a:endParaRPr kumimoji="1" lang="zh-CN" altLang="en-US" dirty="0"/>
          </a:p>
        </p:txBody>
      </p:sp>
      <p:sp>
        <p:nvSpPr>
          <p:cNvPr id="3" name="内容占位符 2">
            <a:extLst>
              <a:ext uri="{FF2B5EF4-FFF2-40B4-BE49-F238E27FC236}">
                <a16:creationId xmlns:a16="http://schemas.microsoft.com/office/drawing/2014/main" id="{125BF3D4-AD9C-E2D0-9068-65A3BEF06BA6}"/>
              </a:ext>
            </a:extLst>
          </p:cNvPr>
          <p:cNvSpPr>
            <a:spLocks noGrp="1"/>
          </p:cNvSpPr>
          <p:nvPr>
            <p:ph idx="1"/>
          </p:nvPr>
        </p:nvSpPr>
        <p:spPr/>
        <p:txBody>
          <a:bodyPr/>
          <a:lstStyle/>
          <a:p>
            <a:r>
              <a:rPr kumimoji="1" lang="en-US" altLang="zh-CN" dirty="0"/>
              <a:t>Consistency </a:t>
            </a:r>
          </a:p>
          <a:p>
            <a:pPr lvl="1"/>
            <a:r>
              <a:rPr kumimoji="1" lang="en-US" altLang="zh-CN" dirty="0"/>
              <a:t>Informally, the data is consistent </a:t>
            </a:r>
          </a:p>
          <a:p>
            <a:pPr lvl="1"/>
            <a:r>
              <a:rPr kumimoji="1" lang="en-US" altLang="zh-CN" dirty="0"/>
              <a:t>Many consistency level exists </a:t>
            </a:r>
          </a:p>
          <a:p>
            <a:pPr lvl="1"/>
            <a:r>
              <a:rPr kumimoji="1" lang="en-US" altLang="zh-CN" dirty="0"/>
              <a:t>Question: does A + I ensures consistency? </a:t>
            </a:r>
          </a:p>
          <a:p>
            <a:pPr lvl="2"/>
            <a:r>
              <a:rPr kumimoji="1" lang="en-US" altLang="zh-CN" sz="1800" dirty="0"/>
              <a:t>We will see more examples later </a:t>
            </a:r>
          </a:p>
          <a:p>
            <a:endParaRPr kumimoji="1" lang="en-US" altLang="zh-CN" dirty="0"/>
          </a:p>
          <a:p>
            <a:r>
              <a:rPr kumimoji="1" lang="en-US" altLang="zh-CN" dirty="0"/>
              <a:t>Durability </a:t>
            </a:r>
          </a:p>
          <a:p>
            <a:pPr lvl="1"/>
            <a:r>
              <a:rPr kumimoji="1" lang="en-US" altLang="zh-CN" dirty="0"/>
              <a:t>Informally, finished operations are persisted on the durable storage </a:t>
            </a:r>
          </a:p>
          <a:p>
            <a:pPr lvl="1"/>
            <a:r>
              <a:rPr kumimoji="1" lang="en-US" altLang="zh-CN" dirty="0"/>
              <a:t>Simple to achieve, techniques to achieve A typically achieves D </a:t>
            </a:r>
            <a:endParaRPr kumimoji="1" lang="zh-CN" altLang="en-US" dirty="0"/>
          </a:p>
        </p:txBody>
      </p:sp>
      <p:sp>
        <p:nvSpPr>
          <p:cNvPr id="4" name="灯片编号占位符 3">
            <a:extLst>
              <a:ext uri="{FF2B5EF4-FFF2-40B4-BE49-F238E27FC236}">
                <a16:creationId xmlns:a16="http://schemas.microsoft.com/office/drawing/2014/main" id="{62DA2C54-2A7C-821C-7C18-9CBE72956D91}"/>
              </a:ext>
            </a:extLst>
          </p:cNvPr>
          <p:cNvSpPr>
            <a:spLocks noGrp="1"/>
          </p:cNvSpPr>
          <p:nvPr>
            <p:ph type="sldNum" sz="quarter" idx="12"/>
          </p:nvPr>
        </p:nvSpPr>
        <p:spPr/>
        <p:txBody>
          <a:bodyPr/>
          <a:lstStyle/>
          <a:p>
            <a:fld id="{ADE361C3-C043-4A6E-BDCE-8DA1E7D90A3B}" type="slidenum">
              <a:rPr lang="zh-CN" altLang="en-US" smtClean="0"/>
              <a:pPr/>
              <a:t>120</a:t>
            </a:fld>
            <a:endParaRPr lang="zh-CN" altLang="en-US" dirty="0"/>
          </a:p>
        </p:txBody>
      </p:sp>
    </p:spTree>
    <p:extLst>
      <p:ext uri="{BB962C8B-B14F-4D97-AF65-F5344CB8AC3E}">
        <p14:creationId xmlns:p14="http://schemas.microsoft.com/office/powerpoint/2010/main" val="1294004936"/>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E2020E-B03E-806B-5720-A9FF6C23E469}"/>
              </a:ext>
            </a:extLst>
          </p:cNvPr>
          <p:cNvSpPr>
            <a:spLocks noGrp="1"/>
          </p:cNvSpPr>
          <p:nvPr>
            <p:ph type="title"/>
          </p:nvPr>
        </p:nvSpPr>
        <p:spPr/>
        <p:txBody>
          <a:bodyPr/>
          <a:lstStyle/>
          <a:p>
            <a:r>
              <a:rPr kumimoji="1" lang="en-US" altLang="zh-CN" dirty="0"/>
              <a:t>Ease of programming </a:t>
            </a:r>
            <a:endParaRPr kumimoji="1" lang="zh-CN" altLang="en-US" dirty="0"/>
          </a:p>
        </p:txBody>
      </p:sp>
      <p:sp>
        <p:nvSpPr>
          <p:cNvPr id="3" name="内容占位符 2">
            <a:extLst>
              <a:ext uri="{FF2B5EF4-FFF2-40B4-BE49-F238E27FC236}">
                <a16:creationId xmlns:a16="http://schemas.microsoft.com/office/drawing/2014/main" id="{18EC7020-F16D-30CD-496B-8E85CC1ACF65}"/>
              </a:ext>
            </a:extLst>
          </p:cNvPr>
          <p:cNvSpPr>
            <a:spLocks noGrp="1"/>
          </p:cNvSpPr>
          <p:nvPr>
            <p:ph idx="1"/>
          </p:nvPr>
        </p:nvSpPr>
        <p:spPr/>
        <p:txBody>
          <a:bodyPr/>
          <a:lstStyle/>
          <a:p>
            <a:r>
              <a:rPr kumimoji="1" lang="en-US" altLang="zh-CN" dirty="0"/>
              <a:t>How easy can we build new applications? </a:t>
            </a:r>
            <a:endParaRPr kumimoji="1" lang="zh-CN" altLang="en-US" dirty="0"/>
          </a:p>
        </p:txBody>
      </p:sp>
      <p:sp>
        <p:nvSpPr>
          <p:cNvPr id="4" name="灯片编号占位符 3">
            <a:extLst>
              <a:ext uri="{FF2B5EF4-FFF2-40B4-BE49-F238E27FC236}">
                <a16:creationId xmlns:a16="http://schemas.microsoft.com/office/drawing/2014/main" id="{EF5ACE73-12E6-F7FE-A492-F6DA6C83000A}"/>
              </a:ext>
            </a:extLst>
          </p:cNvPr>
          <p:cNvSpPr>
            <a:spLocks noGrp="1"/>
          </p:cNvSpPr>
          <p:nvPr>
            <p:ph type="sldNum" sz="quarter" idx="12"/>
          </p:nvPr>
        </p:nvSpPr>
        <p:spPr/>
        <p:txBody>
          <a:bodyPr/>
          <a:lstStyle/>
          <a:p>
            <a:fld id="{ADE361C3-C043-4A6E-BDCE-8DA1E7D90A3B}" type="slidenum">
              <a:rPr lang="zh-CN" altLang="en-US" smtClean="0"/>
              <a:pPr/>
              <a:t>121</a:t>
            </a:fld>
            <a:endParaRPr lang="zh-CN" altLang="en-US" dirty="0"/>
          </a:p>
        </p:txBody>
      </p:sp>
    </p:spTree>
    <p:extLst>
      <p:ext uri="{BB962C8B-B14F-4D97-AF65-F5344CB8AC3E}">
        <p14:creationId xmlns:p14="http://schemas.microsoft.com/office/powerpoint/2010/main" val="3824769209"/>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AFE56-89E5-144E-AB07-CFEC67C93ABA}"/>
              </a:ext>
            </a:extLst>
          </p:cNvPr>
          <p:cNvSpPr>
            <a:spLocks noGrp="1"/>
          </p:cNvSpPr>
          <p:nvPr>
            <p:ph type="title"/>
          </p:nvPr>
        </p:nvSpPr>
        <p:spPr/>
        <p:txBody>
          <a:bodyPr/>
          <a:lstStyle/>
          <a:p>
            <a:r>
              <a:rPr kumimoji="1" lang="en-US" altLang="zh-CN" dirty="0"/>
              <a:t>How do we program in a single (multi-core) machine? </a:t>
            </a:r>
            <a:endParaRPr kumimoji="1" lang="zh-CN" altLang="en-US" dirty="0"/>
          </a:p>
        </p:txBody>
      </p:sp>
      <p:sp>
        <p:nvSpPr>
          <p:cNvPr id="3" name="内容占位符 2">
            <a:extLst>
              <a:ext uri="{FF2B5EF4-FFF2-40B4-BE49-F238E27FC236}">
                <a16:creationId xmlns:a16="http://schemas.microsoft.com/office/drawing/2014/main" id="{E869D290-C26E-F546-8212-6867A654D971}"/>
              </a:ext>
            </a:extLst>
          </p:cNvPr>
          <p:cNvSpPr>
            <a:spLocks noGrp="1"/>
          </p:cNvSpPr>
          <p:nvPr>
            <p:ph idx="1"/>
          </p:nvPr>
        </p:nvSpPr>
        <p:spPr>
          <a:xfrm>
            <a:off x="302840" y="1129308"/>
            <a:ext cx="8229600" cy="2016224"/>
          </a:xfrm>
        </p:spPr>
        <p:txBody>
          <a:bodyPr>
            <a:normAutofit/>
          </a:bodyPr>
          <a:lstStyle/>
          <a:p>
            <a:r>
              <a:rPr kumimoji="1" lang="en-US" altLang="zh-CN" dirty="0"/>
              <a:t>We cannot program over the bare-metal machine </a:t>
            </a:r>
            <a:r>
              <a:rPr kumimoji="1" lang="en-US" altLang="zh-CN" dirty="0">
                <a:sym typeface="Wingdings" pitchFamily="2" charset="2"/>
              </a:rPr>
              <a:t> </a:t>
            </a:r>
            <a:endParaRPr kumimoji="1" lang="en-US" altLang="zh-CN" dirty="0"/>
          </a:p>
          <a:p>
            <a:pPr lvl="1"/>
            <a:endParaRPr kumimoji="1" lang="en-US" altLang="zh-CN" dirty="0"/>
          </a:p>
          <a:p>
            <a:r>
              <a:rPr kumimoji="1" lang="en-US" altLang="zh-CN" dirty="0"/>
              <a:t>CPU</a:t>
            </a:r>
          </a:p>
          <a:p>
            <a:r>
              <a:rPr kumimoji="1" lang="en-US" altLang="zh-CN" dirty="0"/>
              <a:t>Cache + DRAM</a:t>
            </a:r>
            <a:endParaRPr kumimoji="1" lang="zh-CN" altLang="en-US" dirty="0"/>
          </a:p>
        </p:txBody>
      </p:sp>
      <p:sp>
        <p:nvSpPr>
          <p:cNvPr id="4" name="灯片编号占位符 3">
            <a:extLst>
              <a:ext uri="{FF2B5EF4-FFF2-40B4-BE49-F238E27FC236}">
                <a16:creationId xmlns:a16="http://schemas.microsoft.com/office/drawing/2014/main" id="{326C7BB2-C468-B544-BAEB-906972F7D746}"/>
              </a:ext>
            </a:extLst>
          </p:cNvPr>
          <p:cNvSpPr>
            <a:spLocks noGrp="1"/>
          </p:cNvSpPr>
          <p:nvPr>
            <p:ph type="sldNum" sz="quarter" idx="12"/>
          </p:nvPr>
        </p:nvSpPr>
        <p:spPr/>
        <p:txBody>
          <a:bodyPr/>
          <a:lstStyle/>
          <a:p>
            <a:fld id="{ADE361C3-C043-4A6E-BDCE-8DA1E7D90A3B}" type="slidenum">
              <a:rPr lang="zh-CN" altLang="en-US" smtClean="0"/>
              <a:pPr/>
              <a:t>122</a:t>
            </a:fld>
            <a:endParaRPr lang="zh-CN" altLang="en-US" dirty="0"/>
          </a:p>
        </p:txBody>
      </p:sp>
      <p:pic>
        <p:nvPicPr>
          <p:cNvPr id="1026" name="Picture 2" descr="HUAWEI MateBook X Pro 2021 - 华为官网">
            <a:extLst>
              <a:ext uri="{FF2B5EF4-FFF2-40B4-BE49-F238E27FC236}">
                <a16:creationId xmlns:a16="http://schemas.microsoft.com/office/drawing/2014/main" id="{5976C4DF-1D23-DF41-87F0-30870EA2A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659" y="3145532"/>
            <a:ext cx="1518810" cy="201019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a:extLst>
              <a:ext uri="{FF2B5EF4-FFF2-40B4-BE49-F238E27FC236}">
                <a16:creationId xmlns:a16="http://schemas.microsoft.com/office/drawing/2014/main" id="{877E41C9-F8F4-FB43-9D91-5FA8C5F0AAFD}"/>
              </a:ext>
            </a:extLst>
          </p:cNvPr>
          <p:cNvGrpSpPr/>
          <p:nvPr/>
        </p:nvGrpSpPr>
        <p:grpSpPr>
          <a:xfrm>
            <a:off x="2519601" y="3290931"/>
            <a:ext cx="800219" cy="504056"/>
            <a:chOff x="2591609" y="3145532"/>
            <a:chExt cx="800219" cy="504056"/>
          </a:xfrm>
        </p:grpSpPr>
        <p:sp>
          <p:nvSpPr>
            <p:cNvPr id="5" name="矩形 4">
              <a:extLst>
                <a:ext uri="{FF2B5EF4-FFF2-40B4-BE49-F238E27FC236}">
                  <a16:creationId xmlns:a16="http://schemas.microsoft.com/office/drawing/2014/main" id="{C830A343-AACD-3547-A7A2-AF4CBDF8AC01}"/>
                </a:ext>
              </a:extLst>
            </p:cNvPr>
            <p:cNvSpPr/>
            <p:nvPr/>
          </p:nvSpPr>
          <p:spPr>
            <a:xfrm>
              <a:off x="2627784" y="3145532"/>
              <a:ext cx="720080" cy="504056"/>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56FFE79C-8AA7-C048-9500-F88D09614659}"/>
                </a:ext>
              </a:extLst>
            </p:cNvPr>
            <p:cNvSpPr/>
            <p:nvPr/>
          </p:nvSpPr>
          <p:spPr>
            <a:xfrm>
              <a:off x="2591609" y="3223948"/>
              <a:ext cx="800219" cy="369332"/>
            </a:xfrm>
            <a:prstGeom prst="rect">
              <a:avLst/>
            </a:prstGeom>
          </p:spPr>
          <p:txBody>
            <a:bodyPr wrap="none">
              <a:spAutoFit/>
            </a:bodyPr>
            <a:lstStyle/>
            <a:p>
              <a:r>
                <a:rPr kumimoji="1" lang="en-US" altLang="zh-CN" dirty="0"/>
                <a:t>CPU0</a:t>
              </a:r>
              <a:endParaRPr lang="zh-CN" altLang="en-US" dirty="0"/>
            </a:p>
          </p:txBody>
        </p:sp>
      </p:grpSp>
      <p:grpSp>
        <p:nvGrpSpPr>
          <p:cNvPr id="15" name="组合 14">
            <a:extLst>
              <a:ext uri="{FF2B5EF4-FFF2-40B4-BE49-F238E27FC236}">
                <a16:creationId xmlns:a16="http://schemas.microsoft.com/office/drawing/2014/main" id="{5517A36E-623C-2241-B720-4B917643B222}"/>
              </a:ext>
            </a:extLst>
          </p:cNvPr>
          <p:cNvGrpSpPr/>
          <p:nvPr/>
        </p:nvGrpSpPr>
        <p:grpSpPr>
          <a:xfrm>
            <a:off x="2459831" y="4021672"/>
            <a:ext cx="911968" cy="504056"/>
            <a:chOff x="2627784" y="3145532"/>
            <a:chExt cx="911968" cy="504056"/>
          </a:xfrm>
        </p:grpSpPr>
        <p:sp>
          <p:nvSpPr>
            <p:cNvPr id="16" name="矩形 15">
              <a:extLst>
                <a:ext uri="{FF2B5EF4-FFF2-40B4-BE49-F238E27FC236}">
                  <a16:creationId xmlns:a16="http://schemas.microsoft.com/office/drawing/2014/main" id="{1A1A47FB-06DE-6249-86AD-082D061C5F91}"/>
                </a:ext>
              </a:extLst>
            </p:cNvPr>
            <p:cNvSpPr/>
            <p:nvPr/>
          </p:nvSpPr>
          <p:spPr>
            <a:xfrm>
              <a:off x="2627784" y="3145532"/>
              <a:ext cx="911968" cy="504056"/>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14AC4E56-0262-DC4F-B6B4-99C7D2BD6333}"/>
                </a:ext>
              </a:extLst>
            </p:cNvPr>
            <p:cNvSpPr/>
            <p:nvPr/>
          </p:nvSpPr>
          <p:spPr>
            <a:xfrm>
              <a:off x="2651834" y="3212894"/>
              <a:ext cx="851515" cy="369332"/>
            </a:xfrm>
            <a:prstGeom prst="rect">
              <a:avLst/>
            </a:prstGeom>
          </p:spPr>
          <p:txBody>
            <a:bodyPr wrap="none">
              <a:spAutoFit/>
            </a:bodyPr>
            <a:lstStyle/>
            <a:p>
              <a:r>
                <a:rPr kumimoji="1" lang="en-US" altLang="zh-CN" dirty="0"/>
                <a:t>Cache</a:t>
              </a:r>
              <a:endParaRPr lang="zh-CN" altLang="en-US" dirty="0"/>
            </a:p>
          </p:txBody>
        </p:sp>
      </p:grpSp>
      <p:grpSp>
        <p:nvGrpSpPr>
          <p:cNvPr id="30" name="组合 29">
            <a:extLst>
              <a:ext uri="{FF2B5EF4-FFF2-40B4-BE49-F238E27FC236}">
                <a16:creationId xmlns:a16="http://schemas.microsoft.com/office/drawing/2014/main" id="{EF556E94-A50B-DD46-811D-2F6C7CAA8CF3}"/>
              </a:ext>
            </a:extLst>
          </p:cNvPr>
          <p:cNvGrpSpPr/>
          <p:nvPr/>
        </p:nvGrpSpPr>
        <p:grpSpPr>
          <a:xfrm>
            <a:off x="3945389" y="3309232"/>
            <a:ext cx="800219" cy="504056"/>
            <a:chOff x="2607185" y="3145532"/>
            <a:chExt cx="800219" cy="504056"/>
          </a:xfrm>
        </p:grpSpPr>
        <p:sp>
          <p:nvSpPr>
            <p:cNvPr id="31" name="矩形 30">
              <a:extLst>
                <a:ext uri="{FF2B5EF4-FFF2-40B4-BE49-F238E27FC236}">
                  <a16:creationId xmlns:a16="http://schemas.microsoft.com/office/drawing/2014/main" id="{4F9F66CF-9694-C54C-B3F5-E103115563E4}"/>
                </a:ext>
              </a:extLst>
            </p:cNvPr>
            <p:cNvSpPr/>
            <p:nvPr/>
          </p:nvSpPr>
          <p:spPr>
            <a:xfrm>
              <a:off x="2627784" y="3145532"/>
              <a:ext cx="720080" cy="504056"/>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0113239C-0F7F-F740-81FD-8E706D677FD9}"/>
                </a:ext>
              </a:extLst>
            </p:cNvPr>
            <p:cNvSpPr/>
            <p:nvPr/>
          </p:nvSpPr>
          <p:spPr>
            <a:xfrm>
              <a:off x="2607185" y="3205647"/>
              <a:ext cx="800219" cy="369332"/>
            </a:xfrm>
            <a:prstGeom prst="rect">
              <a:avLst/>
            </a:prstGeom>
          </p:spPr>
          <p:txBody>
            <a:bodyPr wrap="none">
              <a:spAutoFit/>
            </a:bodyPr>
            <a:lstStyle/>
            <a:p>
              <a:r>
                <a:rPr kumimoji="1" lang="en-US" altLang="zh-CN" dirty="0"/>
                <a:t>CPU1</a:t>
              </a:r>
              <a:endParaRPr lang="zh-CN" altLang="en-US" dirty="0"/>
            </a:p>
          </p:txBody>
        </p:sp>
      </p:grpSp>
      <p:grpSp>
        <p:nvGrpSpPr>
          <p:cNvPr id="33" name="组合 32">
            <a:extLst>
              <a:ext uri="{FF2B5EF4-FFF2-40B4-BE49-F238E27FC236}">
                <a16:creationId xmlns:a16="http://schemas.microsoft.com/office/drawing/2014/main" id="{0AF10740-7BE5-8A4F-87B7-CB5D5194344C}"/>
              </a:ext>
            </a:extLst>
          </p:cNvPr>
          <p:cNvGrpSpPr/>
          <p:nvPr/>
        </p:nvGrpSpPr>
        <p:grpSpPr>
          <a:xfrm>
            <a:off x="3870043" y="4039973"/>
            <a:ext cx="911968" cy="504056"/>
            <a:chOff x="2627784" y="3145532"/>
            <a:chExt cx="911968" cy="504056"/>
          </a:xfrm>
        </p:grpSpPr>
        <p:sp>
          <p:nvSpPr>
            <p:cNvPr id="34" name="矩形 33">
              <a:extLst>
                <a:ext uri="{FF2B5EF4-FFF2-40B4-BE49-F238E27FC236}">
                  <a16:creationId xmlns:a16="http://schemas.microsoft.com/office/drawing/2014/main" id="{A41A312F-30FF-AC45-8862-206A52F22BA0}"/>
                </a:ext>
              </a:extLst>
            </p:cNvPr>
            <p:cNvSpPr/>
            <p:nvPr/>
          </p:nvSpPr>
          <p:spPr>
            <a:xfrm>
              <a:off x="2627784" y="3145532"/>
              <a:ext cx="911968" cy="504056"/>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9A0D4ECE-2464-414B-9C2A-54A224AA775D}"/>
                </a:ext>
              </a:extLst>
            </p:cNvPr>
            <p:cNvSpPr/>
            <p:nvPr/>
          </p:nvSpPr>
          <p:spPr>
            <a:xfrm>
              <a:off x="2651834" y="3212894"/>
              <a:ext cx="851515" cy="369332"/>
            </a:xfrm>
            <a:prstGeom prst="rect">
              <a:avLst/>
            </a:prstGeom>
          </p:spPr>
          <p:txBody>
            <a:bodyPr wrap="none">
              <a:spAutoFit/>
            </a:bodyPr>
            <a:lstStyle/>
            <a:p>
              <a:r>
                <a:rPr kumimoji="1" lang="en-US" altLang="zh-CN" dirty="0"/>
                <a:t>Cache</a:t>
              </a:r>
              <a:endParaRPr lang="zh-CN" altLang="en-US" dirty="0"/>
            </a:p>
          </p:txBody>
        </p:sp>
      </p:grpSp>
      <p:grpSp>
        <p:nvGrpSpPr>
          <p:cNvPr id="36" name="组合 35">
            <a:extLst>
              <a:ext uri="{FF2B5EF4-FFF2-40B4-BE49-F238E27FC236}">
                <a16:creationId xmlns:a16="http://schemas.microsoft.com/office/drawing/2014/main" id="{0DE0BF63-84CB-9A44-BF26-0CA4920BE1FE}"/>
              </a:ext>
            </a:extLst>
          </p:cNvPr>
          <p:cNvGrpSpPr/>
          <p:nvPr/>
        </p:nvGrpSpPr>
        <p:grpSpPr>
          <a:xfrm>
            <a:off x="2411760" y="4770714"/>
            <a:ext cx="2453573" cy="504056"/>
            <a:chOff x="2627784" y="3145532"/>
            <a:chExt cx="911968" cy="504056"/>
          </a:xfrm>
        </p:grpSpPr>
        <p:sp>
          <p:nvSpPr>
            <p:cNvPr id="37" name="矩形 36">
              <a:extLst>
                <a:ext uri="{FF2B5EF4-FFF2-40B4-BE49-F238E27FC236}">
                  <a16:creationId xmlns:a16="http://schemas.microsoft.com/office/drawing/2014/main" id="{72E7876C-B0A1-B54A-98BB-F1931A839DC6}"/>
                </a:ext>
              </a:extLst>
            </p:cNvPr>
            <p:cNvSpPr/>
            <p:nvPr/>
          </p:nvSpPr>
          <p:spPr>
            <a:xfrm>
              <a:off x="2627784" y="3145532"/>
              <a:ext cx="911968" cy="504056"/>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636769A0-5C51-C941-B420-AF2418DDFEDD}"/>
                </a:ext>
              </a:extLst>
            </p:cNvPr>
            <p:cNvSpPr/>
            <p:nvPr/>
          </p:nvSpPr>
          <p:spPr>
            <a:xfrm>
              <a:off x="2894073" y="3212894"/>
              <a:ext cx="379390" cy="369332"/>
            </a:xfrm>
            <a:prstGeom prst="rect">
              <a:avLst/>
            </a:prstGeom>
          </p:spPr>
          <p:txBody>
            <a:bodyPr wrap="square">
              <a:spAutoFit/>
            </a:bodyPr>
            <a:lstStyle/>
            <a:p>
              <a:r>
                <a:rPr kumimoji="1" lang="en-US" altLang="zh-CN" dirty="0"/>
                <a:t>DRAM</a:t>
              </a:r>
              <a:endParaRPr lang="zh-CN" altLang="en-US" dirty="0"/>
            </a:p>
          </p:txBody>
        </p:sp>
      </p:grpSp>
      <p:cxnSp>
        <p:nvCxnSpPr>
          <p:cNvPr id="39" name="直线连接符 38">
            <a:extLst>
              <a:ext uri="{FF2B5EF4-FFF2-40B4-BE49-F238E27FC236}">
                <a16:creationId xmlns:a16="http://schemas.microsoft.com/office/drawing/2014/main" id="{16C0629C-E290-5442-82B6-19D46598060D}"/>
              </a:ext>
            </a:extLst>
          </p:cNvPr>
          <p:cNvCxnSpPr/>
          <p:nvPr/>
        </p:nvCxnSpPr>
        <p:spPr>
          <a:xfrm flipV="1">
            <a:off x="1746064" y="3241870"/>
            <a:ext cx="593688" cy="55311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F0BE798B-3802-6844-9535-A6D3737B11FB}"/>
              </a:ext>
            </a:extLst>
          </p:cNvPr>
          <p:cNvCxnSpPr>
            <a:cxnSpLocks/>
          </p:cNvCxnSpPr>
          <p:nvPr/>
        </p:nvCxnSpPr>
        <p:spPr>
          <a:xfrm>
            <a:off x="1957751" y="5179830"/>
            <a:ext cx="382001" cy="1171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030508"/>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AFE56-89E5-144E-AB07-CFEC67C93ABA}"/>
              </a:ext>
            </a:extLst>
          </p:cNvPr>
          <p:cNvSpPr>
            <a:spLocks noGrp="1"/>
          </p:cNvSpPr>
          <p:nvPr>
            <p:ph type="title"/>
          </p:nvPr>
        </p:nvSpPr>
        <p:spPr/>
        <p:txBody>
          <a:bodyPr/>
          <a:lstStyle/>
          <a:p>
            <a:r>
              <a:rPr kumimoji="1" lang="en-US" altLang="zh-CN" dirty="0"/>
              <a:t>How do we program in a single (multi-core) machine? </a:t>
            </a:r>
            <a:endParaRPr kumimoji="1" lang="zh-CN" altLang="en-US" dirty="0"/>
          </a:p>
        </p:txBody>
      </p:sp>
      <p:sp>
        <p:nvSpPr>
          <p:cNvPr id="3" name="内容占位符 2">
            <a:extLst>
              <a:ext uri="{FF2B5EF4-FFF2-40B4-BE49-F238E27FC236}">
                <a16:creationId xmlns:a16="http://schemas.microsoft.com/office/drawing/2014/main" id="{E869D290-C26E-F546-8212-6867A654D971}"/>
              </a:ext>
            </a:extLst>
          </p:cNvPr>
          <p:cNvSpPr>
            <a:spLocks noGrp="1"/>
          </p:cNvSpPr>
          <p:nvPr>
            <p:ph idx="1"/>
          </p:nvPr>
        </p:nvSpPr>
        <p:spPr>
          <a:xfrm>
            <a:off x="302840" y="1129308"/>
            <a:ext cx="8229600" cy="2016224"/>
          </a:xfrm>
        </p:spPr>
        <p:txBody>
          <a:bodyPr>
            <a:normAutofit/>
          </a:bodyPr>
          <a:lstStyle/>
          <a:p>
            <a:r>
              <a:rPr kumimoji="1" lang="en-US" altLang="zh-CN" dirty="0"/>
              <a:t>OS &amp; hardware provides a simple </a:t>
            </a:r>
            <a:r>
              <a:rPr kumimoji="1" lang="en-US" altLang="zh-CN" dirty="0">
                <a:solidFill>
                  <a:srgbClr val="C00000"/>
                </a:solidFill>
              </a:rPr>
              <a:t>programming model</a:t>
            </a:r>
          </a:p>
          <a:p>
            <a:pPr lvl="1"/>
            <a:r>
              <a:rPr kumimoji="1" lang="en-US" altLang="zh-CN" dirty="0"/>
              <a:t>Threads + shared memory </a:t>
            </a:r>
          </a:p>
          <a:p>
            <a:r>
              <a:rPr kumimoji="1" lang="en-US" altLang="zh-CN" dirty="0"/>
              <a:t>CPU =&gt; Threads </a:t>
            </a:r>
          </a:p>
          <a:p>
            <a:r>
              <a:rPr kumimoji="1" lang="en-US" altLang="zh-CN" dirty="0"/>
              <a:t>Cache + DRAM =&gt; Shared (virtual) memory </a:t>
            </a:r>
            <a:endParaRPr kumimoji="1" lang="zh-CN" altLang="en-US" dirty="0"/>
          </a:p>
        </p:txBody>
      </p:sp>
      <p:sp>
        <p:nvSpPr>
          <p:cNvPr id="4" name="灯片编号占位符 3">
            <a:extLst>
              <a:ext uri="{FF2B5EF4-FFF2-40B4-BE49-F238E27FC236}">
                <a16:creationId xmlns:a16="http://schemas.microsoft.com/office/drawing/2014/main" id="{326C7BB2-C468-B544-BAEB-906972F7D746}"/>
              </a:ext>
            </a:extLst>
          </p:cNvPr>
          <p:cNvSpPr>
            <a:spLocks noGrp="1"/>
          </p:cNvSpPr>
          <p:nvPr>
            <p:ph type="sldNum" sz="quarter" idx="12"/>
          </p:nvPr>
        </p:nvSpPr>
        <p:spPr/>
        <p:txBody>
          <a:bodyPr/>
          <a:lstStyle/>
          <a:p>
            <a:fld id="{ADE361C3-C043-4A6E-BDCE-8DA1E7D90A3B}" type="slidenum">
              <a:rPr lang="zh-CN" altLang="en-US" smtClean="0"/>
              <a:pPr/>
              <a:t>123</a:t>
            </a:fld>
            <a:endParaRPr lang="zh-CN" altLang="en-US" dirty="0"/>
          </a:p>
        </p:txBody>
      </p:sp>
      <p:pic>
        <p:nvPicPr>
          <p:cNvPr id="1026" name="Picture 2" descr="HUAWEI MateBook X Pro 2021 - 华为官网">
            <a:extLst>
              <a:ext uri="{FF2B5EF4-FFF2-40B4-BE49-F238E27FC236}">
                <a16:creationId xmlns:a16="http://schemas.microsoft.com/office/drawing/2014/main" id="{5976C4DF-1D23-DF41-87F0-30870EA2A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659" y="3145532"/>
            <a:ext cx="1518810" cy="201019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a:extLst>
              <a:ext uri="{FF2B5EF4-FFF2-40B4-BE49-F238E27FC236}">
                <a16:creationId xmlns:a16="http://schemas.microsoft.com/office/drawing/2014/main" id="{877E41C9-F8F4-FB43-9D91-5FA8C5F0AAFD}"/>
              </a:ext>
            </a:extLst>
          </p:cNvPr>
          <p:cNvGrpSpPr/>
          <p:nvPr/>
        </p:nvGrpSpPr>
        <p:grpSpPr>
          <a:xfrm>
            <a:off x="2515296" y="3290931"/>
            <a:ext cx="800219" cy="504056"/>
            <a:chOff x="2587304" y="3145532"/>
            <a:chExt cx="800219" cy="504056"/>
          </a:xfrm>
        </p:grpSpPr>
        <p:sp>
          <p:nvSpPr>
            <p:cNvPr id="5" name="矩形 4">
              <a:extLst>
                <a:ext uri="{FF2B5EF4-FFF2-40B4-BE49-F238E27FC236}">
                  <a16:creationId xmlns:a16="http://schemas.microsoft.com/office/drawing/2014/main" id="{C830A343-AACD-3547-A7A2-AF4CBDF8AC01}"/>
                </a:ext>
              </a:extLst>
            </p:cNvPr>
            <p:cNvSpPr/>
            <p:nvPr/>
          </p:nvSpPr>
          <p:spPr>
            <a:xfrm>
              <a:off x="2627784" y="3145532"/>
              <a:ext cx="720080" cy="504056"/>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56FFE79C-8AA7-C048-9500-F88D09614659}"/>
                </a:ext>
              </a:extLst>
            </p:cNvPr>
            <p:cNvSpPr/>
            <p:nvPr/>
          </p:nvSpPr>
          <p:spPr>
            <a:xfrm>
              <a:off x="2587304" y="3239863"/>
              <a:ext cx="800219" cy="369332"/>
            </a:xfrm>
            <a:prstGeom prst="rect">
              <a:avLst/>
            </a:prstGeom>
          </p:spPr>
          <p:txBody>
            <a:bodyPr wrap="none">
              <a:spAutoFit/>
            </a:bodyPr>
            <a:lstStyle/>
            <a:p>
              <a:r>
                <a:rPr kumimoji="1" lang="en-US" altLang="zh-CN" dirty="0"/>
                <a:t>CPU0</a:t>
              </a:r>
              <a:endParaRPr lang="zh-CN" altLang="en-US" dirty="0"/>
            </a:p>
          </p:txBody>
        </p:sp>
      </p:grpSp>
      <p:grpSp>
        <p:nvGrpSpPr>
          <p:cNvPr id="15" name="组合 14">
            <a:extLst>
              <a:ext uri="{FF2B5EF4-FFF2-40B4-BE49-F238E27FC236}">
                <a16:creationId xmlns:a16="http://schemas.microsoft.com/office/drawing/2014/main" id="{5517A36E-623C-2241-B720-4B917643B222}"/>
              </a:ext>
            </a:extLst>
          </p:cNvPr>
          <p:cNvGrpSpPr/>
          <p:nvPr/>
        </p:nvGrpSpPr>
        <p:grpSpPr>
          <a:xfrm>
            <a:off x="2459831" y="4021672"/>
            <a:ext cx="911968" cy="504056"/>
            <a:chOff x="2627784" y="3145532"/>
            <a:chExt cx="911968" cy="504056"/>
          </a:xfrm>
        </p:grpSpPr>
        <p:sp>
          <p:nvSpPr>
            <p:cNvPr id="16" name="矩形 15">
              <a:extLst>
                <a:ext uri="{FF2B5EF4-FFF2-40B4-BE49-F238E27FC236}">
                  <a16:creationId xmlns:a16="http://schemas.microsoft.com/office/drawing/2014/main" id="{1A1A47FB-06DE-6249-86AD-082D061C5F91}"/>
                </a:ext>
              </a:extLst>
            </p:cNvPr>
            <p:cNvSpPr/>
            <p:nvPr/>
          </p:nvSpPr>
          <p:spPr>
            <a:xfrm>
              <a:off x="2627784" y="3145532"/>
              <a:ext cx="911968" cy="504056"/>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14AC4E56-0262-DC4F-B6B4-99C7D2BD6333}"/>
                </a:ext>
              </a:extLst>
            </p:cNvPr>
            <p:cNvSpPr/>
            <p:nvPr/>
          </p:nvSpPr>
          <p:spPr>
            <a:xfrm>
              <a:off x="2651834" y="3212894"/>
              <a:ext cx="851515" cy="369332"/>
            </a:xfrm>
            <a:prstGeom prst="rect">
              <a:avLst/>
            </a:prstGeom>
          </p:spPr>
          <p:txBody>
            <a:bodyPr wrap="none">
              <a:spAutoFit/>
            </a:bodyPr>
            <a:lstStyle/>
            <a:p>
              <a:r>
                <a:rPr kumimoji="1" lang="en-US" altLang="zh-CN" dirty="0"/>
                <a:t>Cache</a:t>
              </a:r>
              <a:endParaRPr lang="zh-CN" altLang="en-US" dirty="0"/>
            </a:p>
          </p:txBody>
        </p:sp>
      </p:grpSp>
      <p:grpSp>
        <p:nvGrpSpPr>
          <p:cNvPr id="30" name="组合 29">
            <a:extLst>
              <a:ext uri="{FF2B5EF4-FFF2-40B4-BE49-F238E27FC236}">
                <a16:creationId xmlns:a16="http://schemas.microsoft.com/office/drawing/2014/main" id="{EF556E94-A50B-DD46-811D-2F6C7CAA8CF3}"/>
              </a:ext>
            </a:extLst>
          </p:cNvPr>
          <p:cNvGrpSpPr/>
          <p:nvPr/>
        </p:nvGrpSpPr>
        <p:grpSpPr>
          <a:xfrm>
            <a:off x="3930635" y="3309232"/>
            <a:ext cx="800219" cy="504056"/>
            <a:chOff x="2592431" y="3145532"/>
            <a:chExt cx="800219" cy="504056"/>
          </a:xfrm>
        </p:grpSpPr>
        <p:sp>
          <p:nvSpPr>
            <p:cNvPr id="31" name="矩形 30">
              <a:extLst>
                <a:ext uri="{FF2B5EF4-FFF2-40B4-BE49-F238E27FC236}">
                  <a16:creationId xmlns:a16="http://schemas.microsoft.com/office/drawing/2014/main" id="{4F9F66CF-9694-C54C-B3F5-E103115563E4}"/>
                </a:ext>
              </a:extLst>
            </p:cNvPr>
            <p:cNvSpPr/>
            <p:nvPr/>
          </p:nvSpPr>
          <p:spPr>
            <a:xfrm>
              <a:off x="2627784" y="3145532"/>
              <a:ext cx="720080" cy="504056"/>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0113239C-0F7F-F740-81FD-8E706D677FD9}"/>
                </a:ext>
              </a:extLst>
            </p:cNvPr>
            <p:cNvSpPr/>
            <p:nvPr/>
          </p:nvSpPr>
          <p:spPr>
            <a:xfrm>
              <a:off x="2592431" y="3225609"/>
              <a:ext cx="800219" cy="369332"/>
            </a:xfrm>
            <a:prstGeom prst="rect">
              <a:avLst/>
            </a:prstGeom>
          </p:spPr>
          <p:txBody>
            <a:bodyPr wrap="none">
              <a:spAutoFit/>
            </a:bodyPr>
            <a:lstStyle/>
            <a:p>
              <a:r>
                <a:rPr kumimoji="1" lang="en-US" altLang="zh-CN" dirty="0"/>
                <a:t>CPU1</a:t>
              </a:r>
              <a:endParaRPr lang="zh-CN" altLang="en-US" dirty="0"/>
            </a:p>
          </p:txBody>
        </p:sp>
      </p:grpSp>
      <p:grpSp>
        <p:nvGrpSpPr>
          <p:cNvPr id="33" name="组合 32">
            <a:extLst>
              <a:ext uri="{FF2B5EF4-FFF2-40B4-BE49-F238E27FC236}">
                <a16:creationId xmlns:a16="http://schemas.microsoft.com/office/drawing/2014/main" id="{0AF10740-7BE5-8A4F-87B7-CB5D5194344C}"/>
              </a:ext>
            </a:extLst>
          </p:cNvPr>
          <p:cNvGrpSpPr/>
          <p:nvPr/>
        </p:nvGrpSpPr>
        <p:grpSpPr>
          <a:xfrm>
            <a:off x="3870043" y="4039973"/>
            <a:ext cx="911968" cy="504056"/>
            <a:chOff x="2627784" y="3145532"/>
            <a:chExt cx="911968" cy="504056"/>
          </a:xfrm>
        </p:grpSpPr>
        <p:sp>
          <p:nvSpPr>
            <p:cNvPr id="34" name="矩形 33">
              <a:extLst>
                <a:ext uri="{FF2B5EF4-FFF2-40B4-BE49-F238E27FC236}">
                  <a16:creationId xmlns:a16="http://schemas.microsoft.com/office/drawing/2014/main" id="{A41A312F-30FF-AC45-8862-206A52F22BA0}"/>
                </a:ext>
              </a:extLst>
            </p:cNvPr>
            <p:cNvSpPr/>
            <p:nvPr/>
          </p:nvSpPr>
          <p:spPr>
            <a:xfrm>
              <a:off x="2627784" y="3145532"/>
              <a:ext cx="911968" cy="504056"/>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9A0D4ECE-2464-414B-9C2A-54A224AA775D}"/>
                </a:ext>
              </a:extLst>
            </p:cNvPr>
            <p:cNvSpPr/>
            <p:nvPr/>
          </p:nvSpPr>
          <p:spPr>
            <a:xfrm>
              <a:off x="2651834" y="3212894"/>
              <a:ext cx="851515" cy="369332"/>
            </a:xfrm>
            <a:prstGeom prst="rect">
              <a:avLst/>
            </a:prstGeom>
          </p:spPr>
          <p:txBody>
            <a:bodyPr wrap="none">
              <a:spAutoFit/>
            </a:bodyPr>
            <a:lstStyle/>
            <a:p>
              <a:r>
                <a:rPr kumimoji="1" lang="en-US" altLang="zh-CN" dirty="0"/>
                <a:t>Cache</a:t>
              </a:r>
              <a:endParaRPr lang="zh-CN" altLang="en-US" dirty="0"/>
            </a:p>
          </p:txBody>
        </p:sp>
      </p:grpSp>
      <p:grpSp>
        <p:nvGrpSpPr>
          <p:cNvPr id="36" name="组合 35">
            <a:extLst>
              <a:ext uri="{FF2B5EF4-FFF2-40B4-BE49-F238E27FC236}">
                <a16:creationId xmlns:a16="http://schemas.microsoft.com/office/drawing/2014/main" id="{0DE0BF63-84CB-9A44-BF26-0CA4920BE1FE}"/>
              </a:ext>
            </a:extLst>
          </p:cNvPr>
          <p:cNvGrpSpPr/>
          <p:nvPr/>
        </p:nvGrpSpPr>
        <p:grpSpPr>
          <a:xfrm>
            <a:off x="2411760" y="4770714"/>
            <a:ext cx="2453573" cy="504056"/>
            <a:chOff x="2627784" y="3145532"/>
            <a:chExt cx="911968" cy="504056"/>
          </a:xfrm>
        </p:grpSpPr>
        <p:sp>
          <p:nvSpPr>
            <p:cNvPr id="37" name="矩形 36">
              <a:extLst>
                <a:ext uri="{FF2B5EF4-FFF2-40B4-BE49-F238E27FC236}">
                  <a16:creationId xmlns:a16="http://schemas.microsoft.com/office/drawing/2014/main" id="{72E7876C-B0A1-B54A-98BB-F1931A839DC6}"/>
                </a:ext>
              </a:extLst>
            </p:cNvPr>
            <p:cNvSpPr/>
            <p:nvPr/>
          </p:nvSpPr>
          <p:spPr>
            <a:xfrm>
              <a:off x="2627784" y="3145532"/>
              <a:ext cx="911968" cy="504056"/>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636769A0-5C51-C941-B420-AF2418DDFEDD}"/>
                </a:ext>
              </a:extLst>
            </p:cNvPr>
            <p:cNvSpPr/>
            <p:nvPr/>
          </p:nvSpPr>
          <p:spPr>
            <a:xfrm>
              <a:off x="2894073" y="3212894"/>
              <a:ext cx="379390" cy="369332"/>
            </a:xfrm>
            <a:prstGeom prst="rect">
              <a:avLst/>
            </a:prstGeom>
          </p:spPr>
          <p:txBody>
            <a:bodyPr wrap="square">
              <a:spAutoFit/>
            </a:bodyPr>
            <a:lstStyle/>
            <a:p>
              <a:r>
                <a:rPr kumimoji="1" lang="en-US" altLang="zh-CN" dirty="0"/>
                <a:t>DRAM</a:t>
              </a:r>
              <a:endParaRPr lang="zh-CN" altLang="en-US" dirty="0"/>
            </a:p>
          </p:txBody>
        </p:sp>
      </p:grpSp>
      <p:cxnSp>
        <p:nvCxnSpPr>
          <p:cNvPr id="39" name="直线连接符 38">
            <a:extLst>
              <a:ext uri="{FF2B5EF4-FFF2-40B4-BE49-F238E27FC236}">
                <a16:creationId xmlns:a16="http://schemas.microsoft.com/office/drawing/2014/main" id="{16C0629C-E290-5442-82B6-19D46598060D}"/>
              </a:ext>
            </a:extLst>
          </p:cNvPr>
          <p:cNvCxnSpPr>
            <a:cxnSpLocks/>
          </p:cNvCxnSpPr>
          <p:nvPr/>
        </p:nvCxnSpPr>
        <p:spPr>
          <a:xfrm flipV="1">
            <a:off x="1746064" y="3163606"/>
            <a:ext cx="382001" cy="63138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F0BE798B-3802-6844-9535-A6D3737B11FB}"/>
              </a:ext>
            </a:extLst>
          </p:cNvPr>
          <p:cNvCxnSpPr>
            <a:cxnSpLocks/>
          </p:cNvCxnSpPr>
          <p:nvPr/>
        </p:nvCxnSpPr>
        <p:spPr>
          <a:xfrm>
            <a:off x="1957751" y="5179830"/>
            <a:ext cx="312643" cy="3063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84843E76-168A-F243-875D-646C521F9BB1}"/>
              </a:ext>
            </a:extLst>
          </p:cNvPr>
          <p:cNvSpPr/>
          <p:nvPr/>
        </p:nvSpPr>
        <p:spPr>
          <a:xfrm>
            <a:off x="2270394" y="3145532"/>
            <a:ext cx="2736304" cy="756000"/>
          </a:xfrm>
          <a:prstGeom prst="rect">
            <a:avLst/>
          </a:prstGeom>
          <a:noFill/>
          <a:ln w="15875">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右箭头 10">
            <a:extLst>
              <a:ext uri="{FF2B5EF4-FFF2-40B4-BE49-F238E27FC236}">
                <a16:creationId xmlns:a16="http://schemas.microsoft.com/office/drawing/2014/main" id="{BC7F84BB-230B-924F-9C21-51B28B1B82AF}"/>
              </a:ext>
            </a:extLst>
          </p:cNvPr>
          <p:cNvSpPr/>
          <p:nvPr/>
        </p:nvSpPr>
        <p:spPr>
          <a:xfrm>
            <a:off x="4865333" y="3376594"/>
            <a:ext cx="426747" cy="351031"/>
          </a:xfrm>
          <a:prstGeom prst="rightArrow">
            <a:avLst/>
          </a:prstGeom>
          <a:solidFill>
            <a:schemeClr val="bg1"/>
          </a:solidFill>
          <a:ln w="127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A885157B-CC24-3A4C-A3E6-18F5CC5CC3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9509" y="3221444"/>
            <a:ext cx="288032" cy="686846"/>
          </a:xfrm>
          <a:prstGeom prst="rect">
            <a:avLst/>
          </a:prstGeom>
        </p:spPr>
      </p:pic>
      <p:pic>
        <p:nvPicPr>
          <p:cNvPr id="40" name="图片 39">
            <a:extLst>
              <a:ext uri="{FF2B5EF4-FFF2-40B4-BE49-F238E27FC236}">
                <a16:creationId xmlns:a16="http://schemas.microsoft.com/office/drawing/2014/main" id="{81EA3BE3-ADBA-A342-ADBF-33A0D58910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864" y="3217837"/>
            <a:ext cx="288032" cy="686846"/>
          </a:xfrm>
          <a:prstGeom prst="rect">
            <a:avLst/>
          </a:prstGeom>
        </p:spPr>
      </p:pic>
      <p:sp>
        <p:nvSpPr>
          <p:cNvPr id="19" name="矩形 18">
            <a:extLst>
              <a:ext uri="{FF2B5EF4-FFF2-40B4-BE49-F238E27FC236}">
                <a16:creationId xmlns:a16="http://schemas.microsoft.com/office/drawing/2014/main" id="{A3D57078-7DCF-AA49-97C0-403DAF4B0589}"/>
              </a:ext>
            </a:extLst>
          </p:cNvPr>
          <p:cNvSpPr/>
          <p:nvPr/>
        </p:nvSpPr>
        <p:spPr>
          <a:xfrm>
            <a:off x="5562635" y="2812353"/>
            <a:ext cx="1107996" cy="369332"/>
          </a:xfrm>
          <a:prstGeom prst="rect">
            <a:avLst/>
          </a:prstGeom>
        </p:spPr>
        <p:txBody>
          <a:bodyPr wrap="none">
            <a:spAutoFit/>
          </a:bodyPr>
          <a:lstStyle/>
          <a:p>
            <a:r>
              <a:rPr kumimoji="1" lang="en-US" altLang="zh-CN" dirty="0"/>
              <a:t>Thread 0</a:t>
            </a:r>
            <a:endParaRPr lang="zh-CN" altLang="en-US" dirty="0"/>
          </a:p>
        </p:txBody>
      </p:sp>
      <p:sp>
        <p:nvSpPr>
          <p:cNvPr id="42" name="矩形 41">
            <a:extLst>
              <a:ext uri="{FF2B5EF4-FFF2-40B4-BE49-F238E27FC236}">
                <a16:creationId xmlns:a16="http://schemas.microsoft.com/office/drawing/2014/main" id="{77CDE26B-FB8E-D642-9940-7AB4D3093DE4}"/>
              </a:ext>
            </a:extLst>
          </p:cNvPr>
          <p:cNvSpPr/>
          <p:nvPr/>
        </p:nvSpPr>
        <p:spPr>
          <a:xfrm>
            <a:off x="6751779" y="2812353"/>
            <a:ext cx="1107996" cy="369332"/>
          </a:xfrm>
          <a:prstGeom prst="rect">
            <a:avLst/>
          </a:prstGeom>
        </p:spPr>
        <p:txBody>
          <a:bodyPr wrap="none">
            <a:spAutoFit/>
          </a:bodyPr>
          <a:lstStyle/>
          <a:p>
            <a:r>
              <a:rPr kumimoji="1" lang="en-US" altLang="zh-CN" dirty="0"/>
              <a:t>Thread 1</a:t>
            </a:r>
            <a:endParaRPr lang="zh-CN" altLang="en-US" dirty="0"/>
          </a:p>
        </p:txBody>
      </p:sp>
      <p:sp>
        <p:nvSpPr>
          <p:cNvPr id="43" name="矩形 42">
            <a:extLst>
              <a:ext uri="{FF2B5EF4-FFF2-40B4-BE49-F238E27FC236}">
                <a16:creationId xmlns:a16="http://schemas.microsoft.com/office/drawing/2014/main" id="{F3A774CB-FAF7-F44D-861D-ABFD432192B2}"/>
              </a:ext>
            </a:extLst>
          </p:cNvPr>
          <p:cNvSpPr/>
          <p:nvPr/>
        </p:nvSpPr>
        <p:spPr>
          <a:xfrm>
            <a:off x="2270394" y="3976988"/>
            <a:ext cx="2736304" cy="1509146"/>
          </a:xfrm>
          <a:prstGeom prst="rect">
            <a:avLst/>
          </a:prstGeom>
          <a:noFill/>
          <a:ln w="15875">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右箭头 43">
            <a:extLst>
              <a:ext uri="{FF2B5EF4-FFF2-40B4-BE49-F238E27FC236}">
                <a16:creationId xmlns:a16="http://schemas.microsoft.com/office/drawing/2014/main" id="{071FB698-326E-F84D-87CF-89E29CEB679F}"/>
              </a:ext>
            </a:extLst>
          </p:cNvPr>
          <p:cNvSpPr/>
          <p:nvPr/>
        </p:nvSpPr>
        <p:spPr>
          <a:xfrm>
            <a:off x="4865333" y="4481856"/>
            <a:ext cx="426747" cy="351031"/>
          </a:xfrm>
          <a:prstGeom prst="rightArrow">
            <a:avLst/>
          </a:prstGeom>
          <a:solidFill>
            <a:schemeClr val="bg1"/>
          </a:solidFill>
          <a:ln w="127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5" name="组合 44">
            <a:extLst>
              <a:ext uri="{FF2B5EF4-FFF2-40B4-BE49-F238E27FC236}">
                <a16:creationId xmlns:a16="http://schemas.microsoft.com/office/drawing/2014/main" id="{79A36970-B3B0-134B-AD5F-115BE9A9DB1B}"/>
              </a:ext>
            </a:extLst>
          </p:cNvPr>
          <p:cNvGrpSpPr/>
          <p:nvPr/>
        </p:nvGrpSpPr>
        <p:grpSpPr>
          <a:xfrm>
            <a:off x="5524992" y="4257604"/>
            <a:ext cx="2453573" cy="1137340"/>
            <a:chOff x="2610008" y="3133652"/>
            <a:chExt cx="911968" cy="1137340"/>
          </a:xfrm>
        </p:grpSpPr>
        <p:sp>
          <p:nvSpPr>
            <p:cNvPr id="46" name="矩形 45">
              <a:extLst>
                <a:ext uri="{FF2B5EF4-FFF2-40B4-BE49-F238E27FC236}">
                  <a16:creationId xmlns:a16="http://schemas.microsoft.com/office/drawing/2014/main" id="{4E4A974C-56A0-9548-9270-E8396475AE55}"/>
                </a:ext>
              </a:extLst>
            </p:cNvPr>
            <p:cNvSpPr/>
            <p:nvPr/>
          </p:nvSpPr>
          <p:spPr>
            <a:xfrm>
              <a:off x="2610008" y="3133652"/>
              <a:ext cx="911968" cy="11373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31F4452F-97FB-D143-8975-C5A3E00A50C7}"/>
                </a:ext>
              </a:extLst>
            </p:cNvPr>
            <p:cNvSpPr/>
            <p:nvPr/>
          </p:nvSpPr>
          <p:spPr>
            <a:xfrm>
              <a:off x="2894073" y="3212894"/>
              <a:ext cx="379390" cy="923330"/>
            </a:xfrm>
            <a:prstGeom prst="rect">
              <a:avLst/>
            </a:prstGeom>
          </p:spPr>
          <p:txBody>
            <a:bodyPr wrap="square">
              <a:spAutoFit/>
            </a:bodyPr>
            <a:lstStyle/>
            <a:p>
              <a:r>
                <a:rPr kumimoji="1" lang="en-US" altLang="zh-CN" dirty="0"/>
                <a:t>Shared </a:t>
              </a:r>
            </a:p>
            <a:p>
              <a:r>
                <a:rPr kumimoji="1" lang="en-US" altLang="zh-CN" dirty="0"/>
                <a:t>virtual </a:t>
              </a:r>
            </a:p>
            <a:p>
              <a:r>
                <a:rPr kumimoji="1" lang="en-US" altLang="zh-CN" dirty="0"/>
                <a:t>memory</a:t>
              </a:r>
              <a:endParaRPr lang="zh-CN" altLang="en-US" dirty="0"/>
            </a:p>
          </p:txBody>
        </p:sp>
      </p:grpSp>
    </p:spTree>
    <p:extLst>
      <p:ext uri="{BB962C8B-B14F-4D97-AF65-F5344CB8AC3E}">
        <p14:creationId xmlns:p14="http://schemas.microsoft.com/office/powerpoint/2010/main" val="769664068"/>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ADA4E0-6257-C141-A87D-733FB188BA8C}"/>
              </a:ext>
            </a:extLst>
          </p:cNvPr>
          <p:cNvSpPr>
            <a:spLocks noGrp="1"/>
          </p:cNvSpPr>
          <p:nvPr>
            <p:ph type="title"/>
          </p:nvPr>
        </p:nvSpPr>
        <p:spPr/>
        <p:txBody>
          <a:bodyPr/>
          <a:lstStyle/>
          <a:p>
            <a:r>
              <a:rPr kumimoji="1" lang="en-US" altLang="zh-CN" dirty="0"/>
              <a:t>What about a scale (distributed) system? </a:t>
            </a:r>
            <a:endParaRPr kumimoji="1" lang="zh-CN" altLang="en-US" dirty="0"/>
          </a:p>
        </p:txBody>
      </p:sp>
      <p:sp>
        <p:nvSpPr>
          <p:cNvPr id="3" name="内容占位符 2">
            <a:extLst>
              <a:ext uri="{FF2B5EF4-FFF2-40B4-BE49-F238E27FC236}">
                <a16:creationId xmlns:a16="http://schemas.microsoft.com/office/drawing/2014/main" id="{B14566D3-DD12-A14A-B6DC-2A9C9427BEE7}"/>
              </a:ext>
            </a:extLst>
          </p:cNvPr>
          <p:cNvSpPr>
            <a:spLocks noGrp="1"/>
          </p:cNvSpPr>
          <p:nvPr>
            <p:ph idx="1"/>
          </p:nvPr>
        </p:nvSpPr>
        <p:spPr>
          <a:xfrm>
            <a:off x="302840" y="1129308"/>
            <a:ext cx="8229600" cy="1797808"/>
          </a:xfrm>
        </p:spPr>
        <p:txBody>
          <a:bodyPr/>
          <a:lstStyle/>
          <a:p>
            <a:r>
              <a:rPr kumimoji="1" lang="en-US" altLang="zh-CN" dirty="0"/>
              <a:t>OS &amp; hardware provides a simple programming model for laptop </a:t>
            </a:r>
          </a:p>
          <a:p>
            <a:pPr lvl="1"/>
            <a:r>
              <a:rPr kumimoji="1" lang="en-US" altLang="zh-CN" dirty="0"/>
              <a:t>Threads + shared memory </a:t>
            </a:r>
          </a:p>
          <a:p>
            <a:r>
              <a:rPr kumimoji="1" lang="en-US" altLang="zh-CN" dirty="0"/>
              <a:t>What is the hardware of a distributed systems?? </a:t>
            </a:r>
          </a:p>
          <a:p>
            <a:pPr lvl="1"/>
            <a:r>
              <a:rPr kumimoji="1" lang="en-US" altLang="zh-CN" dirty="0"/>
              <a:t>Multiple machines connected via the network! </a:t>
            </a:r>
          </a:p>
        </p:txBody>
      </p:sp>
      <p:sp>
        <p:nvSpPr>
          <p:cNvPr id="4" name="灯片编号占位符 3">
            <a:extLst>
              <a:ext uri="{FF2B5EF4-FFF2-40B4-BE49-F238E27FC236}">
                <a16:creationId xmlns:a16="http://schemas.microsoft.com/office/drawing/2014/main" id="{FDD0C3CB-19D4-D540-837B-87DC8E76C710}"/>
              </a:ext>
            </a:extLst>
          </p:cNvPr>
          <p:cNvSpPr>
            <a:spLocks noGrp="1"/>
          </p:cNvSpPr>
          <p:nvPr>
            <p:ph type="sldNum" sz="quarter" idx="12"/>
          </p:nvPr>
        </p:nvSpPr>
        <p:spPr/>
        <p:txBody>
          <a:bodyPr/>
          <a:lstStyle/>
          <a:p>
            <a:fld id="{ADE361C3-C043-4A6E-BDCE-8DA1E7D90A3B}" type="slidenum">
              <a:rPr lang="zh-CN" altLang="en-US" smtClean="0"/>
              <a:pPr/>
              <a:t>124</a:t>
            </a:fld>
            <a:endParaRPr lang="zh-CN" altLang="en-US" dirty="0"/>
          </a:p>
        </p:txBody>
      </p:sp>
      <p:pic>
        <p:nvPicPr>
          <p:cNvPr id="6" name="图片 5">
            <a:extLst>
              <a:ext uri="{FF2B5EF4-FFF2-40B4-BE49-F238E27FC236}">
                <a16:creationId xmlns:a16="http://schemas.microsoft.com/office/drawing/2014/main" id="{354EB09B-529A-8449-8ED2-CE2887D0159B}"/>
              </a:ext>
            </a:extLst>
          </p:cNvPr>
          <p:cNvPicPr>
            <a:picLocks noChangeAspect="1"/>
          </p:cNvPicPr>
          <p:nvPr/>
        </p:nvPicPr>
        <p:blipFill>
          <a:blip r:embed="rId3"/>
          <a:stretch>
            <a:fillRect/>
          </a:stretch>
        </p:blipFill>
        <p:spPr>
          <a:xfrm>
            <a:off x="696030" y="2930883"/>
            <a:ext cx="936104" cy="936104"/>
          </a:xfrm>
          <a:prstGeom prst="rect">
            <a:avLst/>
          </a:prstGeom>
        </p:spPr>
      </p:pic>
      <p:pic>
        <p:nvPicPr>
          <p:cNvPr id="7" name="图片 6">
            <a:extLst>
              <a:ext uri="{FF2B5EF4-FFF2-40B4-BE49-F238E27FC236}">
                <a16:creationId xmlns:a16="http://schemas.microsoft.com/office/drawing/2014/main" id="{721A4164-9D46-6D47-93E7-BEB788E80ADA}"/>
              </a:ext>
            </a:extLst>
          </p:cNvPr>
          <p:cNvPicPr>
            <a:picLocks noChangeAspect="1"/>
          </p:cNvPicPr>
          <p:nvPr/>
        </p:nvPicPr>
        <p:blipFill>
          <a:blip r:embed="rId3"/>
          <a:stretch>
            <a:fillRect/>
          </a:stretch>
        </p:blipFill>
        <p:spPr>
          <a:xfrm>
            <a:off x="696030" y="4164671"/>
            <a:ext cx="936104" cy="936104"/>
          </a:xfrm>
          <a:prstGeom prst="rect">
            <a:avLst/>
          </a:prstGeom>
        </p:spPr>
      </p:pic>
      <p:sp>
        <p:nvSpPr>
          <p:cNvPr id="8" name="矩形 7">
            <a:extLst>
              <a:ext uri="{FF2B5EF4-FFF2-40B4-BE49-F238E27FC236}">
                <a16:creationId xmlns:a16="http://schemas.microsoft.com/office/drawing/2014/main" id="{312FC046-545A-0B4F-B5DC-C8D82F537DF4}"/>
              </a:ext>
            </a:extLst>
          </p:cNvPr>
          <p:cNvSpPr/>
          <p:nvPr/>
        </p:nvSpPr>
        <p:spPr>
          <a:xfrm>
            <a:off x="539552" y="5015337"/>
            <a:ext cx="1249060" cy="369332"/>
          </a:xfrm>
          <a:prstGeom prst="rect">
            <a:avLst/>
          </a:prstGeom>
        </p:spPr>
        <p:txBody>
          <a:bodyPr wrap="none">
            <a:spAutoFit/>
          </a:bodyPr>
          <a:lstStyle/>
          <a:p>
            <a:r>
              <a:rPr kumimoji="1" lang="en-US" altLang="zh-CN" dirty="0"/>
              <a:t>Machine 1</a:t>
            </a:r>
            <a:endParaRPr lang="zh-CN" altLang="en-US" dirty="0"/>
          </a:p>
        </p:txBody>
      </p:sp>
      <p:sp>
        <p:nvSpPr>
          <p:cNvPr id="9" name="矩形 8">
            <a:extLst>
              <a:ext uri="{FF2B5EF4-FFF2-40B4-BE49-F238E27FC236}">
                <a16:creationId xmlns:a16="http://schemas.microsoft.com/office/drawing/2014/main" id="{5D93CBD9-08F1-3D44-BCD9-49C56242C427}"/>
              </a:ext>
            </a:extLst>
          </p:cNvPr>
          <p:cNvSpPr/>
          <p:nvPr/>
        </p:nvSpPr>
        <p:spPr>
          <a:xfrm>
            <a:off x="539552" y="3719201"/>
            <a:ext cx="1249060" cy="369332"/>
          </a:xfrm>
          <a:prstGeom prst="rect">
            <a:avLst/>
          </a:prstGeom>
        </p:spPr>
        <p:txBody>
          <a:bodyPr wrap="none">
            <a:spAutoFit/>
          </a:bodyPr>
          <a:lstStyle/>
          <a:p>
            <a:r>
              <a:rPr kumimoji="1" lang="en-US" altLang="zh-CN" dirty="0"/>
              <a:t>Machine 0</a:t>
            </a:r>
            <a:endParaRPr lang="zh-CN" altLang="en-US" dirty="0"/>
          </a:p>
        </p:txBody>
      </p:sp>
      <p:grpSp>
        <p:nvGrpSpPr>
          <p:cNvPr id="10" name="组合 9">
            <a:extLst>
              <a:ext uri="{FF2B5EF4-FFF2-40B4-BE49-F238E27FC236}">
                <a16:creationId xmlns:a16="http://schemas.microsoft.com/office/drawing/2014/main" id="{B890C56C-8EAF-164A-8D02-BC307B80BBAF}"/>
              </a:ext>
            </a:extLst>
          </p:cNvPr>
          <p:cNvGrpSpPr/>
          <p:nvPr/>
        </p:nvGrpSpPr>
        <p:grpSpPr>
          <a:xfrm>
            <a:off x="2421499" y="3041996"/>
            <a:ext cx="800219" cy="504056"/>
            <a:chOff x="2587304" y="3145532"/>
            <a:chExt cx="800219" cy="504056"/>
          </a:xfrm>
        </p:grpSpPr>
        <p:sp>
          <p:nvSpPr>
            <p:cNvPr id="11" name="矩形 10">
              <a:extLst>
                <a:ext uri="{FF2B5EF4-FFF2-40B4-BE49-F238E27FC236}">
                  <a16:creationId xmlns:a16="http://schemas.microsoft.com/office/drawing/2014/main" id="{FB066994-FA22-6642-A031-4AD36BCA94A1}"/>
                </a:ext>
              </a:extLst>
            </p:cNvPr>
            <p:cNvSpPr/>
            <p:nvPr/>
          </p:nvSpPr>
          <p:spPr>
            <a:xfrm>
              <a:off x="2627784" y="3145532"/>
              <a:ext cx="720080" cy="504056"/>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4C3CD60-3158-4C48-99C1-0831EAC0CEA4}"/>
                </a:ext>
              </a:extLst>
            </p:cNvPr>
            <p:cNvSpPr/>
            <p:nvPr/>
          </p:nvSpPr>
          <p:spPr>
            <a:xfrm>
              <a:off x="2587304" y="3239863"/>
              <a:ext cx="800219" cy="369332"/>
            </a:xfrm>
            <a:prstGeom prst="rect">
              <a:avLst/>
            </a:prstGeom>
          </p:spPr>
          <p:txBody>
            <a:bodyPr wrap="none">
              <a:spAutoFit/>
            </a:bodyPr>
            <a:lstStyle/>
            <a:p>
              <a:r>
                <a:rPr kumimoji="1" lang="en-US" altLang="zh-CN" dirty="0"/>
                <a:t>CPU0</a:t>
              </a:r>
              <a:endParaRPr lang="zh-CN" altLang="en-US" dirty="0"/>
            </a:p>
          </p:txBody>
        </p:sp>
      </p:grpSp>
      <p:grpSp>
        <p:nvGrpSpPr>
          <p:cNvPr id="13" name="组合 12">
            <a:extLst>
              <a:ext uri="{FF2B5EF4-FFF2-40B4-BE49-F238E27FC236}">
                <a16:creationId xmlns:a16="http://schemas.microsoft.com/office/drawing/2014/main" id="{50978CC2-297B-C34B-A836-F2B760DCDAF0}"/>
              </a:ext>
            </a:extLst>
          </p:cNvPr>
          <p:cNvGrpSpPr/>
          <p:nvPr/>
        </p:nvGrpSpPr>
        <p:grpSpPr>
          <a:xfrm>
            <a:off x="2295352" y="3620539"/>
            <a:ext cx="1052512" cy="504056"/>
            <a:chOff x="2627784" y="3145532"/>
            <a:chExt cx="391208" cy="504056"/>
          </a:xfrm>
        </p:grpSpPr>
        <p:sp>
          <p:nvSpPr>
            <p:cNvPr id="14" name="矩形 13">
              <a:extLst>
                <a:ext uri="{FF2B5EF4-FFF2-40B4-BE49-F238E27FC236}">
                  <a16:creationId xmlns:a16="http://schemas.microsoft.com/office/drawing/2014/main" id="{0E35E789-6374-A848-B5EA-C42338EF1894}"/>
                </a:ext>
              </a:extLst>
            </p:cNvPr>
            <p:cNvSpPr/>
            <p:nvPr/>
          </p:nvSpPr>
          <p:spPr>
            <a:xfrm>
              <a:off x="2627784" y="3145532"/>
              <a:ext cx="391208" cy="504056"/>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D20956A7-1E78-DB43-8AF2-59AA814527DF}"/>
                </a:ext>
              </a:extLst>
            </p:cNvPr>
            <p:cNvSpPr/>
            <p:nvPr/>
          </p:nvSpPr>
          <p:spPr>
            <a:xfrm>
              <a:off x="2639602" y="3212894"/>
              <a:ext cx="379390" cy="369332"/>
            </a:xfrm>
            <a:prstGeom prst="rect">
              <a:avLst/>
            </a:prstGeom>
          </p:spPr>
          <p:txBody>
            <a:bodyPr wrap="square">
              <a:spAutoFit/>
            </a:bodyPr>
            <a:lstStyle/>
            <a:p>
              <a:r>
                <a:rPr kumimoji="1" lang="en-US" altLang="zh-CN" dirty="0"/>
                <a:t>DRAM0</a:t>
              </a:r>
              <a:endParaRPr lang="zh-CN" altLang="en-US" dirty="0"/>
            </a:p>
          </p:txBody>
        </p:sp>
      </p:grpSp>
      <p:grpSp>
        <p:nvGrpSpPr>
          <p:cNvPr id="16" name="组合 15">
            <a:extLst>
              <a:ext uri="{FF2B5EF4-FFF2-40B4-BE49-F238E27FC236}">
                <a16:creationId xmlns:a16="http://schemas.microsoft.com/office/drawing/2014/main" id="{1C0C04A1-32B6-2348-8AA1-028BCD855515}"/>
              </a:ext>
            </a:extLst>
          </p:cNvPr>
          <p:cNvGrpSpPr/>
          <p:nvPr/>
        </p:nvGrpSpPr>
        <p:grpSpPr>
          <a:xfrm>
            <a:off x="2421499" y="4480941"/>
            <a:ext cx="800219" cy="504056"/>
            <a:chOff x="2587304" y="3145532"/>
            <a:chExt cx="800219" cy="504056"/>
          </a:xfrm>
        </p:grpSpPr>
        <p:sp>
          <p:nvSpPr>
            <p:cNvPr id="17" name="矩形 16">
              <a:extLst>
                <a:ext uri="{FF2B5EF4-FFF2-40B4-BE49-F238E27FC236}">
                  <a16:creationId xmlns:a16="http://schemas.microsoft.com/office/drawing/2014/main" id="{9026E32B-5318-C549-B461-B7AB3526E7F1}"/>
                </a:ext>
              </a:extLst>
            </p:cNvPr>
            <p:cNvSpPr/>
            <p:nvPr/>
          </p:nvSpPr>
          <p:spPr>
            <a:xfrm>
              <a:off x="2627784" y="3145532"/>
              <a:ext cx="720080" cy="504056"/>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A3B11F02-9B7A-FA41-9332-68C0914A3171}"/>
                </a:ext>
              </a:extLst>
            </p:cNvPr>
            <p:cNvSpPr/>
            <p:nvPr/>
          </p:nvSpPr>
          <p:spPr>
            <a:xfrm>
              <a:off x="2587304" y="3239863"/>
              <a:ext cx="800219" cy="369332"/>
            </a:xfrm>
            <a:prstGeom prst="rect">
              <a:avLst/>
            </a:prstGeom>
          </p:spPr>
          <p:txBody>
            <a:bodyPr wrap="none">
              <a:spAutoFit/>
            </a:bodyPr>
            <a:lstStyle/>
            <a:p>
              <a:r>
                <a:rPr kumimoji="1" lang="en-US" altLang="zh-CN" dirty="0"/>
                <a:t>CPU1</a:t>
              </a:r>
              <a:endParaRPr lang="zh-CN" altLang="en-US" dirty="0"/>
            </a:p>
          </p:txBody>
        </p:sp>
      </p:grpSp>
      <p:grpSp>
        <p:nvGrpSpPr>
          <p:cNvPr id="19" name="组合 18">
            <a:extLst>
              <a:ext uri="{FF2B5EF4-FFF2-40B4-BE49-F238E27FC236}">
                <a16:creationId xmlns:a16="http://schemas.microsoft.com/office/drawing/2014/main" id="{B1F403AC-4740-2842-A8B0-2A245ABA7B3B}"/>
              </a:ext>
            </a:extLst>
          </p:cNvPr>
          <p:cNvGrpSpPr/>
          <p:nvPr/>
        </p:nvGrpSpPr>
        <p:grpSpPr>
          <a:xfrm>
            <a:off x="2295352" y="5059484"/>
            <a:ext cx="1052512" cy="504056"/>
            <a:chOff x="2627784" y="3145532"/>
            <a:chExt cx="391208" cy="504056"/>
          </a:xfrm>
        </p:grpSpPr>
        <p:sp>
          <p:nvSpPr>
            <p:cNvPr id="20" name="矩形 19">
              <a:extLst>
                <a:ext uri="{FF2B5EF4-FFF2-40B4-BE49-F238E27FC236}">
                  <a16:creationId xmlns:a16="http://schemas.microsoft.com/office/drawing/2014/main" id="{D1855EF7-FB07-5743-AA01-B0EC0537523F}"/>
                </a:ext>
              </a:extLst>
            </p:cNvPr>
            <p:cNvSpPr/>
            <p:nvPr/>
          </p:nvSpPr>
          <p:spPr>
            <a:xfrm>
              <a:off x="2627784" y="3145532"/>
              <a:ext cx="391208" cy="504056"/>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4FF08EFD-D03F-3D43-A4FD-0070A6C497F0}"/>
                </a:ext>
              </a:extLst>
            </p:cNvPr>
            <p:cNvSpPr/>
            <p:nvPr/>
          </p:nvSpPr>
          <p:spPr>
            <a:xfrm>
              <a:off x="2639602" y="3212894"/>
              <a:ext cx="379390" cy="369332"/>
            </a:xfrm>
            <a:prstGeom prst="rect">
              <a:avLst/>
            </a:prstGeom>
          </p:spPr>
          <p:txBody>
            <a:bodyPr wrap="square">
              <a:spAutoFit/>
            </a:bodyPr>
            <a:lstStyle/>
            <a:p>
              <a:r>
                <a:rPr kumimoji="1" lang="en-US" altLang="zh-CN" dirty="0"/>
                <a:t>DRAM1</a:t>
              </a:r>
              <a:endParaRPr lang="zh-CN" altLang="en-US" dirty="0"/>
            </a:p>
          </p:txBody>
        </p:sp>
      </p:grpSp>
    </p:spTree>
    <p:extLst>
      <p:ext uri="{BB962C8B-B14F-4D97-AF65-F5344CB8AC3E}">
        <p14:creationId xmlns:p14="http://schemas.microsoft.com/office/powerpoint/2010/main" val="2335905469"/>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ADA4E0-6257-C141-A87D-733FB188BA8C}"/>
              </a:ext>
            </a:extLst>
          </p:cNvPr>
          <p:cNvSpPr>
            <a:spLocks noGrp="1"/>
          </p:cNvSpPr>
          <p:nvPr>
            <p:ph type="title"/>
          </p:nvPr>
        </p:nvSpPr>
        <p:spPr/>
        <p:txBody>
          <a:bodyPr/>
          <a:lstStyle/>
          <a:p>
            <a:r>
              <a:rPr kumimoji="1" lang="en-US" altLang="zh-CN" dirty="0"/>
              <a:t>Distributed shared memory </a:t>
            </a:r>
            <a:endParaRPr kumimoji="1" lang="zh-CN" altLang="en-US" dirty="0"/>
          </a:p>
        </p:txBody>
      </p:sp>
      <p:sp>
        <p:nvSpPr>
          <p:cNvPr id="3" name="内容占位符 2">
            <a:extLst>
              <a:ext uri="{FF2B5EF4-FFF2-40B4-BE49-F238E27FC236}">
                <a16:creationId xmlns:a16="http://schemas.microsoft.com/office/drawing/2014/main" id="{B14566D3-DD12-A14A-B6DC-2A9C9427BEE7}"/>
              </a:ext>
            </a:extLst>
          </p:cNvPr>
          <p:cNvSpPr>
            <a:spLocks noGrp="1"/>
          </p:cNvSpPr>
          <p:nvPr>
            <p:ph idx="1"/>
          </p:nvPr>
        </p:nvSpPr>
        <p:spPr>
          <a:xfrm>
            <a:off x="302840" y="1129308"/>
            <a:ext cx="8229600" cy="1797808"/>
          </a:xfrm>
        </p:spPr>
        <p:txBody>
          <a:bodyPr/>
          <a:lstStyle/>
          <a:p>
            <a:r>
              <a:rPr kumimoji="1" lang="en-US" altLang="zh-CN" dirty="0"/>
              <a:t>OS &amp; hardware provides a simple programming model</a:t>
            </a:r>
          </a:p>
          <a:p>
            <a:pPr lvl="1"/>
            <a:r>
              <a:rPr kumimoji="1" lang="en-US" altLang="zh-CN" dirty="0"/>
              <a:t>Threads + shared memory </a:t>
            </a:r>
          </a:p>
          <a:p>
            <a:r>
              <a:rPr kumimoji="1" lang="en-US" altLang="zh-CN" dirty="0"/>
              <a:t>Can we abstract the hardware into a giant machine? </a:t>
            </a:r>
            <a:endParaRPr kumimoji="1" lang="zh-CN" altLang="en-US" dirty="0"/>
          </a:p>
          <a:p>
            <a:endParaRPr kumimoji="1" lang="en-US" altLang="zh-CN" dirty="0"/>
          </a:p>
        </p:txBody>
      </p:sp>
      <p:sp>
        <p:nvSpPr>
          <p:cNvPr id="4" name="灯片编号占位符 3">
            <a:extLst>
              <a:ext uri="{FF2B5EF4-FFF2-40B4-BE49-F238E27FC236}">
                <a16:creationId xmlns:a16="http://schemas.microsoft.com/office/drawing/2014/main" id="{FDD0C3CB-19D4-D540-837B-87DC8E76C710}"/>
              </a:ext>
            </a:extLst>
          </p:cNvPr>
          <p:cNvSpPr>
            <a:spLocks noGrp="1"/>
          </p:cNvSpPr>
          <p:nvPr>
            <p:ph type="sldNum" sz="quarter" idx="12"/>
          </p:nvPr>
        </p:nvSpPr>
        <p:spPr/>
        <p:txBody>
          <a:bodyPr/>
          <a:lstStyle/>
          <a:p>
            <a:fld id="{ADE361C3-C043-4A6E-BDCE-8DA1E7D90A3B}" type="slidenum">
              <a:rPr lang="zh-CN" altLang="en-US" smtClean="0"/>
              <a:pPr/>
              <a:t>125</a:t>
            </a:fld>
            <a:endParaRPr lang="zh-CN" altLang="en-US" dirty="0"/>
          </a:p>
        </p:txBody>
      </p:sp>
      <p:pic>
        <p:nvPicPr>
          <p:cNvPr id="6" name="图片 5">
            <a:extLst>
              <a:ext uri="{FF2B5EF4-FFF2-40B4-BE49-F238E27FC236}">
                <a16:creationId xmlns:a16="http://schemas.microsoft.com/office/drawing/2014/main" id="{354EB09B-529A-8449-8ED2-CE2887D0159B}"/>
              </a:ext>
            </a:extLst>
          </p:cNvPr>
          <p:cNvPicPr>
            <a:picLocks noChangeAspect="1"/>
          </p:cNvPicPr>
          <p:nvPr/>
        </p:nvPicPr>
        <p:blipFill>
          <a:blip r:embed="rId3"/>
          <a:stretch>
            <a:fillRect/>
          </a:stretch>
        </p:blipFill>
        <p:spPr>
          <a:xfrm>
            <a:off x="696030" y="2930883"/>
            <a:ext cx="936104" cy="936104"/>
          </a:xfrm>
          <a:prstGeom prst="rect">
            <a:avLst/>
          </a:prstGeom>
        </p:spPr>
      </p:pic>
      <p:pic>
        <p:nvPicPr>
          <p:cNvPr id="7" name="图片 6">
            <a:extLst>
              <a:ext uri="{FF2B5EF4-FFF2-40B4-BE49-F238E27FC236}">
                <a16:creationId xmlns:a16="http://schemas.microsoft.com/office/drawing/2014/main" id="{721A4164-9D46-6D47-93E7-BEB788E80ADA}"/>
              </a:ext>
            </a:extLst>
          </p:cNvPr>
          <p:cNvPicPr>
            <a:picLocks noChangeAspect="1"/>
          </p:cNvPicPr>
          <p:nvPr/>
        </p:nvPicPr>
        <p:blipFill>
          <a:blip r:embed="rId3"/>
          <a:stretch>
            <a:fillRect/>
          </a:stretch>
        </p:blipFill>
        <p:spPr>
          <a:xfrm>
            <a:off x="696030" y="4164671"/>
            <a:ext cx="936104" cy="936104"/>
          </a:xfrm>
          <a:prstGeom prst="rect">
            <a:avLst/>
          </a:prstGeom>
        </p:spPr>
      </p:pic>
      <p:sp>
        <p:nvSpPr>
          <p:cNvPr id="8" name="矩形 7">
            <a:extLst>
              <a:ext uri="{FF2B5EF4-FFF2-40B4-BE49-F238E27FC236}">
                <a16:creationId xmlns:a16="http://schemas.microsoft.com/office/drawing/2014/main" id="{312FC046-545A-0B4F-B5DC-C8D82F537DF4}"/>
              </a:ext>
            </a:extLst>
          </p:cNvPr>
          <p:cNvSpPr/>
          <p:nvPr/>
        </p:nvSpPr>
        <p:spPr>
          <a:xfrm>
            <a:off x="539552" y="5015337"/>
            <a:ext cx="1249060" cy="369332"/>
          </a:xfrm>
          <a:prstGeom prst="rect">
            <a:avLst/>
          </a:prstGeom>
        </p:spPr>
        <p:txBody>
          <a:bodyPr wrap="none">
            <a:spAutoFit/>
          </a:bodyPr>
          <a:lstStyle/>
          <a:p>
            <a:r>
              <a:rPr kumimoji="1" lang="en-US" altLang="zh-CN" dirty="0"/>
              <a:t>Machine 1</a:t>
            </a:r>
            <a:endParaRPr lang="zh-CN" altLang="en-US" dirty="0"/>
          </a:p>
        </p:txBody>
      </p:sp>
      <p:sp>
        <p:nvSpPr>
          <p:cNvPr id="9" name="矩形 8">
            <a:extLst>
              <a:ext uri="{FF2B5EF4-FFF2-40B4-BE49-F238E27FC236}">
                <a16:creationId xmlns:a16="http://schemas.microsoft.com/office/drawing/2014/main" id="{5D93CBD9-08F1-3D44-BCD9-49C56242C427}"/>
              </a:ext>
            </a:extLst>
          </p:cNvPr>
          <p:cNvSpPr/>
          <p:nvPr/>
        </p:nvSpPr>
        <p:spPr>
          <a:xfrm>
            <a:off x="539552" y="3719201"/>
            <a:ext cx="1249060" cy="369332"/>
          </a:xfrm>
          <a:prstGeom prst="rect">
            <a:avLst/>
          </a:prstGeom>
        </p:spPr>
        <p:txBody>
          <a:bodyPr wrap="none">
            <a:spAutoFit/>
          </a:bodyPr>
          <a:lstStyle/>
          <a:p>
            <a:r>
              <a:rPr kumimoji="1" lang="en-US" altLang="zh-CN" dirty="0"/>
              <a:t>Machine 0</a:t>
            </a:r>
            <a:endParaRPr lang="zh-CN" altLang="en-US" dirty="0"/>
          </a:p>
        </p:txBody>
      </p:sp>
      <p:grpSp>
        <p:nvGrpSpPr>
          <p:cNvPr id="10" name="组合 9">
            <a:extLst>
              <a:ext uri="{FF2B5EF4-FFF2-40B4-BE49-F238E27FC236}">
                <a16:creationId xmlns:a16="http://schemas.microsoft.com/office/drawing/2014/main" id="{B890C56C-8EAF-164A-8D02-BC307B80BBAF}"/>
              </a:ext>
            </a:extLst>
          </p:cNvPr>
          <p:cNvGrpSpPr/>
          <p:nvPr/>
        </p:nvGrpSpPr>
        <p:grpSpPr>
          <a:xfrm>
            <a:off x="2421499" y="3041996"/>
            <a:ext cx="800219" cy="504056"/>
            <a:chOff x="2587304" y="3145532"/>
            <a:chExt cx="800219" cy="504056"/>
          </a:xfrm>
        </p:grpSpPr>
        <p:sp>
          <p:nvSpPr>
            <p:cNvPr id="11" name="矩形 10">
              <a:extLst>
                <a:ext uri="{FF2B5EF4-FFF2-40B4-BE49-F238E27FC236}">
                  <a16:creationId xmlns:a16="http://schemas.microsoft.com/office/drawing/2014/main" id="{FB066994-FA22-6642-A031-4AD36BCA94A1}"/>
                </a:ext>
              </a:extLst>
            </p:cNvPr>
            <p:cNvSpPr/>
            <p:nvPr/>
          </p:nvSpPr>
          <p:spPr>
            <a:xfrm>
              <a:off x="2627784" y="3145532"/>
              <a:ext cx="720080" cy="504056"/>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4C3CD60-3158-4C48-99C1-0831EAC0CEA4}"/>
                </a:ext>
              </a:extLst>
            </p:cNvPr>
            <p:cNvSpPr/>
            <p:nvPr/>
          </p:nvSpPr>
          <p:spPr>
            <a:xfrm>
              <a:off x="2587304" y="3239863"/>
              <a:ext cx="800219" cy="369332"/>
            </a:xfrm>
            <a:prstGeom prst="rect">
              <a:avLst/>
            </a:prstGeom>
          </p:spPr>
          <p:txBody>
            <a:bodyPr wrap="none">
              <a:spAutoFit/>
            </a:bodyPr>
            <a:lstStyle/>
            <a:p>
              <a:r>
                <a:rPr kumimoji="1" lang="en-US" altLang="zh-CN" dirty="0"/>
                <a:t>CPU0</a:t>
              </a:r>
              <a:endParaRPr lang="zh-CN" altLang="en-US" dirty="0"/>
            </a:p>
          </p:txBody>
        </p:sp>
      </p:grpSp>
      <p:grpSp>
        <p:nvGrpSpPr>
          <p:cNvPr id="13" name="组合 12">
            <a:extLst>
              <a:ext uri="{FF2B5EF4-FFF2-40B4-BE49-F238E27FC236}">
                <a16:creationId xmlns:a16="http://schemas.microsoft.com/office/drawing/2014/main" id="{50978CC2-297B-C34B-A836-F2B760DCDAF0}"/>
              </a:ext>
            </a:extLst>
          </p:cNvPr>
          <p:cNvGrpSpPr/>
          <p:nvPr/>
        </p:nvGrpSpPr>
        <p:grpSpPr>
          <a:xfrm>
            <a:off x="2295352" y="3620539"/>
            <a:ext cx="1052512" cy="504056"/>
            <a:chOff x="2627784" y="3145532"/>
            <a:chExt cx="391208" cy="504056"/>
          </a:xfrm>
        </p:grpSpPr>
        <p:sp>
          <p:nvSpPr>
            <p:cNvPr id="14" name="矩形 13">
              <a:extLst>
                <a:ext uri="{FF2B5EF4-FFF2-40B4-BE49-F238E27FC236}">
                  <a16:creationId xmlns:a16="http://schemas.microsoft.com/office/drawing/2014/main" id="{0E35E789-6374-A848-B5EA-C42338EF1894}"/>
                </a:ext>
              </a:extLst>
            </p:cNvPr>
            <p:cNvSpPr/>
            <p:nvPr/>
          </p:nvSpPr>
          <p:spPr>
            <a:xfrm>
              <a:off x="2627784" y="3145532"/>
              <a:ext cx="391208" cy="504056"/>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D20956A7-1E78-DB43-8AF2-59AA814527DF}"/>
                </a:ext>
              </a:extLst>
            </p:cNvPr>
            <p:cNvSpPr/>
            <p:nvPr/>
          </p:nvSpPr>
          <p:spPr>
            <a:xfrm>
              <a:off x="2639602" y="3212894"/>
              <a:ext cx="379390" cy="369332"/>
            </a:xfrm>
            <a:prstGeom prst="rect">
              <a:avLst/>
            </a:prstGeom>
          </p:spPr>
          <p:txBody>
            <a:bodyPr wrap="square">
              <a:spAutoFit/>
            </a:bodyPr>
            <a:lstStyle/>
            <a:p>
              <a:r>
                <a:rPr kumimoji="1" lang="en-US" altLang="zh-CN" dirty="0"/>
                <a:t>DRAM0</a:t>
              </a:r>
              <a:endParaRPr lang="zh-CN" altLang="en-US" dirty="0"/>
            </a:p>
          </p:txBody>
        </p:sp>
      </p:grpSp>
      <p:grpSp>
        <p:nvGrpSpPr>
          <p:cNvPr id="16" name="组合 15">
            <a:extLst>
              <a:ext uri="{FF2B5EF4-FFF2-40B4-BE49-F238E27FC236}">
                <a16:creationId xmlns:a16="http://schemas.microsoft.com/office/drawing/2014/main" id="{1C0C04A1-32B6-2348-8AA1-028BCD855515}"/>
              </a:ext>
            </a:extLst>
          </p:cNvPr>
          <p:cNvGrpSpPr/>
          <p:nvPr/>
        </p:nvGrpSpPr>
        <p:grpSpPr>
          <a:xfrm>
            <a:off x="2421499" y="4480941"/>
            <a:ext cx="800219" cy="504056"/>
            <a:chOff x="2587304" y="3145532"/>
            <a:chExt cx="800219" cy="504056"/>
          </a:xfrm>
        </p:grpSpPr>
        <p:sp>
          <p:nvSpPr>
            <p:cNvPr id="17" name="矩形 16">
              <a:extLst>
                <a:ext uri="{FF2B5EF4-FFF2-40B4-BE49-F238E27FC236}">
                  <a16:creationId xmlns:a16="http://schemas.microsoft.com/office/drawing/2014/main" id="{9026E32B-5318-C549-B461-B7AB3526E7F1}"/>
                </a:ext>
              </a:extLst>
            </p:cNvPr>
            <p:cNvSpPr/>
            <p:nvPr/>
          </p:nvSpPr>
          <p:spPr>
            <a:xfrm>
              <a:off x="2627784" y="3145532"/>
              <a:ext cx="720080" cy="504056"/>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A3B11F02-9B7A-FA41-9332-68C0914A3171}"/>
                </a:ext>
              </a:extLst>
            </p:cNvPr>
            <p:cNvSpPr/>
            <p:nvPr/>
          </p:nvSpPr>
          <p:spPr>
            <a:xfrm>
              <a:off x="2587304" y="3239863"/>
              <a:ext cx="800219" cy="369332"/>
            </a:xfrm>
            <a:prstGeom prst="rect">
              <a:avLst/>
            </a:prstGeom>
          </p:spPr>
          <p:txBody>
            <a:bodyPr wrap="none">
              <a:spAutoFit/>
            </a:bodyPr>
            <a:lstStyle/>
            <a:p>
              <a:r>
                <a:rPr kumimoji="1" lang="en-US" altLang="zh-CN" dirty="0"/>
                <a:t>CPU1</a:t>
              </a:r>
              <a:endParaRPr lang="zh-CN" altLang="en-US" dirty="0"/>
            </a:p>
          </p:txBody>
        </p:sp>
      </p:grpSp>
      <p:grpSp>
        <p:nvGrpSpPr>
          <p:cNvPr id="19" name="组合 18">
            <a:extLst>
              <a:ext uri="{FF2B5EF4-FFF2-40B4-BE49-F238E27FC236}">
                <a16:creationId xmlns:a16="http://schemas.microsoft.com/office/drawing/2014/main" id="{B1F403AC-4740-2842-A8B0-2A245ABA7B3B}"/>
              </a:ext>
            </a:extLst>
          </p:cNvPr>
          <p:cNvGrpSpPr/>
          <p:nvPr/>
        </p:nvGrpSpPr>
        <p:grpSpPr>
          <a:xfrm>
            <a:off x="2295352" y="5059484"/>
            <a:ext cx="1052512" cy="504056"/>
            <a:chOff x="2627784" y="3145532"/>
            <a:chExt cx="391208" cy="504056"/>
          </a:xfrm>
        </p:grpSpPr>
        <p:sp>
          <p:nvSpPr>
            <p:cNvPr id="20" name="矩形 19">
              <a:extLst>
                <a:ext uri="{FF2B5EF4-FFF2-40B4-BE49-F238E27FC236}">
                  <a16:creationId xmlns:a16="http://schemas.microsoft.com/office/drawing/2014/main" id="{D1855EF7-FB07-5743-AA01-B0EC0537523F}"/>
                </a:ext>
              </a:extLst>
            </p:cNvPr>
            <p:cNvSpPr/>
            <p:nvPr/>
          </p:nvSpPr>
          <p:spPr>
            <a:xfrm>
              <a:off x="2627784" y="3145532"/>
              <a:ext cx="391208" cy="504056"/>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4FF08EFD-D03F-3D43-A4FD-0070A6C497F0}"/>
                </a:ext>
              </a:extLst>
            </p:cNvPr>
            <p:cNvSpPr/>
            <p:nvPr/>
          </p:nvSpPr>
          <p:spPr>
            <a:xfrm>
              <a:off x="2639602" y="3212894"/>
              <a:ext cx="379390" cy="369332"/>
            </a:xfrm>
            <a:prstGeom prst="rect">
              <a:avLst/>
            </a:prstGeom>
          </p:spPr>
          <p:txBody>
            <a:bodyPr wrap="square">
              <a:spAutoFit/>
            </a:bodyPr>
            <a:lstStyle/>
            <a:p>
              <a:r>
                <a:rPr kumimoji="1" lang="en-US" altLang="zh-CN" dirty="0"/>
                <a:t>DRAM1</a:t>
              </a:r>
              <a:endParaRPr lang="zh-CN" altLang="en-US" dirty="0"/>
            </a:p>
          </p:txBody>
        </p:sp>
      </p:grpSp>
      <p:pic>
        <p:nvPicPr>
          <p:cNvPr id="22" name="图片 21">
            <a:extLst>
              <a:ext uri="{FF2B5EF4-FFF2-40B4-BE49-F238E27FC236}">
                <a16:creationId xmlns:a16="http://schemas.microsoft.com/office/drawing/2014/main" id="{641FC9EC-8FAB-0748-B15F-07B31D6EF9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9509" y="3394790"/>
            <a:ext cx="288032" cy="686846"/>
          </a:xfrm>
          <a:prstGeom prst="rect">
            <a:avLst/>
          </a:prstGeom>
        </p:spPr>
      </p:pic>
      <p:pic>
        <p:nvPicPr>
          <p:cNvPr id="23" name="图片 22">
            <a:extLst>
              <a:ext uri="{FF2B5EF4-FFF2-40B4-BE49-F238E27FC236}">
                <a16:creationId xmlns:a16="http://schemas.microsoft.com/office/drawing/2014/main" id="{21CF367C-E046-CE45-B24A-D5E98462F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864" y="3391183"/>
            <a:ext cx="288032" cy="686846"/>
          </a:xfrm>
          <a:prstGeom prst="rect">
            <a:avLst/>
          </a:prstGeom>
        </p:spPr>
      </p:pic>
      <p:sp>
        <p:nvSpPr>
          <p:cNvPr id="24" name="矩形 23">
            <a:extLst>
              <a:ext uri="{FF2B5EF4-FFF2-40B4-BE49-F238E27FC236}">
                <a16:creationId xmlns:a16="http://schemas.microsoft.com/office/drawing/2014/main" id="{0C4BF6DC-2674-F04D-BE0F-8B7AD2C6931C}"/>
              </a:ext>
            </a:extLst>
          </p:cNvPr>
          <p:cNvSpPr/>
          <p:nvPr/>
        </p:nvSpPr>
        <p:spPr>
          <a:xfrm>
            <a:off x="5562635" y="2985699"/>
            <a:ext cx="1107996" cy="369332"/>
          </a:xfrm>
          <a:prstGeom prst="rect">
            <a:avLst/>
          </a:prstGeom>
        </p:spPr>
        <p:txBody>
          <a:bodyPr wrap="none">
            <a:spAutoFit/>
          </a:bodyPr>
          <a:lstStyle/>
          <a:p>
            <a:r>
              <a:rPr kumimoji="1" lang="en-US" altLang="zh-CN" dirty="0"/>
              <a:t>Thread 0</a:t>
            </a:r>
            <a:endParaRPr lang="zh-CN" altLang="en-US" dirty="0"/>
          </a:p>
        </p:txBody>
      </p:sp>
      <p:sp>
        <p:nvSpPr>
          <p:cNvPr id="25" name="矩形 24">
            <a:extLst>
              <a:ext uri="{FF2B5EF4-FFF2-40B4-BE49-F238E27FC236}">
                <a16:creationId xmlns:a16="http://schemas.microsoft.com/office/drawing/2014/main" id="{BD33C291-E9A2-B548-A2C1-790A356EF250}"/>
              </a:ext>
            </a:extLst>
          </p:cNvPr>
          <p:cNvSpPr/>
          <p:nvPr/>
        </p:nvSpPr>
        <p:spPr>
          <a:xfrm>
            <a:off x="6751779" y="2985699"/>
            <a:ext cx="1107996" cy="369332"/>
          </a:xfrm>
          <a:prstGeom prst="rect">
            <a:avLst/>
          </a:prstGeom>
        </p:spPr>
        <p:txBody>
          <a:bodyPr wrap="none">
            <a:spAutoFit/>
          </a:bodyPr>
          <a:lstStyle/>
          <a:p>
            <a:r>
              <a:rPr kumimoji="1" lang="en-US" altLang="zh-CN" dirty="0"/>
              <a:t>Thread 1</a:t>
            </a:r>
            <a:endParaRPr lang="zh-CN" altLang="en-US" dirty="0"/>
          </a:p>
        </p:txBody>
      </p:sp>
      <p:grpSp>
        <p:nvGrpSpPr>
          <p:cNvPr id="26" name="组合 25">
            <a:extLst>
              <a:ext uri="{FF2B5EF4-FFF2-40B4-BE49-F238E27FC236}">
                <a16:creationId xmlns:a16="http://schemas.microsoft.com/office/drawing/2014/main" id="{5202BCB1-249C-434F-AC34-85906697F593}"/>
              </a:ext>
            </a:extLst>
          </p:cNvPr>
          <p:cNvGrpSpPr/>
          <p:nvPr/>
        </p:nvGrpSpPr>
        <p:grpSpPr>
          <a:xfrm>
            <a:off x="5510979" y="4257604"/>
            <a:ext cx="2481602" cy="1137340"/>
            <a:chOff x="2604799" y="3133652"/>
            <a:chExt cx="922386" cy="1137340"/>
          </a:xfrm>
        </p:grpSpPr>
        <p:sp>
          <p:nvSpPr>
            <p:cNvPr id="27" name="矩形 26">
              <a:extLst>
                <a:ext uri="{FF2B5EF4-FFF2-40B4-BE49-F238E27FC236}">
                  <a16:creationId xmlns:a16="http://schemas.microsoft.com/office/drawing/2014/main" id="{09B6C841-DA10-E948-B603-35E0BA51341D}"/>
                </a:ext>
              </a:extLst>
            </p:cNvPr>
            <p:cNvSpPr/>
            <p:nvPr/>
          </p:nvSpPr>
          <p:spPr>
            <a:xfrm>
              <a:off x="2610008" y="3133652"/>
              <a:ext cx="911968" cy="11373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7C5EB524-7EE0-0947-8657-B08897F2A720}"/>
                </a:ext>
              </a:extLst>
            </p:cNvPr>
            <p:cNvSpPr/>
            <p:nvPr/>
          </p:nvSpPr>
          <p:spPr>
            <a:xfrm>
              <a:off x="2604799" y="3379156"/>
              <a:ext cx="922386" cy="646331"/>
            </a:xfrm>
            <a:prstGeom prst="rect">
              <a:avLst/>
            </a:prstGeom>
          </p:spPr>
          <p:txBody>
            <a:bodyPr wrap="square">
              <a:spAutoFit/>
            </a:bodyPr>
            <a:lstStyle/>
            <a:p>
              <a:pPr algn="ctr"/>
              <a:r>
                <a:rPr kumimoji="1" lang="en-US" altLang="zh-CN" dirty="0"/>
                <a:t>DSM </a:t>
              </a:r>
            </a:p>
            <a:p>
              <a:pPr algn="ctr"/>
              <a:r>
                <a:rPr kumimoji="1" lang="en-US" altLang="zh-CN" dirty="0"/>
                <a:t>DRAM0 + DRAM1</a:t>
              </a:r>
            </a:p>
          </p:txBody>
        </p:sp>
      </p:grpSp>
      <p:sp>
        <p:nvSpPr>
          <p:cNvPr id="33" name="右箭头 32">
            <a:extLst>
              <a:ext uri="{FF2B5EF4-FFF2-40B4-BE49-F238E27FC236}">
                <a16:creationId xmlns:a16="http://schemas.microsoft.com/office/drawing/2014/main" id="{F5DEF6F5-B85D-2144-935B-ECEC20CFB28A}"/>
              </a:ext>
            </a:extLst>
          </p:cNvPr>
          <p:cNvSpPr/>
          <p:nvPr/>
        </p:nvSpPr>
        <p:spPr>
          <a:xfrm>
            <a:off x="3956575" y="3745110"/>
            <a:ext cx="1020717" cy="686846"/>
          </a:xfrm>
          <a:prstGeom prst="rightArrow">
            <a:avLst>
              <a:gd name="adj1" fmla="val 50000"/>
              <a:gd name="adj2" fmla="val 52554"/>
            </a:avLst>
          </a:prstGeom>
          <a:solidFill>
            <a:schemeClr val="bg1"/>
          </a:solidFill>
          <a:ln w="127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AE93B6D3-AAFF-394E-8F2D-3F8D2C9FB377}"/>
              </a:ext>
            </a:extLst>
          </p:cNvPr>
          <p:cNvSpPr/>
          <p:nvPr/>
        </p:nvSpPr>
        <p:spPr>
          <a:xfrm>
            <a:off x="2019714" y="2927116"/>
            <a:ext cx="1670619" cy="2729301"/>
          </a:xfrm>
          <a:prstGeom prst="rect">
            <a:avLst/>
          </a:prstGeom>
          <a:noFill/>
          <a:ln w="1905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65104846"/>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Supercomputer - Wikipedia">
            <a:extLst>
              <a:ext uri="{FF2B5EF4-FFF2-40B4-BE49-F238E27FC236}">
                <a16:creationId xmlns:a16="http://schemas.microsoft.com/office/drawing/2014/main" id="{853DBF97-6A99-344A-844B-7CA99BC7D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6616" y="3390900"/>
            <a:ext cx="3505200" cy="23241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B6CF2A9D-59F3-B14C-9058-6242177607D2}"/>
              </a:ext>
            </a:extLst>
          </p:cNvPr>
          <p:cNvSpPr>
            <a:spLocks noGrp="1"/>
          </p:cNvSpPr>
          <p:nvPr>
            <p:ph type="title"/>
          </p:nvPr>
        </p:nvSpPr>
        <p:spPr/>
        <p:txBody>
          <a:bodyPr/>
          <a:lstStyle/>
          <a:p>
            <a:r>
              <a:rPr kumimoji="1" lang="en-US" altLang="zh-CN" dirty="0"/>
              <a:t>Threads + (distributed) shared memory</a:t>
            </a:r>
            <a:endParaRPr kumimoji="1" lang="zh-CN" altLang="en-US" dirty="0"/>
          </a:p>
        </p:txBody>
      </p:sp>
      <p:sp>
        <p:nvSpPr>
          <p:cNvPr id="4" name="灯片编号占位符 3">
            <a:extLst>
              <a:ext uri="{FF2B5EF4-FFF2-40B4-BE49-F238E27FC236}">
                <a16:creationId xmlns:a16="http://schemas.microsoft.com/office/drawing/2014/main" id="{ABD065F5-19DA-314A-B4F1-3170E0379F67}"/>
              </a:ext>
            </a:extLst>
          </p:cNvPr>
          <p:cNvSpPr>
            <a:spLocks noGrp="1"/>
          </p:cNvSpPr>
          <p:nvPr>
            <p:ph type="sldNum" sz="quarter" idx="12"/>
          </p:nvPr>
        </p:nvSpPr>
        <p:spPr/>
        <p:txBody>
          <a:bodyPr/>
          <a:lstStyle/>
          <a:p>
            <a:fld id="{ADE361C3-C043-4A6E-BDCE-8DA1E7D90A3B}" type="slidenum">
              <a:rPr lang="zh-CN" altLang="en-US" smtClean="0"/>
              <a:pPr/>
              <a:t>126</a:t>
            </a:fld>
            <a:endParaRPr lang="zh-CN" altLang="en-US" dirty="0"/>
          </a:p>
        </p:txBody>
      </p:sp>
      <p:grpSp>
        <p:nvGrpSpPr>
          <p:cNvPr id="5" name="组合 4">
            <a:extLst>
              <a:ext uri="{FF2B5EF4-FFF2-40B4-BE49-F238E27FC236}">
                <a16:creationId xmlns:a16="http://schemas.microsoft.com/office/drawing/2014/main" id="{A09E5FEC-D691-644C-A3E7-5EE7C631835C}"/>
              </a:ext>
            </a:extLst>
          </p:cNvPr>
          <p:cNvGrpSpPr/>
          <p:nvPr/>
        </p:nvGrpSpPr>
        <p:grpSpPr>
          <a:xfrm>
            <a:off x="611560" y="2569468"/>
            <a:ext cx="7540138" cy="1064202"/>
            <a:chOff x="912506" y="1040360"/>
            <a:chExt cx="7540138" cy="1064202"/>
          </a:xfrm>
        </p:grpSpPr>
        <p:sp>
          <p:nvSpPr>
            <p:cNvPr id="6" name="矩形 5">
              <a:extLst>
                <a:ext uri="{FF2B5EF4-FFF2-40B4-BE49-F238E27FC236}">
                  <a16:creationId xmlns:a16="http://schemas.microsoft.com/office/drawing/2014/main" id="{245E100D-2B60-9142-92E4-408E12F3F503}"/>
                </a:ext>
              </a:extLst>
            </p:cNvPr>
            <p:cNvSpPr/>
            <p:nvPr/>
          </p:nvSpPr>
          <p:spPr>
            <a:xfrm>
              <a:off x="912506" y="1040360"/>
              <a:ext cx="7540138" cy="1064202"/>
            </a:xfrm>
            <a:prstGeom prst="rect">
              <a:avLst/>
            </a:prstGeom>
            <a:solidFill>
              <a:srgbClr val="F7F9D6"/>
            </a:solidFill>
            <a:ln w="12700">
              <a:solidFill>
                <a:schemeClr val="tx1"/>
              </a:solidFill>
              <a:tailEnd type="arrow"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矩形 6">
              <a:extLst>
                <a:ext uri="{FF2B5EF4-FFF2-40B4-BE49-F238E27FC236}">
                  <a16:creationId xmlns:a16="http://schemas.microsoft.com/office/drawing/2014/main" id="{F7F5C6CC-7CA4-8845-A8BA-649550F3D6B0}"/>
                </a:ext>
              </a:extLst>
            </p:cNvPr>
            <p:cNvSpPr/>
            <p:nvPr/>
          </p:nvSpPr>
          <p:spPr>
            <a:xfrm>
              <a:off x="961729" y="1041019"/>
              <a:ext cx="7276351" cy="923330"/>
            </a:xfrm>
            <a:prstGeom prst="rect">
              <a:avLst/>
            </a:prstGeom>
          </p:spPr>
          <p:txBody>
            <a:bodyPr wrap="none">
              <a:spAutoFit/>
            </a:bodyPr>
            <a:lstStyle/>
            <a:p>
              <a:r>
                <a:rPr kumimoji="1" lang="en-US" altLang="zh-CN" dirty="0">
                  <a:latin typeface="Consolas" panose="020B0609020204030204" pitchFamily="49" charset="0"/>
                  <a:cs typeface="Consolas" panose="020B0609020204030204" pitchFamily="49" charset="0"/>
                </a:rPr>
                <a:t>Benefit: </a:t>
              </a:r>
              <a:r>
                <a:rPr kumimoji="1" lang="en-US" altLang="zh-CN" dirty="0">
                  <a:solidFill>
                    <a:srgbClr val="C00000"/>
                  </a:solidFill>
                  <a:latin typeface="Consolas" panose="020B0609020204030204" pitchFamily="49" charset="0"/>
                  <a:cs typeface="Consolas" panose="020B0609020204030204" pitchFamily="49" charset="0"/>
                </a:rPr>
                <a:t>Transparency</a:t>
              </a:r>
              <a:r>
                <a:rPr kumimoji="1" lang="en-US" altLang="zh-CN" dirty="0">
                  <a:latin typeface="Consolas" panose="020B0609020204030204" pitchFamily="49" charset="0"/>
                  <a:cs typeface="Consolas" panose="020B0609020204030204" pitchFamily="49" charset="0"/>
                </a:rPr>
                <a:t>!</a:t>
              </a:r>
            </a:p>
            <a:p>
              <a:r>
                <a:rPr kumimoji="1" lang="en-US" altLang="zh-CN" dirty="0">
                  <a:latin typeface="Consolas" panose="020B0609020204030204" pitchFamily="49" charset="0"/>
                  <a:cs typeface="Consolas" panose="020B0609020204030204" pitchFamily="49" charset="0"/>
                </a:rPr>
                <a:t>Application can program the multi-core (machine) like a </a:t>
              </a:r>
            </a:p>
            <a:p>
              <a:r>
                <a:rPr kumimoji="1" lang="en-US" altLang="zh-CN" dirty="0">
                  <a:latin typeface="Consolas" panose="020B0609020204030204" pitchFamily="49" charset="0"/>
                  <a:cs typeface="Consolas" panose="020B0609020204030204" pitchFamily="49" charset="0"/>
                </a:rPr>
                <a:t>single machine. </a:t>
              </a:r>
            </a:p>
          </p:txBody>
        </p:sp>
      </p:grpSp>
      <p:sp>
        <p:nvSpPr>
          <p:cNvPr id="9" name="内容占位符 2">
            <a:extLst>
              <a:ext uri="{FF2B5EF4-FFF2-40B4-BE49-F238E27FC236}">
                <a16:creationId xmlns:a16="http://schemas.microsoft.com/office/drawing/2014/main" id="{8593C174-1B98-5F4F-A89F-F53DE81150C4}"/>
              </a:ext>
            </a:extLst>
          </p:cNvPr>
          <p:cNvSpPr>
            <a:spLocks noGrp="1"/>
          </p:cNvSpPr>
          <p:nvPr>
            <p:ph idx="1"/>
          </p:nvPr>
        </p:nvSpPr>
        <p:spPr>
          <a:xfrm>
            <a:off x="302840" y="1129308"/>
            <a:ext cx="8229600" cy="1797808"/>
          </a:xfrm>
        </p:spPr>
        <p:txBody>
          <a:bodyPr/>
          <a:lstStyle/>
          <a:p>
            <a:r>
              <a:rPr kumimoji="1" lang="en-US" altLang="zh-CN" dirty="0"/>
              <a:t>Think of running a multi-core program on a machine with </a:t>
            </a:r>
          </a:p>
          <a:p>
            <a:pPr lvl="1"/>
            <a:r>
              <a:rPr kumimoji="1" lang="en-US" altLang="zh-CN" b="1" dirty="0">
                <a:solidFill>
                  <a:srgbClr val="C00000"/>
                </a:solidFill>
              </a:rPr>
              <a:t>10PB</a:t>
            </a:r>
            <a:r>
              <a:rPr kumimoji="1" lang="en-US" altLang="zh-CN" dirty="0"/>
              <a:t>+ of memory</a:t>
            </a:r>
          </a:p>
          <a:p>
            <a:pPr lvl="1"/>
            <a:r>
              <a:rPr kumimoji="1" lang="en-US" altLang="zh-CN" b="1" dirty="0">
                <a:solidFill>
                  <a:srgbClr val="C00000"/>
                </a:solidFill>
              </a:rPr>
              <a:t>10,000 + CPU </a:t>
            </a:r>
            <a:r>
              <a:rPr kumimoji="1" lang="en-US" altLang="zh-CN" dirty="0"/>
              <a:t>cores (threads) </a:t>
            </a:r>
            <a:endParaRPr kumimoji="1" lang="zh-CN" altLang="en-US" dirty="0"/>
          </a:p>
          <a:p>
            <a:endParaRPr kumimoji="1" lang="en-US" altLang="zh-CN" dirty="0"/>
          </a:p>
        </p:txBody>
      </p:sp>
    </p:spTree>
    <p:extLst>
      <p:ext uri="{BB962C8B-B14F-4D97-AF65-F5344CB8AC3E}">
        <p14:creationId xmlns:p14="http://schemas.microsoft.com/office/powerpoint/2010/main" val="507433129"/>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CCDEA5-DFE4-4B66-4120-33F835A001A6}"/>
              </a:ext>
            </a:extLst>
          </p:cNvPr>
          <p:cNvSpPr>
            <a:spLocks noGrp="1"/>
          </p:cNvSpPr>
          <p:nvPr>
            <p:ph type="title"/>
          </p:nvPr>
        </p:nvSpPr>
        <p:spPr/>
        <p:txBody>
          <a:bodyPr/>
          <a:lstStyle/>
          <a:p>
            <a:r>
              <a:rPr kumimoji="1" lang="en-US" altLang="zh-CN" dirty="0"/>
              <a:t>Challenge: efficiency! </a:t>
            </a:r>
            <a:endParaRPr kumimoji="1" lang="zh-CN" altLang="en-US" dirty="0"/>
          </a:p>
        </p:txBody>
      </p:sp>
      <p:sp>
        <p:nvSpPr>
          <p:cNvPr id="3" name="内容占位符 2">
            <a:extLst>
              <a:ext uri="{FF2B5EF4-FFF2-40B4-BE49-F238E27FC236}">
                <a16:creationId xmlns:a16="http://schemas.microsoft.com/office/drawing/2014/main" id="{CD8F1B1A-B4C3-F5FF-3DAA-37DB86BB1428}"/>
              </a:ext>
            </a:extLst>
          </p:cNvPr>
          <p:cNvSpPr>
            <a:spLocks noGrp="1"/>
          </p:cNvSpPr>
          <p:nvPr>
            <p:ph idx="1"/>
          </p:nvPr>
        </p:nvSpPr>
        <p:spPr/>
        <p:txBody>
          <a:bodyPr/>
          <a:lstStyle/>
          <a:p>
            <a:r>
              <a:rPr kumimoji="1" lang="en-US" altLang="zh-CN" dirty="0"/>
              <a:t>CPU has hardware-built coherence protocols for shared memory </a:t>
            </a:r>
          </a:p>
          <a:p>
            <a:pPr lvl="1"/>
            <a:r>
              <a:rPr kumimoji="1" lang="en-US" altLang="zh-CN" dirty="0"/>
              <a:t>Nearly all programmers use to develop applications </a:t>
            </a:r>
          </a:p>
          <a:p>
            <a:r>
              <a:rPr kumimoji="1" lang="en-US" altLang="zh-CN" dirty="0"/>
              <a:t>Coherence protocols are challenging to scale to a distributed setting </a:t>
            </a:r>
          </a:p>
          <a:p>
            <a:pPr lvl="1"/>
            <a:r>
              <a:rPr kumimoji="1" lang="en-US" altLang="zh-CN" dirty="0"/>
              <a:t>Network latency </a:t>
            </a:r>
          </a:p>
          <a:p>
            <a:pPr lvl="1"/>
            <a:r>
              <a:rPr kumimoji="1" lang="en-US" altLang="zh-CN" dirty="0"/>
              <a:t>Failure</a:t>
            </a:r>
          </a:p>
          <a:p>
            <a:pPr lvl="1"/>
            <a:r>
              <a:rPr kumimoji="1" lang="en-US" altLang="zh-CN" dirty="0"/>
              <a:t>Etc. </a:t>
            </a:r>
          </a:p>
          <a:p>
            <a:endParaRPr kumimoji="1" lang="zh-CN" altLang="en-US" dirty="0"/>
          </a:p>
        </p:txBody>
      </p:sp>
      <p:sp>
        <p:nvSpPr>
          <p:cNvPr id="4" name="灯片编号占位符 3">
            <a:extLst>
              <a:ext uri="{FF2B5EF4-FFF2-40B4-BE49-F238E27FC236}">
                <a16:creationId xmlns:a16="http://schemas.microsoft.com/office/drawing/2014/main" id="{EA0A72EC-F1BC-F63B-85A6-C754DDA5C4BF}"/>
              </a:ext>
            </a:extLst>
          </p:cNvPr>
          <p:cNvSpPr>
            <a:spLocks noGrp="1"/>
          </p:cNvSpPr>
          <p:nvPr>
            <p:ph type="sldNum" sz="quarter" idx="12"/>
          </p:nvPr>
        </p:nvSpPr>
        <p:spPr/>
        <p:txBody>
          <a:bodyPr/>
          <a:lstStyle/>
          <a:p>
            <a:fld id="{ADE361C3-C043-4A6E-BDCE-8DA1E7D90A3B}" type="slidenum">
              <a:rPr lang="zh-CN" altLang="en-US" smtClean="0"/>
              <a:pPr/>
              <a:t>127</a:t>
            </a:fld>
            <a:endParaRPr lang="zh-CN" altLang="en-US" dirty="0"/>
          </a:p>
        </p:txBody>
      </p:sp>
    </p:spTree>
    <p:extLst>
      <p:ext uri="{BB962C8B-B14F-4D97-AF65-F5344CB8AC3E}">
        <p14:creationId xmlns:p14="http://schemas.microsoft.com/office/powerpoint/2010/main" val="2990829423"/>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C56A92-C0BE-911F-B362-A49FF9F97A62}"/>
              </a:ext>
            </a:extLst>
          </p:cNvPr>
          <p:cNvSpPr>
            <a:spLocks noGrp="1"/>
          </p:cNvSpPr>
          <p:nvPr>
            <p:ph type="title"/>
          </p:nvPr>
        </p:nvSpPr>
        <p:spPr>
          <a:xfrm>
            <a:off x="457200" y="228866"/>
            <a:ext cx="9011344" cy="900442"/>
          </a:xfrm>
        </p:spPr>
        <p:txBody>
          <a:bodyPr/>
          <a:lstStyle/>
          <a:p>
            <a:r>
              <a:rPr kumimoji="1" lang="en-US" altLang="zh-CN" dirty="0"/>
              <a:t>Programming model for distributed system </a:t>
            </a:r>
            <a:endParaRPr kumimoji="1" lang="zh-CN" altLang="en-US" dirty="0"/>
          </a:p>
        </p:txBody>
      </p:sp>
      <p:sp>
        <p:nvSpPr>
          <p:cNvPr id="3" name="内容占位符 2">
            <a:extLst>
              <a:ext uri="{FF2B5EF4-FFF2-40B4-BE49-F238E27FC236}">
                <a16:creationId xmlns:a16="http://schemas.microsoft.com/office/drawing/2014/main" id="{704B0570-E229-2544-9636-BBA61A3A9501}"/>
              </a:ext>
            </a:extLst>
          </p:cNvPr>
          <p:cNvSpPr>
            <a:spLocks noGrp="1"/>
          </p:cNvSpPr>
          <p:nvPr>
            <p:ph idx="1"/>
          </p:nvPr>
        </p:nvSpPr>
        <p:spPr/>
        <p:txBody>
          <a:bodyPr/>
          <a:lstStyle/>
          <a:p>
            <a:r>
              <a:rPr kumimoji="1" lang="en-US" altLang="zh-CN" dirty="0"/>
              <a:t>In old days, people uses threads + message passing to build distributed systems </a:t>
            </a:r>
          </a:p>
          <a:p>
            <a:pPr lvl="1"/>
            <a:r>
              <a:rPr kumimoji="1" lang="en-US" altLang="zh-CN" dirty="0"/>
              <a:t>E.g., use </a:t>
            </a:r>
            <a:r>
              <a:rPr kumimoji="1" lang="en-US" altLang="zh-CN" dirty="0" err="1"/>
              <a:t>pthreads</a:t>
            </a:r>
            <a:r>
              <a:rPr kumimoji="1" lang="en-US" altLang="zh-CN" dirty="0"/>
              <a:t> to start a lot of threads on a lot of machines </a:t>
            </a:r>
          </a:p>
          <a:p>
            <a:pPr lvl="1"/>
            <a:r>
              <a:rPr kumimoji="1" lang="en-US" altLang="zh-CN" dirty="0"/>
              <a:t>Use RPC or MPI to exchange information between them </a:t>
            </a:r>
          </a:p>
        </p:txBody>
      </p:sp>
      <p:sp>
        <p:nvSpPr>
          <p:cNvPr id="4" name="灯片编号占位符 3">
            <a:extLst>
              <a:ext uri="{FF2B5EF4-FFF2-40B4-BE49-F238E27FC236}">
                <a16:creationId xmlns:a16="http://schemas.microsoft.com/office/drawing/2014/main" id="{97F53F9F-35E5-1BBE-1A43-0FF7F3420690}"/>
              </a:ext>
            </a:extLst>
          </p:cNvPr>
          <p:cNvSpPr>
            <a:spLocks noGrp="1"/>
          </p:cNvSpPr>
          <p:nvPr>
            <p:ph type="sldNum" sz="quarter" idx="12"/>
          </p:nvPr>
        </p:nvSpPr>
        <p:spPr/>
        <p:txBody>
          <a:bodyPr/>
          <a:lstStyle/>
          <a:p>
            <a:fld id="{ADE361C3-C043-4A6E-BDCE-8DA1E7D90A3B}" type="slidenum">
              <a:rPr lang="zh-CN" altLang="en-US" smtClean="0"/>
              <a:pPr/>
              <a:t>128</a:t>
            </a:fld>
            <a:endParaRPr lang="zh-CN" altLang="en-US" dirty="0"/>
          </a:p>
        </p:txBody>
      </p:sp>
    </p:spTree>
    <p:extLst>
      <p:ext uri="{BB962C8B-B14F-4D97-AF65-F5344CB8AC3E}">
        <p14:creationId xmlns:p14="http://schemas.microsoft.com/office/powerpoint/2010/main" val="2716493813"/>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270741-1871-B643-B777-CAC24BD1A34A}"/>
              </a:ext>
            </a:extLst>
          </p:cNvPr>
          <p:cNvSpPr>
            <a:spLocks noGrp="1"/>
          </p:cNvSpPr>
          <p:nvPr>
            <p:ph type="title"/>
          </p:nvPr>
        </p:nvSpPr>
        <p:spPr/>
        <p:txBody>
          <a:bodyPr/>
          <a:lstStyle/>
          <a:p>
            <a:r>
              <a:rPr kumimoji="1" lang="en-US" altLang="zh-CN" dirty="0" err="1"/>
              <a:t>Pthread</a:t>
            </a:r>
            <a:r>
              <a:rPr kumimoji="1" lang="en-US" altLang="zh-CN" dirty="0"/>
              <a:t> and MPI</a:t>
            </a:r>
            <a:endParaRPr kumimoji="1" lang="zh-CN" altLang="en-US" dirty="0"/>
          </a:p>
        </p:txBody>
      </p:sp>
      <p:sp>
        <p:nvSpPr>
          <p:cNvPr id="3" name="内容占位符 2">
            <a:extLst>
              <a:ext uri="{FF2B5EF4-FFF2-40B4-BE49-F238E27FC236}">
                <a16:creationId xmlns:a16="http://schemas.microsoft.com/office/drawing/2014/main" id="{81F309FD-2B13-F04D-BA6D-C9122E7E1066}"/>
              </a:ext>
            </a:extLst>
          </p:cNvPr>
          <p:cNvSpPr>
            <a:spLocks noGrp="1"/>
          </p:cNvSpPr>
          <p:nvPr>
            <p:ph idx="1"/>
          </p:nvPr>
        </p:nvSpPr>
        <p:spPr/>
        <p:txBody>
          <a:bodyPr/>
          <a:lstStyle/>
          <a:p>
            <a:r>
              <a:rPr kumimoji="1" lang="en-US" altLang="zh-CN" dirty="0" err="1"/>
              <a:t>Pthread</a:t>
            </a:r>
            <a:endParaRPr kumimoji="1" lang="en-US" altLang="zh-CN" dirty="0"/>
          </a:p>
          <a:p>
            <a:pPr lvl="1"/>
            <a:r>
              <a:rPr kumimoji="1" lang="en-US" altLang="zh-CN" dirty="0"/>
              <a:t>A common library to start multiple threads </a:t>
            </a:r>
          </a:p>
          <a:p>
            <a:pPr lvl="1"/>
            <a:r>
              <a:rPr kumimoji="1" lang="en-US" altLang="zh-CN" dirty="0"/>
              <a:t>Threads can communicate with shared memory</a:t>
            </a:r>
          </a:p>
          <a:p>
            <a:r>
              <a:rPr kumimoji="1" lang="en-US" altLang="zh-CN" dirty="0"/>
              <a:t>MPI</a:t>
            </a:r>
          </a:p>
          <a:p>
            <a:pPr lvl="1"/>
            <a:r>
              <a:rPr kumimoji="1" lang="en-US" altLang="zh-CN" dirty="0"/>
              <a:t>Frameworks for starting </a:t>
            </a:r>
            <a:r>
              <a:rPr kumimoji="1" lang="en-US" altLang="zh-CN" b="1" dirty="0">
                <a:solidFill>
                  <a:srgbClr val="C00000"/>
                </a:solidFill>
              </a:rPr>
              <a:t>multiple processes</a:t>
            </a:r>
            <a:r>
              <a:rPr kumimoji="1" lang="en-US" altLang="zh-CN" dirty="0"/>
              <a:t> across </a:t>
            </a:r>
            <a:r>
              <a:rPr kumimoji="1" lang="en-US" altLang="zh-CN" b="1" dirty="0">
                <a:solidFill>
                  <a:srgbClr val="C00000"/>
                </a:solidFill>
              </a:rPr>
              <a:t>a set of nodes</a:t>
            </a:r>
          </a:p>
          <a:p>
            <a:pPr lvl="2"/>
            <a:r>
              <a:rPr kumimoji="1" lang="en-US" altLang="zh-CN" sz="1800" dirty="0"/>
              <a:t>Each process can be multi-threaded </a:t>
            </a:r>
          </a:p>
          <a:p>
            <a:pPr lvl="1"/>
            <a:r>
              <a:rPr kumimoji="1" lang="en-US" altLang="zh-CN" dirty="0"/>
              <a:t>Processes can send messages to each other with its APIs</a:t>
            </a:r>
            <a:endParaRPr kumimoji="1" lang="zh-CN" altLang="en-US" dirty="0"/>
          </a:p>
        </p:txBody>
      </p:sp>
      <p:sp>
        <p:nvSpPr>
          <p:cNvPr id="4" name="灯片编号占位符 3">
            <a:extLst>
              <a:ext uri="{FF2B5EF4-FFF2-40B4-BE49-F238E27FC236}">
                <a16:creationId xmlns:a16="http://schemas.microsoft.com/office/drawing/2014/main" id="{538D62A6-7B81-3948-BCA0-2A91783B0F76}"/>
              </a:ext>
            </a:extLst>
          </p:cNvPr>
          <p:cNvSpPr>
            <a:spLocks noGrp="1"/>
          </p:cNvSpPr>
          <p:nvPr>
            <p:ph type="sldNum" sz="quarter" idx="12"/>
          </p:nvPr>
        </p:nvSpPr>
        <p:spPr/>
        <p:txBody>
          <a:bodyPr/>
          <a:lstStyle/>
          <a:p>
            <a:fld id="{ADE361C3-C043-4A6E-BDCE-8DA1E7D90A3B}" type="slidenum">
              <a:rPr lang="zh-CN" altLang="en-US" smtClean="0"/>
              <a:t>129</a:t>
            </a:fld>
            <a:endParaRPr lang="zh-CN" altLang="en-US"/>
          </a:p>
        </p:txBody>
      </p:sp>
    </p:spTree>
    <p:extLst>
      <p:ext uri="{BB962C8B-B14F-4D97-AF65-F5344CB8AC3E}">
        <p14:creationId xmlns:p14="http://schemas.microsoft.com/office/powerpoint/2010/main" val="2392189440"/>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D223761A-63DD-BF45-90CD-C5F079A629F2}"/>
              </a:ext>
            </a:extLst>
          </p:cNvPr>
          <p:cNvGrpSpPr/>
          <p:nvPr/>
        </p:nvGrpSpPr>
        <p:grpSpPr>
          <a:xfrm>
            <a:off x="5926872" y="4919532"/>
            <a:ext cx="688987" cy="553998"/>
            <a:chOff x="2993237" y="4647886"/>
            <a:chExt cx="962804" cy="837784"/>
          </a:xfrm>
        </p:grpSpPr>
        <p:pic>
          <p:nvPicPr>
            <p:cNvPr id="43" name="图片 42">
              <a:extLst>
                <a:ext uri="{FF2B5EF4-FFF2-40B4-BE49-F238E27FC236}">
                  <a16:creationId xmlns:a16="http://schemas.microsoft.com/office/drawing/2014/main" id="{5A11B28D-FEDE-904D-88EF-CE1A49025F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9068" y="4768204"/>
              <a:ext cx="946973" cy="717466"/>
            </a:xfrm>
            <a:prstGeom prst="rect">
              <a:avLst/>
            </a:prstGeom>
          </p:spPr>
        </p:pic>
        <p:sp>
          <p:nvSpPr>
            <p:cNvPr id="44" name="矩形 43">
              <a:extLst>
                <a:ext uri="{FF2B5EF4-FFF2-40B4-BE49-F238E27FC236}">
                  <a16:creationId xmlns:a16="http://schemas.microsoft.com/office/drawing/2014/main" id="{853C9DCA-5DCD-454A-A219-899C728B0018}"/>
                </a:ext>
              </a:extLst>
            </p:cNvPr>
            <p:cNvSpPr/>
            <p:nvPr/>
          </p:nvSpPr>
          <p:spPr>
            <a:xfrm>
              <a:off x="2993237" y="4647886"/>
              <a:ext cx="368570" cy="253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5" name="组合 44">
            <a:extLst>
              <a:ext uri="{FF2B5EF4-FFF2-40B4-BE49-F238E27FC236}">
                <a16:creationId xmlns:a16="http://schemas.microsoft.com/office/drawing/2014/main" id="{B4E1C4D8-EF0A-8545-8785-6C0A85CB9602}"/>
              </a:ext>
            </a:extLst>
          </p:cNvPr>
          <p:cNvGrpSpPr/>
          <p:nvPr/>
        </p:nvGrpSpPr>
        <p:grpSpPr>
          <a:xfrm>
            <a:off x="8249096" y="4907391"/>
            <a:ext cx="688987" cy="553998"/>
            <a:chOff x="2993237" y="4647886"/>
            <a:chExt cx="962804" cy="837784"/>
          </a:xfrm>
        </p:grpSpPr>
        <p:pic>
          <p:nvPicPr>
            <p:cNvPr id="46" name="图片 45">
              <a:extLst>
                <a:ext uri="{FF2B5EF4-FFF2-40B4-BE49-F238E27FC236}">
                  <a16:creationId xmlns:a16="http://schemas.microsoft.com/office/drawing/2014/main" id="{7C796474-E9D2-E240-9058-C42FBE06C2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9068" y="4768204"/>
              <a:ext cx="946973" cy="717466"/>
            </a:xfrm>
            <a:prstGeom prst="rect">
              <a:avLst/>
            </a:prstGeom>
          </p:spPr>
        </p:pic>
        <p:sp>
          <p:nvSpPr>
            <p:cNvPr id="47" name="矩形 46">
              <a:extLst>
                <a:ext uri="{FF2B5EF4-FFF2-40B4-BE49-F238E27FC236}">
                  <a16:creationId xmlns:a16="http://schemas.microsoft.com/office/drawing/2014/main" id="{C23E37DA-08EE-9D46-9B55-DEB758C7D419}"/>
                </a:ext>
              </a:extLst>
            </p:cNvPr>
            <p:cNvSpPr/>
            <p:nvPr/>
          </p:nvSpPr>
          <p:spPr>
            <a:xfrm>
              <a:off x="2993237" y="4647886"/>
              <a:ext cx="368570" cy="253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0" name="任意形状 39">
            <a:extLst>
              <a:ext uri="{FF2B5EF4-FFF2-40B4-BE49-F238E27FC236}">
                <a16:creationId xmlns:a16="http://schemas.microsoft.com/office/drawing/2014/main" id="{2A033D97-FDB1-584F-84E7-C4E3BAA77CB5}"/>
              </a:ext>
            </a:extLst>
          </p:cNvPr>
          <p:cNvSpPr/>
          <p:nvPr/>
        </p:nvSpPr>
        <p:spPr>
          <a:xfrm>
            <a:off x="5490109" y="2239617"/>
            <a:ext cx="806292" cy="1749287"/>
          </a:xfrm>
          <a:custGeom>
            <a:avLst/>
            <a:gdLst>
              <a:gd name="connsiteX0" fmla="*/ 745304 w 799023"/>
              <a:gd name="connsiteY0" fmla="*/ 0 h 1895061"/>
              <a:gd name="connsiteX1" fmla="*/ 732052 w 799023"/>
              <a:gd name="connsiteY1" fmla="*/ 1391479 h 1895061"/>
              <a:gd name="connsiteX2" fmla="*/ 82695 w 799023"/>
              <a:gd name="connsiteY2" fmla="*/ 1524000 h 1895061"/>
              <a:gd name="connsiteX3" fmla="*/ 29687 w 799023"/>
              <a:gd name="connsiteY3" fmla="*/ 1895061 h 1895061"/>
              <a:gd name="connsiteX0" fmla="*/ 745304 w 799023"/>
              <a:gd name="connsiteY0" fmla="*/ 0 h 1749287"/>
              <a:gd name="connsiteX1" fmla="*/ 732052 w 799023"/>
              <a:gd name="connsiteY1" fmla="*/ 1391479 h 1749287"/>
              <a:gd name="connsiteX2" fmla="*/ 82695 w 799023"/>
              <a:gd name="connsiteY2" fmla="*/ 1524000 h 1749287"/>
              <a:gd name="connsiteX3" fmla="*/ 29687 w 799023"/>
              <a:gd name="connsiteY3" fmla="*/ 1749287 h 1749287"/>
              <a:gd name="connsiteX0" fmla="*/ 751666 w 806292"/>
              <a:gd name="connsiteY0" fmla="*/ 0 h 1749287"/>
              <a:gd name="connsiteX1" fmla="*/ 738414 w 806292"/>
              <a:gd name="connsiteY1" fmla="*/ 1391479 h 1749287"/>
              <a:gd name="connsiteX2" fmla="*/ 75804 w 806292"/>
              <a:gd name="connsiteY2" fmla="*/ 1364974 h 1749287"/>
              <a:gd name="connsiteX3" fmla="*/ 36049 w 806292"/>
              <a:gd name="connsiteY3" fmla="*/ 1749287 h 1749287"/>
            </a:gdLst>
            <a:ahLst/>
            <a:cxnLst>
              <a:cxn ang="0">
                <a:pos x="connsiteX0" y="connsiteY0"/>
              </a:cxn>
              <a:cxn ang="0">
                <a:pos x="connsiteX1" y="connsiteY1"/>
              </a:cxn>
              <a:cxn ang="0">
                <a:pos x="connsiteX2" y="connsiteY2"/>
              </a:cxn>
              <a:cxn ang="0">
                <a:pos x="connsiteX3" y="connsiteY3"/>
              </a:cxn>
            </a:cxnLst>
            <a:rect l="l" t="t" r="r" b="b"/>
            <a:pathLst>
              <a:path w="806292" h="1749287">
                <a:moveTo>
                  <a:pt x="751666" y="0"/>
                </a:moveTo>
                <a:cubicBezTo>
                  <a:pt x="800257" y="568739"/>
                  <a:pt x="851058" y="1163983"/>
                  <a:pt x="738414" y="1391479"/>
                </a:cubicBezTo>
                <a:cubicBezTo>
                  <a:pt x="625770" y="1618975"/>
                  <a:pt x="192865" y="1281044"/>
                  <a:pt x="75804" y="1364974"/>
                </a:cubicBezTo>
                <a:cubicBezTo>
                  <a:pt x="-41257" y="1448904"/>
                  <a:pt x="4022" y="1605721"/>
                  <a:pt x="36049" y="1749287"/>
                </a:cubicBezTo>
              </a:path>
            </a:pathLst>
          </a:custGeom>
          <a:noFill/>
          <a:ln w="190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167B6930-C44C-C54F-9153-D85325F0FE63}"/>
              </a:ext>
            </a:extLst>
          </p:cNvPr>
          <p:cNvSpPr>
            <a:spLocks noGrp="1"/>
          </p:cNvSpPr>
          <p:nvPr>
            <p:ph type="title"/>
          </p:nvPr>
        </p:nvSpPr>
        <p:spPr/>
        <p:txBody>
          <a:bodyPr/>
          <a:lstStyle/>
          <a:p>
            <a:r>
              <a:rPr kumimoji="1" lang="en-US" altLang="zh-CN" dirty="0"/>
              <a:t>Step #1 for scalability: </a:t>
            </a:r>
            <a:r>
              <a:rPr kumimoji="1" lang="en-US" altLang="zh-CN" b="0" dirty="0"/>
              <a:t>disaggregating application &amp; data </a:t>
            </a:r>
            <a:endParaRPr kumimoji="1" lang="zh-CN" altLang="en-US" b="0" dirty="0"/>
          </a:p>
        </p:txBody>
      </p:sp>
      <p:sp>
        <p:nvSpPr>
          <p:cNvPr id="3" name="内容占位符 2">
            <a:extLst>
              <a:ext uri="{FF2B5EF4-FFF2-40B4-BE49-F238E27FC236}">
                <a16:creationId xmlns:a16="http://schemas.microsoft.com/office/drawing/2014/main" id="{0A1294E1-16DB-EB4A-9969-8B6216EB02FD}"/>
              </a:ext>
            </a:extLst>
          </p:cNvPr>
          <p:cNvSpPr>
            <a:spLocks noGrp="1"/>
          </p:cNvSpPr>
          <p:nvPr>
            <p:ph idx="1"/>
          </p:nvPr>
        </p:nvSpPr>
        <p:spPr>
          <a:xfrm>
            <a:off x="457200" y="1129307"/>
            <a:ext cx="4368581" cy="4356819"/>
          </a:xfrm>
        </p:spPr>
        <p:txBody>
          <a:bodyPr>
            <a:normAutofit/>
          </a:bodyPr>
          <a:lstStyle/>
          <a:p>
            <a:r>
              <a:rPr kumimoji="1" lang="en-US" altLang="zh-CN" dirty="0">
                <a:solidFill>
                  <a:schemeClr val="tx1"/>
                </a:solidFill>
              </a:rPr>
              <a:t>Database: requires reading/writing disk &amp; cache</a:t>
            </a:r>
          </a:p>
          <a:p>
            <a:pPr lvl="1"/>
            <a:r>
              <a:rPr kumimoji="1" lang="en-US" altLang="zh-CN" dirty="0">
                <a:solidFill>
                  <a:schemeClr val="tx1"/>
                </a:solidFill>
              </a:rPr>
              <a:t>Can be scaled with faster disks &amp; larger memory</a:t>
            </a:r>
          </a:p>
          <a:p>
            <a:r>
              <a:rPr kumimoji="1" lang="en-US" altLang="zh-CN" dirty="0">
                <a:solidFill>
                  <a:schemeClr val="tx1"/>
                </a:solidFill>
              </a:rPr>
              <a:t>File</a:t>
            </a:r>
            <a:r>
              <a:rPr kumimoji="1" lang="zh-CN" altLang="en-US" dirty="0">
                <a:solidFill>
                  <a:schemeClr val="tx1"/>
                </a:solidFill>
              </a:rPr>
              <a:t> </a:t>
            </a:r>
            <a:r>
              <a:rPr kumimoji="1" lang="en-US" altLang="zh-CN" dirty="0">
                <a:solidFill>
                  <a:schemeClr val="tx1"/>
                </a:solidFill>
              </a:rPr>
              <a:t>system: store large bulks of data</a:t>
            </a:r>
          </a:p>
          <a:p>
            <a:pPr lvl="1"/>
            <a:r>
              <a:rPr kumimoji="1" lang="en-US" altLang="zh-CN" dirty="0">
                <a:solidFill>
                  <a:schemeClr val="tx1"/>
                </a:solidFill>
              </a:rPr>
              <a:t> E.g., images, videos</a:t>
            </a:r>
          </a:p>
          <a:p>
            <a:pPr lvl="1"/>
            <a:r>
              <a:rPr kumimoji="1" lang="en-US" altLang="zh-CN" dirty="0">
                <a:solidFill>
                  <a:schemeClr val="tx1"/>
                </a:solidFill>
              </a:rPr>
              <a:t> Can be scaled with faster disks</a:t>
            </a:r>
          </a:p>
          <a:p>
            <a:r>
              <a:rPr kumimoji="1" lang="en-US" altLang="zh-CN" b="1" dirty="0"/>
              <a:t>Vendors like Oracle provides  databases/filesystems support with huge </a:t>
            </a:r>
            <a:r>
              <a:rPr kumimoji="1" lang="en-US" altLang="zh-CN" b="1" dirty="0" err="1"/>
              <a:t>volumn</a:t>
            </a:r>
            <a:r>
              <a:rPr kumimoji="1" lang="en-US" altLang="zh-CN" b="1" dirty="0"/>
              <a:t> </a:t>
            </a:r>
            <a:endParaRPr kumimoji="1" lang="zh-CN" altLang="en-US" b="1" dirty="0">
              <a:solidFill>
                <a:srgbClr val="FF7E79"/>
              </a:solidFill>
            </a:endParaRPr>
          </a:p>
        </p:txBody>
      </p:sp>
      <p:grpSp>
        <p:nvGrpSpPr>
          <p:cNvPr id="31" name="组合 30">
            <a:extLst>
              <a:ext uri="{FF2B5EF4-FFF2-40B4-BE49-F238E27FC236}">
                <a16:creationId xmlns:a16="http://schemas.microsoft.com/office/drawing/2014/main" id="{506EDF6F-0A55-1647-A9CD-AC65AE8C63D8}"/>
              </a:ext>
            </a:extLst>
          </p:cNvPr>
          <p:cNvGrpSpPr/>
          <p:nvPr/>
        </p:nvGrpSpPr>
        <p:grpSpPr>
          <a:xfrm>
            <a:off x="5423376" y="1202600"/>
            <a:ext cx="2662054" cy="1161563"/>
            <a:chOff x="5838980" y="4329138"/>
            <a:chExt cx="2662054" cy="1161563"/>
          </a:xfrm>
        </p:grpSpPr>
        <p:sp>
          <p:nvSpPr>
            <p:cNvPr id="20" name="矩形 19">
              <a:extLst>
                <a:ext uri="{FF2B5EF4-FFF2-40B4-BE49-F238E27FC236}">
                  <a16:creationId xmlns:a16="http://schemas.microsoft.com/office/drawing/2014/main" id="{94944DB9-6A33-4449-8144-D1FFC6412FCF}"/>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圆角矩形 18">
              <a:extLst>
                <a:ext uri="{FF2B5EF4-FFF2-40B4-BE49-F238E27FC236}">
                  <a16:creationId xmlns:a16="http://schemas.microsoft.com/office/drawing/2014/main" id="{93195A50-5D74-ED4F-87EB-317AD7ECFC45}"/>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21" name="矩形 20">
              <a:extLst>
                <a:ext uri="{FF2B5EF4-FFF2-40B4-BE49-F238E27FC236}">
                  <a16:creationId xmlns:a16="http://schemas.microsoft.com/office/drawing/2014/main" id="{B643ABC8-2575-604F-84C3-16C20F53C33E}"/>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30" name="组合 29">
            <a:extLst>
              <a:ext uri="{FF2B5EF4-FFF2-40B4-BE49-F238E27FC236}">
                <a16:creationId xmlns:a16="http://schemas.microsoft.com/office/drawing/2014/main" id="{08BF5951-4B02-694C-BA26-7A3BA2868B94}"/>
              </a:ext>
            </a:extLst>
          </p:cNvPr>
          <p:cNvGrpSpPr/>
          <p:nvPr/>
        </p:nvGrpSpPr>
        <p:grpSpPr>
          <a:xfrm>
            <a:off x="4932040" y="4081636"/>
            <a:ext cx="1083951" cy="1234855"/>
            <a:chOff x="6030246" y="2294861"/>
            <a:chExt cx="1083951" cy="1234855"/>
          </a:xfrm>
        </p:grpSpPr>
        <p:sp>
          <p:nvSpPr>
            <p:cNvPr id="27" name="矩形 26">
              <a:extLst>
                <a:ext uri="{FF2B5EF4-FFF2-40B4-BE49-F238E27FC236}">
                  <a16:creationId xmlns:a16="http://schemas.microsoft.com/office/drawing/2014/main" id="{52C87224-EF56-6B47-A9C8-CACFE0243C0D}"/>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一个圆顶角并剪去另一个顶角的矩形 24">
              <a:extLst>
                <a:ext uri="{FF2B5EF4-FFF2-40B4-BE49-F238E27FC236}">
                  <a16:creationId xmlns:a16="http://schemas.microsoft.com/office/drawing/2014/main" id="{DD5E38E5-FB56-BB4B-B5FB-0B49C903D7E0}"/>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413E79E2-3A01-7D43-9D2F-A0A8A1ED9EC4}"/>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8" name="矩形 27">
              <a:extLst>
                <a:ext uri="{FF2B5EF4-FFF2-40B4-BE49-F238E27FC236}">
                  <a16:creationId xmlns:a16="http://schemas.microsoft.com/office/drawing/2014/main" id="{5E41A8B7-B5FD-0543-8B1E-90D41858542F}"/>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32" name="组合 31">
            <a:extLst>
              <a:ext uri="{FF2B5EF4-FFF2-40B4-BE49-F238E27FC236}">
                <a16:creationId xmlns:a16="http://schemas.microsoft.com/office/drawing/2014/main" id="{175CA921-654F-C44D-A4C5-753D0B3D32D5}"/>
              </a:ext>
            </a:extLst>
          </p:cNvPr>
          <p:cNvGrpSpPr/>
          <p:nvPr/>
        </p:nvGrpSpPr>
        <p:grpSpPr>
          <a:xfrm>
            <a:off x="6899835" y="4581135"/>
            <a:ext cx="1279734" cy="712506"/>
            <a:chOff x="6595393" y="3899994"/>
            <a:chExt cx="1279734" cy="712506"/>
          </a:xfrm>
        </p:grpSpPr>
        <p:sp>
          <p:nvSpPr>
            <p:cNvPr id="33" name="磁盘 32">
              <a:extLst>
                <a:ext uri="{FF2B5EF4-FFF2-40B4-BE49-F238E27FC236}">
                  <a16:creationId xmlns:a16="http://schemas.microsoft.com/office/drawing/2014/main" id="{DEF89925-35B1-C44E-8AA0-C36C304DA78E}"/>
                </a:ext>
              </a:extLst>
            </p:cNvPr>
            <p:cNvSpPr/>
            <p:nvPr/>
          </p:nvSpPr>
          <p:spPr>
            <a:xfrm>
              <a:off x="6595393" y="3899994"/>
              <a:ext cx="1279734" cy="712506"/>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34" name="矩形 33">
              <a:extLst>
                <a:ext uri="{FF2B5EF4-FFF2-40B4-BE49-F238E27FC236}">
                  <a16:creationId xmlns:a16="http://schemas.microsoft.com/office/drawing/2014/main" id="{174FEB8F-028C-1D49-9443-56D468B8A471}"/>
                </a:ext>
              </a:extLst>
            </p:cNvPr>
            <p:cNvSpPr/>
            <p:nvPr/>
          </p:nvSpPr>
          <p:spPr>
            <a:xfrm>
              <a:off x="6648626" y="3984126"/>
              <a:ext cx="1173267" cy="553998"/>
            </a:xfrm>
            <a:prstGeom prst="rect">
              <a:avLst/>
            </a:prstGeom>
            <a:solidFill>
              <a:schemeClr val="bg1"/>
            </a:solidFill>
          </p:spPr>
          <p:txBody>
            <a:bodyPr wrap="square">
              <a:spAutoFit/>
            </a:bodyPr>
            <a:lstStyle/>
            <a:p>
              <a:pPr algn="ctr"/>
              <a:r>
                <a:rPr kumimoji="1" lang="en-US" altLang="zh-CN" sz="1500" b="1" dirty="0"/>
                <a:t>Database</a:t>
              </a:r>
            </a:p>
            <a:p>
              <a:pPr algn="ctr"/>
              <a:r>
                <a:rPr kumimoji="1" lang="en-US" altLang="zh-CN" sz="1500" dirty="0"/>
                <a:t>user, price</a:t>
              </a:r>
              <a:endParaRPr kumimoji="1" lang="zh-CN" altLang="en-US" sz="1500" dirty="0"/>
            </a:p>
          </p:txBody>
        </p:sp>
      </p:grpSp>
      <p:sp>
        <p:nvSpPr>
          <p:cNvPr id="38" name="矩形 37">
            <a:extLst>
              <a:ext uri="{FF2B5EF4-FFF2-40B4-BE49-F238E27FC236}">
                <a16:creationId xmlns:a16="http://schemas.microsoft.com/office/drawing/2014/main" id="{06731DF9-DDE8-5144-B44A-165DB2000D0D}"/>
              </a:ext>
            </a:extLst>
          </p:cNvPr>
          <p:cNvSpPr/>
          <p:nvPr/>
        </p:nvSpPr>
        <p:spPr>
          <a:xfrm>
            <a:off x="6790277" y="4330728"/>
            <a:ext cx="1421572"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9" name="矩形 38">
            <a:extLst>
              <a:ext uri="{FF2B5EF4-FFF2-40B4-BE49-F238E27FC236}">
                <a16:creationId xmlns:a16="http://schemas.microsoft.com/office/drawing/2014/main" id="{B2F03AAD-2412-4A45-B809-D385DEA12B7B}"/>
              </a:ext>
            </a:extLst>
          </p:cNvPr>
          <p:cNvSpPr/>
          <p:nvPr/>
        </p:nvSpPr>
        <p:spPr>
          <a:xfrm>
            <a:off x="6703930" y="4081635"/>
            <a:ext cx="1598515" cy="323165"/>
          </a:xfrm>
          <a:prstGeom prst="rect">
            <a:avLst/>
          </a:prstGeom>
          <a:solidFill>
            <a:schemeClr val="bg1"/>
          </a:solidFill>
        </p:spPr>
        <p:txBody>
          <a:bodyPr wrap="none">
            <a:spAutoFit/>
          </a:bodyPr>
          <a:lstStyle/>
          <a:p>
            <a:r>
              <a:rPr kumimoji="1" lang="en-US" altLang="zh-CN" sz="1500" dirty="0">
                <a:solidFill>
                  <a:srgbClr val="000000"/>
                </a:solidFill>
              </a:rPr>
              <a:t>Database server</a:t>
            </a:r>
            <a:endParaRPr lang="zh-CN" altLang="en-US" sz="1500" dirty="0"/>
          </a:p>
        </p:txBody>
      </p:sp>
      <p:sp>
        <p:nvSpPr>
          <p:cNvPr id="41" name="任意形状 40">
            <a:extLst>
              <a:ext uri="{FF2B5EF4-FFF2-40B4-BE49-F238E27FC236}">
                <a16:creationId xmlns:a16="http://schemas.microsoft.com/office/drawing/2014/main" id="{5B0BCD98-0D45-F941-8B99-6E11AE529138}"/>
              </a:ext>
            </a:extLst>
          </p:cNvPr>
          <p:cNvSpPr/>
          <p:nvPr/>
        </p:nvSpPr>
        <p:spPr>
          <a:xfrm>
            <a:off x="6956606" y="2305878"/>
            <a:ext cx="774220" cy="1749287"/>
          </a:xfrm>
          <a:custGeom>
            <a:avLst/>
            <a:gdLst>
              <a:gd name="connsiteX0" fmla="*/ 67046 w 774220"/>
              <a:gd name="connsiteY0" fmla="*/ 0 h 1749287"/>
              <a:gd name="connsiteX1" fmla="*/ 785 w 774220"/>
              <a:gd name="connsiteY1" fmla="*/ 848139 h 1749287"/>
              <a:gd name="connsiteX2" fmla="*/ 106803 w 774220"/>
              <a:gd name="connsiteY2" fmla="*/ 1298713 h 1749287"/>
              <a:gd name="connsiteX3" fmla="*/ 676646 w 774220"/>
              <a:gd name="connsiteY3" fmla="*/ 1378226 h 1749287"/>
              <a:gd name="connsiteX4" fmla="*/ 769411 w 774220"/>
              <a:gd name="connsiteY4" fmla="*/ 1749287 h 1749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220" h="1749287">
                <a:moveTo>
                  <a:pt x="67046" y="0"/>
                </a:moveTo>
                <a:cubicBezTo>
                  <a:pt x="30602" y="315843"/>
                  <a:pt x="-5841" y="631687"/>
                  <a:pt x="785" y="848139"/>
                </a:cubicBezTo>
                <a:cubicBezTo>
                  <a:pt x="7411" y="1064591"/>
                  <a:pt x="-5840" y="1210365"/>
                  <a:pt x="106803" y="1298713"/>
                </a:cubicBezTo>
                <a:cubicBezTo>
                  <a:pt x="219446" y="1387061"/>
                  <a:pt x="566211" y="1303130"/>
                  <a:pt x="676646" y="1378226"/>
                </a:cubicBezTo>
                <a:cubicBezTo>
                  <a:pt x="787081" y="1453322"/>
                  <a:pt x="778246" y="1601304"/>
                  <a:pt x="769411" y="1749287"/>
                </a:cubicBezTo>
              </a:path>
            </a:pathLst>
          </a:custGeom>
          <a:noFill/>
          <a:ln w="190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2" name="组合 21">
            <a:extLst>
              <a:ext uri="{FF2B5EF4-FFF2-40B4-BE49-F238E27FC236}">
                <a16:creationId xmlns:a16="http://schemas.microsoft.com/office/drawing/2014/main" id="{B7629D80-BE49-C748-9947-C7D50A99A5B1}"/>
              </a:ext>
            </a:extLst>
          </p:cNvPr>
          <p:cNvGrpSpPr/>
          <p:nvPr/>
        </p:nvGrpSpPr>
        <p:grpSpPr>
          <a:xfrm>
            <a:off x="5605905" y="2879343"/>
            <a:ext cx="2341033" cy="549539"/>
            <a:chOff x="6020854" y="1449708"/>
            <a:chExt cx="2341033" cy="549539"/>
          </a:xfrm>
        </p:grpSpPr>
        <p:sp>
          <p:nvSpPr>
            <p:cNvPr id="23" name="云形 22">
              <a:extLst>
                <a:ext uri="{FF2B5EF4-FFF2-40B4-BE49-F238E27FC236}">
                  <a16:creationId xmlns:a16="http://schemas.microsoft.com/office/drawing/2014/main" id="{6836C73C-1F56-D940-A2E4-349949948DEB}"/>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C39C765D-2D83-C948-A856-C5F0DABE2B51}"/>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grpSp>
        <p:nvGrpSpPr>
          <p:cNvPr id="57" name="组合 56">
            <a:extLst>
              <a:ext uri="{FF2B5EF4-FFF2-40B4-BE49-F238E27FC236}">
                <a16:creationId xmlns:a16="http://schemas.microsoft.com/office/drawing/2014/main" id="{B3406340-7E87-BB45-93EF-40E8007E233F}"/>
              </a:ext>
            </a:extLst>
          </p:cNvPr>
          <p:cNvGrpSpPr/>
          <p:nvPr/>
        </p:nvGrpSpPr>
        <p:grpSpPr>
          <a:xfrm>
            <a:off x="8512846" y="4654800"/>
            <a:ext cx="293655" cy="288032"/>
            <a:chOff x="8742841" y="4654613"/>
            <a:chExt cx="293655" cy="288032"/>
          </a:xfrm>
        </p:grpSpPr>
        <p:cxnSp>
          <p:nvCxnSpPr>
            <p:cNvPr id="50" name="直线箭头连接符 49">
              <a:extLst>
                <a:ext uri="{FF2B5EF4-FFF2-40B4-BE49-F238E27FC236}">
                  <a16:creationId xmlns:a16="http://schemas.microsoft.com/office/drawing/2014/main" id="{CB05B2FB-7F74-F049-802E-718B3FB1B207}"/>
                </a:ext>
              </a:extLst>
            </p:cNvPr>
            <p:cNvCxnSpPr/>
            <p:nvPr/>
          </p:nvCxnSpPr>
          <p:spPr>
            <a:xfrm flipV="1">
              <a:off x="8742841"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D4F811E1-A521-0142-8BB8-D46B6E8093DB}"/>
                </a:ext>
              </a:extLst>
            </p:cNvPr>
            <p:cNvCxnSpPr/>
            <p:nvPr/>
          </p:nvCxnSpPr>
          <p:spPr>
            <a:xfrm flipV="1">
              <a:off x="8897837"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FEAC9AEC-42F3-7641-964D-307AFB983C5D}"/>
                </a:ext>
              </a:extLst>
            </p:cNvPr>
            <p:cNvCxnSpPr/>
            <p:nvPr/>
          </p:nvCxnSpPr>
          <p:spPr>
            <a:xfrm flipV="1">
              <a:off x="9036496"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CE61B347-F8FB-BC48-88D8-E4F1B0DEE243}"/>
              </a:ext>
            </a:extLst>
          </p:cNvPr>
          <p:cNvGrpSpPr/>
          <p:nvPr/>
        </p:nvGrpSpPr>
        <p:grpSpPr>
          <a:xfrm>
            <a:off x="6068283" y="4654800"/>
            <a:ext cx="293655" cy="288032"/>
            <a:chOff x="8742841" y="4654613"/>
            <a:chExt cx="293655" cy="288032"/>
          </a:xfrm>
        </p:grpSpPr>
        <p:cxnSp>
          <p:nvCxnSpPr>
            <p:cNvPr id="59" name="直线箭头连接符 58">
              <a:extLst>
                <a:ext uri="{FF2B5EF4-FFF2-40B4-BE49-F238E27FC236}">
                  <a16:creationId xmlns:a16="http://schemas.microsoft.com/office/drawing/2014/main" id="{BDDB1B8F-C03F-2F49-A12C-82AC1B5AC535}"/>
                </a:ext>
              </a:extLst>
            </p:cNvPr>
            <p:cNvCxnSpPr/>
            <p:nvPr/>
          </p:nvCxnSpPr>
          <p:spPr>
            <a:xfrm flipV="1">
              <a:off x="8742841"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直线箭头连接符 59">
              <a:extLst>
                <a:ext uri="{FF2B5EF4-FFF2-40B4-BE49-F238E27FC236}">
                  <a16:creationId xmlns:a16="http://schemas.microsoft.com/office/drawing/2014/main" id="{CC1A6083-80DE-F64C-971F-AF3A44B42524}"/>
                </a:ext>
              </a:extLst>
            </p:cNvPr>
            <p:cNvCxnSpPr/>
            <p:nvPr/>
          </p:nvCxnSpPr>
          <p:spPr>
            <a:xfrm flipV="1">
              <a:off x="8897837"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直线箭头连接符 60">
              <a:extLst>
                <a:ext uri="{FF2B5EF4-FFF2-40B4-BE49-F238E27FC236}">
                  <a16:creationId xmlns:a16="http://schemas.microsoft.com/office/drawing/2014/main" id="{A0AF7B61-1A99-6649-B48B-854B3FFBC411}"/>
                </a:ext>
              </a:extLst>
            </p:cNvPr>
            <p:cNvCxnSpPr/>
            <p:nvPr/>
          </p:nvCxnSpPr>
          <p:spPr>
            <a:xfrm flipV="1">
              <a:off x="9036496"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7" name="矩形 66">
            <a:extLst>
              <a:ext uri="{FF2B5EF4-FFF2-40B4-BE49-F238E27FC236}">
                <a16:creationId xmlns:a16="http://schemas.microsoft.com/office/drawing/2014/main" id="{DB8AB783-8AB8-D741-8D4B-B65AA7CB1E33}"/>
              </a:ext>
            </a:extLst>
          </p:cNvPr>
          <p:cNvSpPr/>
          <p:nvPr/>
        </p:nvSpPr>
        <p:spPr>
          <a:xfrm>
            <a:off x="5879274" y="4302419"/>
            <a:ext cx="688009" cy="323165"/>
          </a:xfrm>
          <a:prstGeom prst="rect">
            <a:avLst/>
          </a:prstGeom>
        </p:spPr>
        <p:txBody>
          <a:bodyPr wrap="none">
            <a:spAutoFit/>
          </a:bodyPr>
          <a:lstStyle/>
          <a:p>
            <a:r>
              <a:rPr kumimoji="1" lang="en-US" altLang="zh-CN" sz="1500" b="1" dirty="0">
                <a:solidFill>
                  <a:srgbClr val="0432FF"/>
                </a:solidFill>
              </a:rPr>
              <a:t>Scale</a:t>
            </a:r>
            <a:endParaRPr lang="zh-CN" altLang="en-US" sz="1500" b="1" dirty="0">
              <a:solidFill>
                <a:srgbClr val="0432FF"/>
              </a:solidFill>
            </a:endParaRPr>
          </a:p>
        </p:txBody>
      </p:sp>
      <p:sp>
        <p:nvSpPr>
          <p:cNvPr id="68" name="矩形 67">
            <a:extLst>
              <a:ext uri="{FF2B5EF4-FFF2-40B4-BE49-F238E27FC236}">
                <a16:creationId xmlns:a16="http://schemas.microsoft.com/office/drawing/2014/main" id="{72C6B412-259D-0545-926B-EFC7A8696EA3}"/>
              </a:ext>
            </a:extLst>
          </p:cNvPr>
          <p:cNvSpPr/>
          <p:nvPr/>
        </p:nvSpPr>
        <p:spPr>
          <a:xfrm>
            <a:off x="8277442" y="4332930"/>
            <a:ext cx="688009" cy="323165"/>
          </a:xfrm>
          <a:prstGeom prst="rect">
            <a:avLst/>
          </a:prstGeom>
        </p:spPr>
        <p:txBody>
          <a:bodyPr wrap="none">
            <a:spAutoFit/>
          </a:bodyPr>
          <a:lstStyle/>
          <a:p>
            <a:r>
              <a:rPr kumimoji="1" lang="en-US" altLang="zh-CN" sz="1500" b="1" dirty="0">
                <a:solidFill>
                  <a:srgbClr val="0432FF"/>
                </a:solidFill>
              </a:rPr>
              <a:t>Scale</a:t>
            </a:r>
            <a:endParaRPr lang="zh-CN" altLang="en-US" sz="1500" b="1" dirty="0">
              <a:solidFill>
                <a:srgbClr val="0432FF"/>
              </a:solidFill>
            </a:endParaRPr>
          </a:p>
        </p:txBody>
      </p:sp>
      <p:grpSp>
        <p:nvGrpSpPr>
          <p:cNvPr id="72" name="组合 71">
            <a:extLst>
              <a:ext uri="{FF2B5EF4-FFF2-40B4-BE49-F238E27FC236}">
                <a16:creationId xmlns:a16="http://schemas.microsoft.com/office/drawing/2014/main" id="{07E9D3F3-6E32-F940-A517-F196CA2AD1DB}"/>
              </a:ext>
            </a:extLst>
          </p:cNvPr>
          <p:cNvGrpSpPr/>
          <p:nvPr/>
        </p:nvGrpSpPr>
        <p:grpSpPr>
          <a:xfrm>
            <a:off x="6890008" y="4529037"/>
            <a:ext cx="1224000" cy="658193"/>
            <a:chOff x="6595392" y="3954307"/>
            <a:chExt cx="925016" cy="658193"/>
          </a:xfrm>
        </p:grpSpPr>
        <p:sp>
          <p:nvSpPr>
            <p:cNvPr id="73" name="磁盘 72">
              <a:extLst>
                <a:ext uri="{FF2B5EF4-FFF2-40B4-BE49-F238E27FC236}">
                  <a16:creationId xmlns:a16="http://schemas.microsoft.com/office/drawing/2014/main" id="{84965B4E-544E-C648-B790-5C76A79C92FC}"/>
                </a:ext>
              </a:extLst>
            </p:cNvPr>
            <p:cNvSpPr/>
            <p:nvPr/>
          </p:nvSpPr>
          <p:spPr>
            <a:xfrm>
              <a:off x="6595392" y="3954307"/>
              <a:ext cx="925016" cy="65819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74" name="矩形 73">
              <a:extLst>
                <a:ext uri="{FF2B5EF4-FFF2-40B4-BE49-F238E27FC236}">
                  <a16:creationId xmlns:a16="http://schemas.microsoft.com/office/drawing/2014/main" id="{E5361FF9-3F8C-AA40-984B-02E360D46F38}"/>
                </a:ext>
              </a:extLst>
            </p:cNvPr>
            <p:cNvSpPr/>
            <p:nvPr/>
          </p:nvSpPr>
          <p:spPr>
            <a:xfrm>
              <a:off x="6645016" y="4050854"/>
              <a:ext cx="816191" cy="503999"/>
            </a:xfrm>
            <a:prstGeom prst="rect">
              <a:avLst/>
            </a:prstGeom>
            <a:solidFill>
              <a:schemeClr val="bg1"/>
            </a:solidFill>
          </p:spPr>
          <p:txBody>
            <a:bodyPr wrap="square">
              <a:spAutoFit/>
            </a:bodyPr>
            <a:lstStyle/>
            <a:p>
              <a:pPr algn="ctr"/>
              <a:r>
                <a:rPr kumimoji="1" lang="en-US" altLang="zh-CN" sz="1500" b="1" dirty="0"/>
                <a:t>Database</a:t>
              </a:r>
            </a:p>
            <a:p>
              <a:pPr algn="ctr"/>
              <a:r>
                <a:rPr kumimoji="1" lang="en-US" altLang="zh-CN" sz="1500" dirty="0"/>
                <a:t>user, price</a:t>
              </a:r>
              <a:endParaRPr kumimoji="1" lang="zh-CN" altLang="en-US" sz="1500" dirty="0"/>
            </a:p>
          </p:txBody>
        </p:sp>
      </p:grpSp>
    </p:spTree>
    <p:extLst>
      <p:ext uri="{BB962C8B-B14F-4D97-AF65-F5344CB8AC3E}">
        <p14:creationId xmlns:p14="http://schemas.microsoft.com/office/powerpoint/2010/main" val="38382750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F9F10-B7A8-124B-A49C-FE8286BD4F14}"/>
              </a:ext>
            </a:extLst>
          </p:cNvPr>
          <p:cNvSpPr>
            <a:spLocks noGrp="1"/>
          </p:cNvSpPr>
          <p:nvPr>
            <p:ph type="title"/>
          </p:nvPr>
        </p:nvSpPr>
        <p:spPr/>
        <p:txBody>
          <a:bodyPr/>
          <a:lstStyle/>
          <a:p>
            <a:r>
              <a:rPr kumimoji="1" lang="en" altLang="zh-CN" dirty="0"/>
              <a:t>Threads</a:t>
            </a:r>
            <a:r>
              <a:rPr kumimoji="1" lang="zh-CN" altLang="en-US" dirty="0"/>
              <a:t> </a:t>
            </a:r>
            <a:r>
              <a:rPr kumimoji="1" lang="en" altLang="zh-CN" dirty="0"/>
              <a:t>and Messages</a:t>
            </a:r>
            <a:endParaRPr kumimoji="1" lang="zh-CN" altLang="en-US" dirty="0"/>
          </a:p>
        </p:txBody>
      </p:sp>
      <p:sp>
        <p:nvSpPr>
          <p:cNvPr id="3" name="内容占位符 2">
            <a:extLst>
              <a:ext uri="{FF2B5EF4-FFF2-40B4-BE49-F238E27FC236}">
                <a16:creationId xmlns:a16="http://schemas.microsoft.com/office/drawing/2014/main" id="{C1268452-2722-5745-9A3B-676FBA3D244B}"/>
              </a:ext>
            </a:extLst>
          </p:cNvPr>
          <p:cNvSpPr>
            <a:spLocks noGrp="1"/>
          </p:cNvSpPr>
          <p:nvPr>
            <p:ph idx="1"/>
          </p:nvPr>
        </p:nvSpPr>
        <p:spPr/>
        <p:txBody>
          <a:bodyPr/>
          <a:lstStyle/>
          <a:p>
            <a:r>
              <a:rPr kumimoji="1" lang="en" altLang="zh-CN" dirty="0">
                <a:solidFill>
                  <a:srgbClr val="C00000"/>
                </a:solidFill>
              </a:rPr>
              <a:t>Experts</a:t>
            </a:r>
            <a:r>
              <a:rPr kumimoji="1" lang="zh-CN" altLang="en-US" dirty="0">
                <a:solidFill>
                  <a:srgbClr val="C00000"/>
                </a:solidFill>
              </a:rPr>
              <a:t> </a:t>
            </a:r>
            <a:r>
              <a:rPr kumimoji="1" lang="en" altLang="zh-CN" b="0" dirty="0"/>
              <a:t>repeatedly solve </a:t>
            </a:r>
            <a:r>
              <a:rPr kumimoji="1" lang="en" altLang="zh-CN" dirty="0">
                <a:solidFill>
                  <a:srgbClr val="C00000"/>
                </a:solidFill>
              </a:rPr>
              <a:t>the same </a:t>
            </a:r>
            <a:r>
              <a:rPr kumimoji="1" lang="en" altLang="zh-CN" b="0" dirty="0"/>
              <a:t>parallel design challenges</a:t>
            </a:r>
          </a:p>
          <a:p>
            <a:pPr lvl="1"/>
            <a:r>
              <a:rPr kumimoji="1" lang="en-US" altLang="zh-CN" dirty="0"/>
              <a:t>Implement</a:t>
            </a:r>
            <a:r>
              <a:rPr kumimoji="1" lang="en" altLang="zh-CN" dirty="0"/>
              <a:t> and debug complex parallel systems</a:t>
            </a:r>
          </a:p>
          <a:p>
            <a:pPr lvl="1"/>
            <a:r>
              <a:rPr kumimoji="1" lang="en" altLang="zh-CN" dirty="0"/>
              <a:t>Tune for a specific parallel platform</a:t>
            </a:r>
          </a:p>
        </p:txBody>
      </p:sp>
      <p:sp>
        <p:nvSpPr>
          <p:cNvPr id="4" name="灯片编号占位符 3">
            <a:extLst>
              <a:ext uri="{FF2B5EF4-FFF2-40B4-BE49-F238E27FC236}">
                <a16:creationId xmlns:a16="http://schemas.microsoft.com/office/drawing/2014/main" id="{C0D56A5E-FE87-294E-9A38-D2EA598DFD0A}"/>
              </a:ext>
            </a:extLst>
          </p:cNvPr>
          <p:cNvSpPr>
            <a:spLocks noGrp="1"/>
          </p:cNvSpPr>
          <p:nvPr>
            <p:ph type="sldNum" sz="quarter" idx="12"/>
          </p:nvPr>
        </p:nvSpPr>
        <p:spPr/>
        <p:txBody>
          <a:bodyPr/>
          <a:lstStyle/>
          <a:p>
            <a:fld id="{ADE361C3-C043-4A6E-BDCE-8DA1E7D90A3B}" type="slidenum">
              <a:rPr lang="zh-CN" altLang="en-US" smtClean="0"/>
              <a:t>130</a:t>
            </a:fld>
            <a:endParaRPr lang="zh-CN" altLang="en-US"/>
          </a:p>
        </p:txBody>
      </p:sp>
    </p:spTree>
    <p:extLst>
      <p:ext uri="{BB962C8B-B14F-4D97-AF65-F5344CB8AC3E}">
        <p14:creationId xmlns:p14="http://schemas.microsoft.com/office/powerpoint/2010/main" val="2443377460"/>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F9F10-B7A8-124B-A49C-FE8286BD4F14}"/>
              </a:ext>
            </a:extLst>
          </p:cNvPr>
          <p:cNvSpPr>
            <a:spLocks noGrp="1"/>
          </p:cNvSpPr>
          <p:nvPr>
            <p:ph type="title"/>
          </p:nvPr>
        </p:nvSpPr>
        <p:spPr/>
        <p:txBody>
          <a:bodyPr/>
          <a:lstStyle/>
          <a:p>
            <a:r>
              <a:rPr kumimoji="1" lang="en" altLang="zh-CN" dirty="0"/>
              <a:t>Threads</a:t>
            </a:r>
            <a:r>
              <a:rPr kumimoji="1" lang="zh-CN" altLang="en-US" dirty="0"/>
              <a:t> </a:t>
            </a:r>
            <a:r>
              <a:rPr kumimoji="1" lang="en" altLang="zh-CN" dirty="0"/>
              <a:t>and Messages</a:t>
            </a:r>
            <a:endParaRPr kumimoji="1" lang="zh-CN" altLang="en-US" dirty="0"/>
          </a:p>
        </p:txBody>
      </p:sp>
      <p:sp>
        <p:nvSpPr>
          <p:cNvPr id="3" name="内容占位符 2">
            <a:extLst>
              <a:ext uri="{FF2B5EF4-FFF2-40B4-BE49-F238E27FC236}">
                <a16:creationId xmlns:a16="http://schemas.microsoft.com/office/drawing/2014/main" id="{C1268452-2722-5745-9A3B-676FBA3D244B}"/>
              </a:ext>
            </a:extLst>
          </p:cNvPr>
          <p:cNvSpPr>
            <a:spLocks noGrp="1"/>
          </p:cNvSpPr>
          <p:nvPr>
            <p:ph idx="1"/>
          </p:nvPr>
        </p:nvSpPr>
        <p:spPr/>
        <p:txBody>
          <a:bodyPr/>
          <a:lstStyle/>
          <a:p>
            <a:r>
              <a:rPr kumimoji="1" lang="en" altLang="zh-CN" dirty="0">
                <a:solidFill>
                  <a:srgbClr val="C00000"/>
                </a:solidFill>
              </a:rPr>
              <a:t>Experts</a:t>
            </a:r>
            <a:r>
              <a:rPr kumimoji="1" lang="en" altLang="zh-CN" b="0" dirty="0"/>
              <a:t> repeatedly solve </a:t>
            </a:r>
            <a:r>
              <a:rPr kumimoji="1" lang="en" altLang="zh-CN" dirty="0">
                <a:solidFill>
                  <a:srgbClr val="C00000"/>
                </a:solidFill>
              </a:rPr>
              <a:t>the same </a:t>
            </a:r>
            <a:r>
              <a:rPr kumimoji="1" lang="en" altLang="zh-CN" b="0" dirty="0"/>
              <a:t>parallel design challenges</a:t>
            </a:r>
          </a:p>
          <a:p>
            <a:pPr lvl="1"/>
            <a:r>
              <a:rPr kumimoji="1" lang="en-US" altLang="zh-CN" dirty="0"/>
              <a:t>Implement</a:t>
            </a:r>
            <a:r>
              <a:rPr kumimoji="1" lang="en" altLang="zh-CN" dirty="0"/>
              <a:t> and debug complex parallel systems</a:t>
            </a:r>
          </a:p>
          <a:p>
            <a:pPr lvl="1"/>
            <a:r>
              <a:rPr kumimoji="1" lang="en" altLang="zh-CN" dirty="0"/>
              <a:t>Tune for a specific parallel platform</a:t>
            </a:r>
          </a:p>
          <a:p>
            <a:r>
              <a:rPr kumimoji="1" lang="en" altLang="zh-CN" b="0" dirty="0"/>
              <a:t>6 months later, </a:t>
            </a:r>
            <a:r>
              <a:rPr kumimoji="1" lang="en-US" altLang="zh-CN" b="0" dirty="0"/>
              <a:t>a</a:t>
            </a:r>
            <a:r>
              <a:rPr kumimoji="1" lang="en" altLang="zh-CN" b="0" dirty="0"/>
              <a:t> conference paper contains: </a:t>
            </a:r>
          </a:p>
          <a:p>
            <a:endParaRPr kumimoji="1" lang="en-US" altLang="zh-CN" b="0" dirty="0"/>
          </a:p>
          <a:p>
            <a:endParaRPr kumimoji="1" lang="en-US" altLang="zh-CN" b="0" dirty="0"/>
          </a:p>
          <a:p>
            <a:r>
              <a:rPr kumimoji="1" lang="en-US" altLang="zh-CN" b="0" dirty="0"/>
              <a:t>However,</a:t>
            </a:r>
            <a:r>
              <a:rPr kumimoji="1" lang="zh-CN" altLang="en-US" b="0" dirty="0"/>
              <a:t> </a:t>
            </a:r>
            <a:r>
              <a:rPr kumimoji="1" lang="en-US" altLang="zh-CN" b="0" dirty="0"/>
              <a:t>the resulting </a:t>
            </a:r>
            <a:r>
              <a:rPr kumimoji="1" lang="en-US" altLang="zh-CN" dirty="0">
                <a:solidFill>
                  <a:srgbClr val="C00000"/>
                </a:solidFill>
              </a:rPr>
              <a:t>code</a:t>
            </a:r>
            <a:r>
              <a:rPr kumimoji="1" lang="zh-CN" altLang="en-US" dirty="0">
                <a:solidFill>
                  <a:srgbClr val="C00000"/>
                </a:solidFill>
              </a:rPr>
              <a:t> </a:t>
            </a:r>
            <a:r>
              <a:rPr kumimoji="1" lang="en-US" altLang="zh-CN" b="0" dirty="0"/>
              <a:t>will</a:t>
            </a:r>
            <a:r>
              <a:rPr kumimoji="1" lang="zh-CN" altLang="en-US" b="0" dirty="0"/>
              <a:t> </a:t>
            </a:r>
            <a:r>
              <a:rPr kumimoji="1" lang="en-US" altLang="zh-CN" b="0" dirty="0"/>
              <a:t>be</a:t>
            </a:r>
            <a:r>
              <a:rPr kumimoji="1" lang="zh-CN" altLang="en-US" b="0" dirty="0"/>
              <a:t> </a:t>
            </a:r>
            <a:r>
              <a:rPr kumimoji="1" lang="en-US" altLang="zh-CN" b="0" dirty="0"/>
              <a:t>difficult to </a:t>
            </a:r>
            <a:r>
              <a:rPr kumimoji="1" lang="en-US" altLang="zh-CN" b="1" dirty="0"/>
              <a:t>maintain</a:t>
            </a:r>
            <a:r>
              <a:rPr kumimoji="1" lang="en-US" altLang="zh-CN" b="0" dirty="0"/>
              <a:t> and </a:t>
            </a:r>
            <a:r>
              <a:rPr kumimoji="1" lang="en-US" altLang="zh-CN" b="1" dirty="0"/>
              <a:t>extend</a:t>
            </a:r>
          </a:p>
          <a:p>
            <a:endParaRPr kumimoji="1" lang="en-US" altLang="zh-CN" b="0" dirty="0"/>
          </a:p>
        </p:txBody>
      </p:sp>
      <p:sp>
        <p:nvSpPr>
          <p:cNvPr id="4" name="灯片编号占位符 3">
            <a:extLst>
              <a:ext uri="{FF2B5EF4-FFF2-40B4-BE49-F238E27FC236}">
                <a16:creationId xmlns:a16="http://schemas.microsoft.com/office/drawing/2014/main" id="{C0D56A5E-FE87-294E-9A38-D2EA598DFD0A}"/>
              </a:ext>
            </a:extLst>
          </p:cNvPr>
          <p:cNvSpPr>
            <a:spLocks noGrp="1"/>
          </p:cNvSpPr>
          <p:nvPr>
            <p:ph type="sldNum" sz="quarter" idx="12"/>
          </p:nvPr>
        </p:nvSpPr>
        <p:spPr/>
        <p:txBody>
          <a:bodyPr/>
          <a:lstStyle/>
          <a:p>
            <a:fld id="{ADE361C3-C043-4A6E-BDCE-8DA1E7D90A3B}" type="slidenum">
              <a:rPr lang="zh-CN" altLang="en-US" smtClean="0"/>
              <a:t>131</a:t>
            </a:fld>
            <a:endParaRPr lang="zh-CN" altLang="en-US"/>
          </a:p>
        </p:txBody>
      </p:sp>
      <p:sp>
        <p:nvSpPr>
          <p:cNvPr id="5" name="Rectangle 6">
            <a:extLst>
              <a:ext uri="{FF2B5EF4-FFF2-40B4-BE49-F238E27FC236}">
                <a16:creationId xmlns:a16="http://schemas.microsoft.com/office/drawing/2014/main" id="{04969F7E-8622-B944-900C-2B1264F05B94}"/>
              </a:ext>
            </a:extLst>
          </p:cNvPr>
          <p:cNvSpPr/>
          <p:nvPr/>
        </p:nvSpPr>
        <p:spPr>
          <a:xfrm>
            <a:off x="457200" y="822195"/>
            <a:ext cx="2005677" cy="369332"/>
          </a:xfrm>
          <a:prstGeom prst="rect">
            <a:avLst/>
          </a:prstGeom>
        </p:spPr>
        <p:txBody>
          <a:bodyPr wrap="none">
            <a:spAutoFit/>
          </a:bodyPr>
          <a:lstStyle/>
          <a:p>
            <a:r>
              <a:rPr lang="en" altLang="zh-CN">
                <a:solidFill>
                  <a:srgbClr val="FF0066"/>
                </a:solidFill>
              </a:rPr>
              <a:t>Graduate Student</a:t>
            </a:r>
          </a:p>
        </p:txBody>
      </p:sp>
      <p:cxnSp>
        <p:nvCxnSpPr>
          <p:cNvPr id="7" name="直线连接符 6">
            <a:extLst>
              <a:ext uri="{FF2B5EF4-FFF2-40B4-BE49-F238E27FC236}">
                <a16:creationId xmlns:a16="http://schemas.microsoft.com/office/drawing/2014/main" id="{60DE9A2A-6F23-B54A-8752-73A86C75A6B7}"/>
              </a:ext>
            </a:extLst>
          </p:cNvPr>
          <p:cNvCxnSpPr>
            <a:cxnSpLocks/>
          </p:cNvCxnSpPr>
          <p:nvPr/>
        </p:nvCxnSpPr>
        <p:spPr>
          <a:xfrm>
            <a:off x="502677" y="1345332"/>
            <a:ext cx="1261011"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3">
            <a:extLst>
              <a:ext uri="{FF2B5EF4-FFF2-40B4-BE49-F238E27FC236}">
                <a16:creationId xmlns:a16="http://schemas.microsoft.com/office/drawing/2014/main" id="{C3B05714-316A-EF46-AA3B-F311202E2D8B}"/>
              </a:ext>
            </a:extLst>
          </p:cNvPr>
          <p:cNvSpPr/>
          <p:nvPr/>
        </p:nvSpPr>
        <p:spPr>
          <a:xfrm>
            <a:off x="2151353" y="3058044"/>
            <a:ext cx="4984170" cy="344128"/>
          </a:xfrm>
          <a:prstGeom prst="rect">
            <a:avLst/>
          </a:prstGeom>
          <a:solidFill>
            <a:srgbClr val="F5FED6"/>
          </a:solidFill>
          <a:effectLst>
            <a:outerShdw blurRad="63500" sx="102000" sy="102000" algn="ctr" rotWithShape="0">
              <a:prstClr val="black">
                <a:alpha val="40000"/>
              </a:prstClr>
            </a:outerShdw>
          </a:effectLst>
        </p:spPr>
        <p:txBody>
          <a:bodyPr wrap="square" lIns="72000" tIns="0" rIns="72000" bIns="36000">
            <a:spAutoFit/>
          </a:bodyPr>
          <a:lstStyle/>
          <a:p>
            <a:pPr algn="ctr"/>
            <a:r>
              <a:rPr lang="en-US" altLang="zh-CN" sz="2000">
                <a:latin typeface="Eras Medium ITC" pitchFamily="34" charset="0"/>
              </a:rPr>
              <a:t>“We implemented ____ in parallel.”</a:t>
            </a:r>
          </a:p>
        </p:txBody>
      </p:sp>
      <p:sp>
        <p:nvSpPr>
          <p:cNvPr id="11" name="Rectangle 13">
            <a:extLst>
              <a:ext uri="{FF2B5EF4-FFF2-40B4-BE49-F238E27FC236}">
                <a16:creationId xmlns:a16="http://schemas.microsoft.com/office/drawing/2014/main" id="{C515576F-9191-8E41-9C6E-A769E5040619}"/>
              </a:ext>
            </a:extLst>
          </p:cNvPr>
          <p:cNvSpPr/>
          <p:nvPr/>
        </p:nvSpPr>
        <p:spPr>
          <a:xfrm>
            <a:off x="1654898" y="4512325"/>
            <a:ext cx="6142716" cy="380480"/>
          </a:xfrm>
          <a:prstGeom prst="rect">
            <a:avLst/>
          </a:prstGeom>
          <a:solidFill>
            <a:srgbClr val="FFE7FF"/>
          </a:solidFill>
          <a:ln>
            <a:solidFill>
              <a:srgbClr val="7030A0"/>
            </a:solidFill>
          </a:ln>
          <a:effectLst>
            <a:outerShdw blurRad="63500" sx="102000" sy="102000" algn="ctr" rotWithShape="0">
              <a:prstClr val="black">
                <a:alpha val="40000"/>
              </a:prstClr>
            </a:outerShdw>
          </a:effectLst>
        </p:spPr>
        <p:txBody>
          <a:bodyPr wrap="square" lIns="108000" tIns="36000" rIns="108000" bIns="36000">
            <a:spAutoFit/>
          </a:bodyPr>
          <a:lstStyle/>
          <a:p>
            <a:pPr algn="ctr"/>
            <a:r>
              <a:rPr lang="en-US" altLang="zh-CN" sz="2000" b="1" dirty="0">
                <a:effectLst>
                  <a:outerShdw blurRad="38100" dist="38100" dir="2700000" algn="tl">
                    <a:srgbClr val="000000">
                      <a:alpha val="43137"/>
                    </a:srgbClr>
                  </a:outerShdw>
                </a:effectLst>
                <a:latin typeface="Eras Medium ITC" pitchFamily="34" charset="0"/>
              </a:rPr>
              <a:t>couples learning model with parallel implementation</a:t>
            </a:r>
          </a:p>
        </p:txBody>
      </p:sp>
    </p:spTree>
    <p:extLst>
      <p:ext uri="{BB962C8B-B14F-4D97-AF65-F5344CB8AC3E}">
        <p14:creationId xmlns:p14="http://schemas.microsoft.com/office/powerpoint/2010/main" val="2402586653"/>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6E112F-3B68-44F7-03A4-EE4BD86F6A73}"/>
              </a:ext>
            </a:extLst>
          </p:cNvPr>
          <p:cNvSpPr>
            <a:spLocks noGrp="1"/>
          </p:cNvSpPr>
          <p:nvPr>
            <p:ph type="title"/>
          </p:nvPr>
        </p:nvSpPr>
        <p:spPr>
          <a:xfrm>
            <a:off x="457200" y="228866"/>
            <a:ext cx="8686800" cy="900442"/>
          </a:xfrm>
        </p:spPr>
        <p:txBody>
          <a:bodyPr/>
          <a:lstStyle/>
          <a:p>
            <a:r>
              <a:rPr kumimoji="1" lang="en-US" altLang="zh-CN" dirty="0"/>
              <a:t>Customized programming models for distributed systems</a:t>
            </a:r>
            <a:endParaRPr kumimoji="1" lang="zh-CN" altLang="en-US" dirty="0"/>
          </a:p>
        </p:txBody>
      </p:sp>
      <p:sp>
        <p:nvSpPr>
          <p:cNvPr id="3" name="内容占位符 2">
            <a:extLst>
              <a:ext uri="{FF2B5EF4-FFF2-40B4-BE49-F238E27FC236}">
                <a16:creationId xmlns:a16="http://schemas.microsoft.com/office/drawing/2014/main" id="{64FF74A1-53EF-39AD-74D7-BDBB2A40A583}"/>
              </a:ext>
            </a:extLst>
          </p:cNvPr>
          <p:cNvSpPr>
            <a:spLocks noGrp="1"/>
          </p:cNvSpPr>
          <p:nvPr>
            <p:ph idx="1"/>
          </p:nvPr>
        </p:nvSpPr>
        <p:spPr/>
        <p:txBody>
          <a:bodyPr/>
          <a:lstStyle/>
          <a:p>
            <a:r>
              <a:rPr kumimoji="1" lang="en-US" altLang="zh-CN" dirty="0"/>
              <a:t>Generalized MapReduce-like API (Batch processing systems)</a:t>
            </a:r>
          </a:p>
          <a:p>
            <a:pPr lvl="1"/>
            <a:r>
              <a:rPr kumimoji="1" lang="en-US" altLang="zh-CN" dirty="0"/>
              <a:t>MapReduce, Spark, etc. </a:t>
            </a:r>
          </a:p>
          <a:p>
            <a:r>
              <a:rPr kumimoji="1" lang="en-US" altLang="zh-CN" dirty="0"/>
              <a:t>Vertex-centric model (Graph processing systems)</a:t>
            </a:r>
          </a:p>
          <a:p>
            <a:pPr lvl="1"/>
            <a:r>
              <a:rPr kumimoji="1" lang="en-US" altLang="zh-CN" dirty="0" err="1"/>
              <a:t>GraphLab</a:t>
            </a:r>
            <a:r>
              <a:rPr kumimoji="1" lang="en-US" altLang="zh-CN" dirty="0"/>
              <a:t>, </a:t>
            </a:r>
            <a:r>
              <a:rPr kumimoji="1" lang="en-US" altLang="zh-CN" dirty="0" err="1"/>
              <a:t>PowerGraph</a:t>
            </a:r>
            <a:r>
              <a:rPr kumimoji="1" lang="en-US" altLang="zh-CN" dirty="0"/>
              <a:t>, etc. </a:t>
            </a:r>
          </a:p>
          <a:p>
            <a:pPr indent="-285750"/>
            <a:r>
              <a:rPr kumimoji="1" lang="en-US" altLang="zh-CN"/>
              <a:t>Dataflow </a:t>
            </a:r>
            <a:r>
              <a:rPr kumimoji="1" lang="en-US" altLang="zh-CN" dirty="0"/>
              <a:t>&amp; Matrix (machine learning systems) </a:t>
            </a:r>
          </a:p>
          <a:p>
            <a:pPr lvl="1"/>
            <a:r>
              <a:rPr kumimoji="1" lang="en-US" altLang="zh-CN" dirty="0" err="1"/>
              <a:t>Tensorflow</a:t>
            </a:r>
            <a:r>
              <a:rPr kumimoji="1" lang="en-US" altLang="zh-CN" dirty="0"/>
              <a:t>, Pathway, etc. </a:t>
            </a:r>
          </a:p>
          <a:p>
            <a:r>
              <a:rPr kumimoji="1" lang="en-US" altLang="zh-CN" dirty="0"/>
              <a:t>SQL (distributed databases) </a:t>
            </a:r>
          </a:p>
          <a:p>
            <a:pPr lvl="1"/>
            <a:r>
              <a:rPr kumimoji="1" lang="en-US" altLang="zh-CN" dirty="0"/>
              <a:t>Spanner, </a:t>
            </a:r>
            <a:r>
              <a:rPr kumimoji="1" lang="en-US" altLang="zh-CN" dirty="0" err="1"/>
              <a:t>TiDB</a:t>
            </a:r>
            <a:r>
              <a:rPr kumimoji="1" lang="en-US" altLang="zh-CN" dirty="0"/>
              <a:t>, etc. </a:t>
            </a:r>
          </a:p>
          <a:p>
            <a:endParaRPr kumimoji="1" lang="zh-CN" altLang="en-US" dirty="0"/>
          </a:p>
        </p:txBody>
      </p:sp>
      <p:sp>
        <p:nvSpPr>
          <p:cNvPr id="4" name="灯片编号占位符 3">
            <a:extLst>
              <a:ext uri="{FF2B5EF4-FFF2-40B4-BE49-F238E27FC236}">
                <a16:creationId xmlns:a16="http://schemas.microsoft.com/office/drawing/2014/main" id="{EC8ED37B-4252-F68A-33D3-418B491F2906}"/>
              </a:ext>
            </a:extLst>
          </p:cNvPr>
          <p:cNvSpPr>
            <a:spLocks noGrp="1"/>
          </p:cNvSpPr>
          <p:nvPr>
            <p:ph type="sldNum" sz="quarter" idx="12"/>
          </p:nvPr>
        </p:nvSpPr>
        <p:spPr/>
        <p:txBody>
          <a:bodyPr/>
          <a:lstStyle/>
          <a:p>
            <a:fld id="{ADE361C3-C043-4A6E-BDCE-8DA1E7D90A3B}" type="slidenum">
              <a:rPr lang="zh-CN" altLang="en-US" smtClean="0"/>
              <a:pPr/>
              <a:t>132</a:t>
            </a:fld>
            <a:endParaRPr lang="zh-CN" altLang="en-US" dirty="0"/>
          </a:p>
        </p:txBody>
      </p:sp>
    </p:spTree>
    <p:extLst>
      <p:ext uri="{BB962C8B-B14F-4D97-AF65-F5344CB8AC3E}">
        <p14:creationId xmlns:p14="http://schemas.microsoft.com/office/powerpoint/2010/main" val="525830471"/>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C1A32D-C343-9F47-8407-0124B3BE48B4}"/>
              </a:ext>
            </a:extLst>
          </p:cNvPr>
          <p:cNvSpPr>
            <a:spLocks noGrp="1"/>
          </p:cNvSpPr>
          <p:nvPr>
            <p:ph type="title"/>
          </p:nvPr>
        </p:nvSpPr>
        <p:spPr>
          <a:xfrm>
            <a:off x="457200" y="228866"/>
            <a:ext cx="8147248" cy="900442"/>
          </a:xfrm>
        </p:spPr>
        <p:txBody>
          <a:bodyPr/>
          <a:lstStyle/>
          <a:p>
            <a:r>
              <a:rPr kumimoji="1" lang="en-US" altLang="zh-CN" dirty="0">
                <a:solidFill>
                  <a:srgbClr val="C00000"/>
                </a:solidFill>
              </a:rPr>
              <a:t>Summary</a:t>
            </a:r>
            <a:r>
              <a:rPr kumimoji="1" lang="en-US" altLang="zh-CN" dirty="0"/>
              <a:t> </a:t>
            </a:r>
            <a:r>
              <a:rPr kumimoji="1" lang="en-US" altLang="zh-CN" b="0" dirty="0">
                <a:solidFill>
                  <a:schemeClr val="tx1"/>
                </a:solidFill>
              </a:rPr>
              <a:t>of</a:t>
            </a:r>
            <a:r>
              <a:rPr kumimoji="1" lang="en-US" altLang="zh-CN" dirty="0"/>
              <a:t> </a:t>
            </a:r>
            <a:r>
              <a:rPr kumimoji="1" lang="en-US" altLang="zh-CN" b="0" dirty="0">
                <a:solidFill>
                  <a:schemeClr val="tx1"/>
                </a:solidFill>
              </a:rPr>
              <a:t>the (ideal) properties of distributed systems </a:t>
            </a:r>
            <a:endParaRPr kumimoji="1" lang="zh-CN" altLang="en-US" b="0" dirty="0">
              <a:solidFill>
                <a:schemeClr val="tx1"/>
              </a:solidFill>
            </a:endParaRPr>
          </a:p>
        </p:txBody>
      </p:sp>
      <p:sp>
        <p:nvSpPr>
          <p:cNvPr id="9" name="矩形 8">
            <a:extLst>
              <a:ext uri="{FF2B5EF4-FFF2-40B4-BE49-F238E27FC236}">
                <a16:creationId xmlns:a16="http://schemas.microsoft.com/office/drawing/2014/main" id="{472DB4AF-3EE6-5B45-A098-A54DD0FBC469}"/>
              </a:ext>
            </a:extLst>
          </p:cNvPr>
          <p:cNvSpPr/>
          <p:nvPr/>
        </p:nvSpPr>
        <p:spPr>
          <a:xfrm>
            <a:off x="3785567" y="1635369"/>
            <a:ext cx="1572866" cy="461665"/>
          </a:xfrm>
          <a:prstGeom prst="rect">
            <a:avLst/>
          </a:prstGeom>
        </p:spPr>
        <p:txBody>
          <a:bodyPr wrap="none">
            <a:spAutoFit/>
          </a:bodyPr>
          <a:lstStyle/>
          <a:p>
            <a:r>
              <a:rPr kumimoji="1" lang="en-US" altLang="zh-CN" sz="2400" dirty="0">
                <a:solidFill>
                  <a:srgbClr val="C00000"/>
                </a:solidFill>
              </a:rPr>
              <a:t>Scalability</a:t>
            </a:r>
            <a:endParaRPr lang="zh-CN" altLang="en-US" sz="2400" dirty="0">
              <a:solidFill>
                <a:srgbClr val="C00000"/>
              </a:solidFill>
            </a:endParaRPr>
          </a:p>
        </p:txBody>
      </p:sp>
      <p:sp>
        <p:nvSpPr>
          <p:cNvPr id="10" name="矩形 9">
            <a:extLst>
              <a:ext uri="{FF2B5EF4-FFF2-40B4-BE49-F238E27FC236}">
                <a16:creationId xmlns:a16="http://schemas.microsoft.com/office/drawing/2014/main" id="{5F85059F-075D-C044-BF58-E32D625E68EA}"/>
              </a:ext>
            </a:extLst>
          </p:cNvPr>
          <p:cNvSpPr/>
          <p:nvPr/>
        </p:nvSpPr>
        <p:spPr>
          <a:xfrm>
            <a:off x="2109388" y="4298400"/>
            <a:ext cx="1863011" cy="461665"/>
          </a:xfrm>
          <a:prstGeom prst="rect">
            <a:avLst/>
          </a:prstGeom>
        </p:spPr>
        <p:txBody>
          <a:bodyPr wrap="none">
            <a:spAutoFit/>
          </a:bodyPr>
          <a:lstStyle/>
          <a:p>
            <a:r>
              <a:rPr kumimoji="1" lang="en-US" altLang="zh-CN" sz="2400" dirty="0">
                <a:solidFill>
                  <a:srgbClr val="C00000"/>
                </a:solidFill>
              </a:rPr>
              <a:t>Consistency</a:t>
            </a:r>
            <a:endParaRPr lang="zh-CN" altLang="en-US" sz="2400" dirty="0">
              <a:solidFill>
                <a:srgbClr val="C00000"/>
              </a:solidFill>
            </a:endParaRPr>
          </a:p>
        </p:txBody>
      </p:sp>
      <p:sp>
        <p:nvSpPr>
          <p:cNvPr id="12" name="矩形 11">
            <a:extLst>
              <a:ext uri="{FF2B5EF4-FFF2-40B4-BE49-F238E27FC236}">
                <a16:creationId xmlns:a16="http://schemas.microsoft.com/office/drawing/2014/main" id="{06780A56-6D95-8745-B192-49CF9E87A3DB}"/>
              </a:ext>
            </a:extLst>
          </p:cNvPr>
          <p:cNvSpPr/>
          <p:nvPr/>
        </p:nvSpPr>
        <p:spPr>
          <a:xfrm>
            <a:off x="5317200" y="4298400"/>
            <a:ext cx="2307042" cy="461665"/>
          </a:xfrm>
          <a:prstGeom prst="rect">
            <a:avLst/>
          </a:prstGeom>
        </p:spPr>
        <p:txBody>
          <a:bodyPr wrap="none">
            <a:spAutoFit/>
          </a:bodyPr>
          <a:lstStyle/>
          <a:p>
            <a:r>
              <a:rPr kumimoji="1" lang="en-US" altLang="zh-CN" sz="2400" dirty="0">
                <a:solidFill>
                  <a:srgbClr val="C00000"/>
                </a:solidFill>
              </a:rPr>
              <a:t>Fault tolerance </a:t>
            </a:r>
          </a:p>
        </p:txBody>
      </p:sp>
      <p:sp>
        <p:nvSpPr>
          <p:cNvPr id="13" name="矩形 12">
            <a:extLst>
              <a:ext uri="{FF2B5EF4-FFF2-40B4-BE49-F238E27FC236}">
                <a16:creationId xmlns:a16="http://schemas.microsoft.com/office/drawing/2014/main" id="{6BE50301-B616-AC4C-940D-0F522E29F582}"/>
              </a:ext>
            </a:extLst>
          </p:cNvPr>
          <p:cNvSpPr/>
          <p:nvPr/>
        </p:nvSpPr>
        <p:spPr>
          <a:xfrm>
            <a:off x="248168" y="2788965"/>
            <a:ext cx="3129383" cy="830997"/>
          </a:xfrm>
          <a:prstGeom prst="rect">
            <a:avLst/>
          </a:prstGeom>
        </p:spPr>
        <p:txBody>
          <a:bodyPr wrap="none">
            <a:spAutoFit/>
          </a:bodyPr>
          <a:lstStyle/>
          <a:p>
            <a:r>
              <a:rPr kumimoji="1" lang="en-US" altLang="zh-CN" sz="2400" dirty="0">
                <a:solidFill>
                  <a:srgbClr val="C00000"/>
                </a:solidFill>
              </a:rPr>
              <a:t>Ease of programming</a:t>
            </a:r>
          </a:p>
          <a:p>
            <a:endParaRPr lang="zh-CN" altLang="en-US" sz="2400" dirty="0">
              <a:solidFill>
                <a:srgbClr val="C00000"/>
              </a:solidFill>
            </a:endParaRPr>
          </a:p>
        </p:txBody>
      </p:sp>
      <p:sp>
        <p:nvSpPr>
          <p:cNvPr id="24" name="矩形 23">
            <a:extLst>
              <a:ext uri="{FF2B5EF4-FFF2-40B4-BE49-F238E27FC236}">
                <a16:creationId xmlns:a16="http://schemas.microsoft.com/office/drawing/2014/main" id="{D5B87130-CC69-9740-9694-E4F8DC32E60A}"/>
              </a:ext>
            </a:extLst>
          </p:cNvPr>
          <p:cNvSpPr/>
          <p:nvPr/>
        </p:nvSpPr>
        <p:spPr>
          <a:xfrm>
            <a:off x="5940152" y="2788965"/>
            <a:ext cx="1947969" cy="461665"/>
          </a:xfrm>
          <a:prstGeom prst="rect">
            <a:avLst/>
          </a:prstGeom>
        </p:spPr>
        <p:txBody>
          <a:bodyPr wrap="none">
            <a:spAutoFit/>
          </a:bodyPr>
          <a:lstStyle/>
          <a:p>
            <a:r>
              <a:rPr kumimoji="1" lang="en-US" altLang="zh-CN" sz="2400" dirty="0">
                <a:solidFill>
                  <a:srgbClr val="C00000"/>
                </a:solidFill>
              </a:rPr>
              <a:t>Performance</a:t>
            </a:r>
            <a:endParaRPr lang="zh-CN" altLang="en-US" sz="2400" dirty="0">
              <a:solidFill>
                <a:srgbClr val="C00000"/>
              </a:solidFill>
            </a:endParaRPr>
          </a:p>
        </p:txBody>
      </p:sp>
      <p:sp>
        <p:nvSpPr>
          <p:cNvPr id="26" name="多边形">
            <a:extLst>
              <a:ext uri="{FF2B5EF4-FFF2-40B4-BE49-F238E27FC236}">
                <a16:creationId xmlns:a16="http://schemas.microsoft.com/office/drawing/2014/main" id="{9FA25E13-3B8B-9845-BCC0-684815691556}"/>
              </a:ext>
            </a:extLst>
          </p:cNvPr>
          <p:cNvSpPr>
            <a:spLocks noChangeAspect="1"/>
          </p:cNvSpPr>
          <p:nvPr/>
        </p:nvSpPr>
        <p:spPr>
          <a:xfrm>
            <a:off x="3462097" y="2090687"/>
            <a:ext cx="2307042" cy="2130020"/>
          </a:xfrm>
          <a:prstGeom prst="pentagon">
            <a:avLst/>
          </a:prstGeom>
          <a:solidFill>
            <a:schemeClr val="accent1">
              <a:alpha val="50000"/>
            </a:schemeClr>
          </a:solidFill>
          <a:ln w="1524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 name="矩形 27">
            <a:extLst>
              <a:ext uri="{FF2B5EF4-FFF2-40B4-BE49-F238E27FC236}">
                <a16:creationId xmlns:a16="http://schemas.microsoft.com/office/drawing/2014/main" id="{866C19C0-D132-6F49-BC49-1BE6E404DA5D}"/>
              </a:ext>
            </a:extLst>
          </p:cNvPr>
          <p:cNvSpPr/>
          <p:nvPr/>
        </p:nvSpPr>
        <p:spPr>
          <a:xfrm>
            <a:off x="1456222" y="1058971"/>
            <a:ext cx="6474849" cy="461665"/>
          </a:xfrm>
          <a:prstGeom prst="rect">
            <a:avLst/>
          </a:prstGeom>
        </p:spPr>
        <p:txBody>
          <a:bodyPr wrap="none">
            <a:spAutoFit/>
          </a:bodyPr>
          <a:lstStyle/>
          <a:p>
            <a:r>
              <a:rPr kumimoji="1" lang="en-US" altLang="zh-CN" sz="2400" b="1" dirty="0"/>
              <a:t>Can our system handle a larger workload? </a:t>
            </a:r>
            <a:endParaRPr lang="zh-CN" altLang="en-US" sz="2400" b="1" dirty="0"/>
          </a:p>
        </p:txBody>
      </p:sp>
      <p:sp>
        <p:nvSpPr>
          <p:cNvPr id="29" name="矩形 28">
            <a:extLst>
              <a:ext uri="{FF2B5EF4-FFF2-40B4-BE49-F238E27FC236}">
                <a16:creationId xmlns:a16="http://schemas.microsoft.com/office/drawing/2014/main" id="{D4EBDE5C-1194-3344-AB65-1CBB93C5B7B3}"/>
              </a:ext>
            </a:extLst>
          </p:cNvPr>
          <p:cNvSpPr/>
          <p:nvPr/>
        </p:nvSpPr>
        <p:spPr>
          <a:xfrm>
            <a:off x="5934512" y="2011370"/>
            <a:ext cx="3305053" cy="830997"/>
          </a:xfrm>
          <a:prstGeom prst="rect">
            <a:avLst/>
          </a:prstGeom>
        </p:spPr>
        <p:txBody>
          <a:bodyPr wrap="square">
            <a:spAutoFit/>
          </a:bodyPr>
          <a:lstStyle/>
          <a:p>
            <a:r>
              <a:rPr kumimoji="1" lang="en-US" altLang="zh-CN" sz="2400" b="1" dirty="0"/>
              <a:t>How fast is our system?</a:t>
            </a:r>
            <a:endParaRPr lang="zh-CN" altLang="en-US" sz="2400" b="1" dirty="0"/>
          </a:p>
        </p:txBody>
      </p:sp>
      <p:sp>
        <p:nvSpPr>
          <p:cNvPr id="31" name="矩形 30">
            <a:extLst>
              <a:ext uri="{FF2B5EF4-FFF2-40B4-BE49-F238E27FC236}">
                <a16:creationId xmlns:a16="http://schemas.microsoft.com/office/drawing/2014/main" id="{37F47F08-8DB5-7E44-ACD4-AB225F042B44}"/>
              </a:ext>
            </a:extLst>
          </p:cNvPr>
          <p:cNvSpPr/>
          <p:nvPr/>
        </p:nvSpPr>
        <p:spPr>
          <a:xfrm>
            <a:off x="5329569" y="4760065"/>
            <a:ext cx="3305053" cy="830997"/>
          </a:xfrm>
          <a:prstGeom prst="rect">
            <a:avLst/>
          </a:prstGeom>
        </p:spPr>
        <p:txBody>
          <a:bodyPr wrap="square">
            <a:spAutoFit/>
          </a:bodyPr>
          <a:lstStyle/>
          <a:p>
            <a:r>
              <a:rPr kumimoji="1" lang="en-US" altLang="zh-CN" sz="2400" b="1" dirty="0"/>
              <a:t>What if some component crash? </a:t>
            </a:r>
            <a:endParaRPr lang="zh-CN" altLang="en-US" sz="2400" b="1" dirty="0"/>
          </a:p>
        </p:txBody>
      </p:sp>
      <p:sp>
        <p:nvSpPr>
          <p:cNvPr id="32" name="矩形 31">
            <a:extLst>
              <a:ext uri="{FF2B5EF4-FFF2-40B4-BE49-F238E27FC236}">
                <a16:creationId xmlns:a16="http://schemas.microsoft.com/office/drawing/2014/main" id="{338291BC-9122-C047-A0E7-AA4E4E11BCBD}"/>
              </a:ext>
            </a:extLst>
          </p:cNvPr>
          <p:cNvSpPr/>
          <p:nvPr/>
        </p:nvSpPr>
        <p:spPr>
          <a:xfrm>
            <a:off x="989579" y="4760065"/>
            <a:ext cx="3661405" cy="830997"/>
          </a:xfrm>
          <a:prstGeom prst="rect">
            <a:avLst/>
          </a:prstGeom>
        </p:spPr>
        <p:txBody>
          <a:bodyPr wrap="square">
            <a:spAutoFit/>
          </a:bodyPr>
          <a:lstStyle/>
          <a:p>
            <a:r>
              <a:rPr kumimoji="1" lang="en-US" altLang="zh-CN" sz="2400" b="1" dirty="0"/>
              <a:t>Is our data/computation</a:t>
            </a:r>
          </a:p>
          <a:p>
            <a:r>
              <a:rPr kumimoji="1" lang="en-US" altLang="zh-CN" sz="2400" b="1" dirty="0"/>
              <a:t>correct? </a:t>
            </a:r>
            <a:endParaRPr lang="zh-CN" altLang="en-US" sz="2400" b="1" dirty="0"/>
          </a:p>
        </p:txBody>
      </p:sp>
      <p:sp>
        <p:nvSpPr>
          <p:cNvPr id="33" name="矩形 32">
            <a:extLst>
              <a:ext uri="{FF2B5EF4-FFF2-40B4-BE49-F238E27FC236}">
                <a16:creationId xmlns:a16="http://schemas.microsoft.com/office/drawing/2014/main" id="{69A648EF-452B-B248-8EA9-70145A709FEB}"/>
              </a:ext>
            </a:extLst>
          </p:cNvPr>
          <p:cNvSpPr/>
          <p:nvPr/>
        </p:nvSpPr>
        <p:spPr>
          <a:xfrm>
            <a:off x="278685" y="2011369"/>
            <a:ext cx="3661405" cy="830997"/>
          </a:xfrm>
          <a:prstGeom prst="rect">
            <a:avLst/>
          </a:prstGeom>
        </p:spPr>
        <p:txBody>
          <a:bodyPr wrap="square">
            <a:spAutoFit/>
          </a:bodyPr>
          <a:lstStyle/>
          <a:p>
            <a:r>
              <a:rPr kumimoji="1" lang="en-US" altLang="zh-CN" sz="2400" b="1" dirty="0"/>
              <a:t>How easy the developer</a:t>
            </a:r>
          </a:p>
          <a:p>
            <a:r>
              <a:rPr kumimoji="1" lang="en-US" altLang="zh-CN" sz="2400" b="1" dirty="0"/>
              <a:t>can use our system?</a:t>
            </a:r>
            <a:endParaRPr lang="zh-CN" altLang="en-US" sz="2400" b="1" dirty="0"/>
          </a:p>
        </p:txBody>
      </p:sp>
    </p:spTree>
    <p:extLst>
      <p:ext uri="{BB962C8B-B14F-4D97-AF65-F5344CB8AC3E}">
        <p14:creationId xmlns:p14="http://schemas.microsoft.com/office/powerpoint/2010/main" val="3385503576"/>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C1A32D-C343-9F47-8407-0124B3BE48B4}"/>
              </a:ext>
            </a:extLst>
          </p:cNvPr>
          <p:cNvSpPr>
            <a:spLocks noGrp="1"/>
          </p:cNvSpPr>
          <p:nvPr>
            <p:ph type="title"/>
          </p:nvPr>
        </p:nvSpPr>
        <p:spPr>
          <a:xfrm>
            <a:off x="457200" y="228866"/>
            <a:ext cx="8147248" cy="900442"/>
          </a:xfrm>
        </p:spPr>
        <p:txBody>
          <a:bodyPr/>
          <a:lstStyle/>
          <a:p>
            <a:r>
              <a:rPr kumimoji="1" lang="en-US" altLang="zh-CN" dirty="0">
                <a:solidFill>
                  <a:srgbClr val="C00000"/>
                </a:solidFill>
              </a:rPr>
              <a:t>Summary</a:t>
            </a:r>
            <a:r>
              <a:rPr kumimoji="1" lang="en-US" altLang="zh-CN" dirty="0"/>
              <a:t> </a:t>
            </a:r>
            <a:r>
              <a:rPr kumimoji="1" lang="en-US" altLang="zh-CN" b="0" dirty="0">
                <a:solidFill>
                  <a:schemeClr val="tx1"/>
                </a:solidFill>
              </a:rPr>
              <a:t>of</a:t>
            </a:r>
            <a:r>
              <a:rPr kumimoji="1" lang="en-US" altLang="zh-CN" dirty="0"/>
              <a:t> </a:t>
            </a:r>
            <a:r>
              <a:rPr kumimoji="1" lang="en-US" altLang="zh-CN" b="0" dirty="0">
                <a:solidFill>
                  <a:schemeClr val="tx1"/>
                </a:solidFill>
              </a:rPr>
              <a:t>the (ideal) properties of distributed systems </a:t>
            </a:r>
            <a:endParaRPr kumimoji="1" lang="zh-CN" altLang="en-US" b="0" dirty="0">
              <a:solidFill>
                <a:schemeClr val="tx1"/>
              </a:solidFill>
            </a:endParaRPr>
          </a:p>
        </p:txBody>
      </p:sp>
      <p:sp>
        <p:nvSpPr>
          <p:cNvPr id="9" name="矩形 8">
            <a:extLst>
              <a:ext uri="{FF2B5EF4-FFF2-40B4-BE49-F238E27FC236}">
                <a16:creationId xmlns:a16="http://schemas.microsoft.com/office/drawing/2014/main" id="{472DB4AF-3EE6-5B45-A098-A54DD0FBC469}"/>
              </a:ext>
            </a:extLst>
          </p:cNvPr>
          <p:cNvSpPr/>
          <p:nvPr/>
        </p:nvSpPr>
        <p:spPr>
          <a:xfrm>
            <a:off x="3785567" y="1635369"/>
            <a:ext cx="1572866" cy="461665"/>
          </a:xfrm>
          <a:prstGeom prst="rect">
            <a:avLst/>
          </a:prstGeom>
        </p:spPr>
        <p:txBody>
          <a:bodyPr wrap="none">
            <a:spAutoFit/>
          </a:bodyPr>
          <a:lstStyle/>
          <a:p>
            <a:r>
              <a:rPr kumimoji="1" lang="en-US" altLang="zh-CN" sz="2400" dirty="0">
                <a:solidFill>
                  <a:srgbClr val="C00000"/>
                </a:solidFill>
              </a:rPr>
              <a:t>Scalability</a:t>
            </a:r>
            <a:endParaRPr lang="zh-CN" altLang="en-US" sz="2400" dirty="0">
              <a:solidFill>
                <a:srgbClr val="C00000"/>
              </a:solidFill>
            </a:endParaRPr>
          </a:p>
        </p:txBody>
      </p:sp>
      <p:sp>
        <p:nvSpPr>
          <p:cNvPr id="10" name="矩形 9">
            <a:extLst>
              <a:ext uri="{FF2B5EF4-FFF2-40B4-BE49-F238E27FC236}">
                <a16:creationId xmlns:a16="http://schemas.microsoft.com/office/drawing/2014/main" id="{5F85059F-075D-C044-BF58-E32D625E68EA}"/>
              </a:ext>
            </a:extLst>
          </p:cNvPr>
          <p:cNvSpPr/>
          <p:nvPr/>
        </p:nvSpPr>
        <p:spPr>
          <a:xfrm>
            <a:off x="2109388" y="4298400"/>
            <a:ext cx="1863011" cy="461665"/>
          </a:xfrm>
          <a:prstGeom prst="rect">
            <a:avLst/>
          </a:prstGeom>
        </p:spPr>
        <p:txBody>
          <a:bodyPr wrap="none">
            <a:spAutoFit/>
          </a:bodyPr>
          <a:lstStyle/>
          <a:p>
            <a:r>
              <a:rPr kumimoji="1" lang="en-US" altLang="zh-CN" sz="2400" dirty="0">
                <a:solidFill>
                  <a:srgbClr val="C00000"/>
                </a:solidFill>
              </a:rPr>
              <a:t>Consistency</a:t>
            </a:r>
            <a:endParaRPr lang="zh-CN" altLang="en-US" sz="2400" dirty="0">
              <a:solidFill>
                <a:srgbClr val="C00000"/>
              </a:solidFill>
            </a:endParaRPr>
          </a:p>
        </p:txBody>
      </p:sp>
      <p:sp>
        <p:nvSpPr>
          <p:cNvPr id="12" name="矩形 11">
            <a:extLst>
              <a:ext uri="{FF2B5EF4-FFF2-40B4-BE49-F238E27FC236}">
                <a16:creationId xmlns:a16="http://schemas.microsoft.com/office/drawing/2014/main" id="{06780A56-6D95-8745-B192-49CF9E87A3DB}"/>
              </a:ext>
            </a:extLst>
          </p:cNvPr>
          <p:cNvSpPr/>
          <p:nvPr/>
        </p:nvSpPr>
        <p:spPr>
          <a:xfrm>
            <a:off x="5317200" y="4298400"/>
            <a:ext cx="2307042" cy="461665"/>
          </a:xfrm>
          <a:prstGeom prst="rect">
            <a:avLst/>
          </a:prstGeom>
        </p:spPr>
        <p:txBody>
          <a:bodyPr wrap="none">
            <a:spAutoFit/>
          </a:bodyPr>
          <a:lstStyle/>
          <a:p>
            <a:r>
              <a:rPr kumimoji="1" lang="en-US" altLang="zh-CN" sz="2400" dirty="0">
                <a:solidFill>
                  <a:srgbClr val="C00000"/>
                </a:solidFill>
              </a:rPr>
              <a:t>Fault tolerance </a:t>
            </a:r>
          </a:p>
        </p:txBody>
      </p:sp>
      <p:sp>
        <p:nvSpPr>
          <p:cNvPr id="13" name="矩形 12">
            <a:extLst>
              <a:ext uri="{FF2B5EF4-FFF2-40B4-BE49-F238E27FC236}">
                <a16:creationId xmlns:a16="http://schemas.microsoft.com/office/drawing/2014/main" id="{6BE50301-B616-AC4C-940D-0F522E29F582}"/>
              </a:ext>
            </a:extLst>
          </p:cNvPr>
          <p:cNvSpPr/>
          <p:nvPr/>
        </p:nvSpPr>
        <p:spPr>
          <a:xfrm>
            <a:off x="248168" y="2788965"/>
            <a:ext cx="3129383" cy="830997"/>
          </a:xfrm>
          <a:prstGeom prst="rect">
            <a:avLst/>
          </a:prstGeom>
        </p:spPr>
        <p:txBody>
          <a:bodyPr wrap="none">
            <a:spAutoFit/>
          </a:bodyPr>
          <a:lstStyle/>
          <a:p>
            <a:r>
              <a:rPr kumimoji="1" lang="en-US" altLang="zh-CN" sz="2400" dirty="0">
                <a:solidFill>
                  <a:srgbClr val="C00000"/>
                </a:solidFill>
              </a:rPr>
              <a:t>Ease of programming</a:t>
            </a:r>
          </a:p>
          <a:p>
            <a:endParaRPr lang="zh-CN" altLang="en-US" sz="2400" dirty="0">
              <a:solidFill>
                <a:srgbClr val="C00000"/>
              </a:solidFill>
            </a:endParaRPr>
          </a:p>
        </p:txBody>
      </p:sp>
      <p:sp>
        <p:nvSpPr>
          <p:cNvPr id="14" name="矩形 13">
            <a:extLst>
              <a:ext uri="{FF2B5EF4-FFF2-40B4-BE49-F238E27FC236}">
                <a16:creationId xmlns:a16="http://schemas.microsoft.com/office/drawing/2014/main" id="{1C9C3CEB-BEA9-1B4E-B2AC-B7CB5CBA9F7E}"/>
              </a:ext>
            </a:extLst>
          </p:cNvPr>
          <p:cNvSpPr/>
          <p:nvPr/>
        </p:nvSpPr>
        <p:spPr>
          <a:xfrm>
            <a:off x="1698986" y="1245508"/>
            <a:ext cx="1107996" cy="369332"/>
          </a:xfrm>
          <a:prstGeom prst="rect">
            <a:avLst/>
          </a:prstGeom>
        </p:spPr>
        <p:txBody>
          <a:bodyPr wrap="none">
            <a:spAutoFit/>
          </a:bodyPr>
          <a:lstStyle/>
          <a:p>
            <a:r>
              <a:rPr kumimoji="1" lang="en-US" altLang="zh-CN" dirty="0" err="1"/>
              <a:t>Sharding</a:t>
            </a:r>
            <a:endParaRPr lang="zh-CN" altLang="en-US" dirty="0"/>
          </a:p>
        </p:txBody>
      </p:sp>
      <p:sp>
        <p:nvSpPr>
          <p:cNvPr id="15" name="矩形 14">
            <a:extLst>
              <a:ext uri="{FF2B5EF4-FFF2-40B4-BE49-F238E27FC236}">
                <a16:creationId xmlns:a16="http://schemas.microsoft.com/office/drawing/2014/main" id="{85807222-D4C5-ED4C-A3FD-F289798E3EE0}"/>
              </a:ext>
            </a:extLst>
          </p:cNvPr>
          <p:cNvSpPr/>
          <p:nvPr/>
        </p:nvSpPr>
        <p:spPr>
          <a:xfrm>
            <a:off x="6662661" y="1244991"/>
            <a:ext cx="1672253" cy="369332"/>
          </a:xfrm>
          <a:prstGeom prst="rect">
            <a:avLst/>
          </a:prstGeom>
        </p:spPr>
        <p:txBody>
          <a:bodyPr wrap="none">
            <a:spAutoFit/>
          </a:bodyPr>
          <a:lstStyle/>
          <a:p>
            <a:r>
              <a:rPr kumimoji="1" lang="en-US" altLang="zh-CN" dirty="0"/>
              <a:t>New hardware</a:t>
            </a:r>
            <a:endParaRPr lang="zh-CN" altLang="en-US" dirty="0"/>
          </a:p>
        </p:txBody>
      </p:sp>
      <p:sp>
        <p:nvSpPr>
          <p:cNvPr id="16" name="矩形 15">
            <a:extLst>
              <a:ext uri="{FF2B5EF4-FFF2-40B4-BE49-F238E27FC236}">
                <a16:creationId xmlns:a16="http://schemas.microsoft.com/office/drawing/2014/main" id="{06D792B2-E48E-DF43-B25A-C048D4596CDA}"/>
              </a:ext>
            </a:extLst>
          </p:cNvPr>
          <p:cNvSpPr/>
          <p:nvPr/>
        </p:nvSpPr>
        <p:spPr>
          <a:xfrm>
            <a:off x="3098570" y="1251751"/>
            <a:ext cx="1326004" cy="369332"/>
          </a:xfrm>
          <a:prstGeom prst="rect">
            <a:avLst/>
          </a:prstGeom>
        </p:spPr>
        <p:txBody>
          <a:bodyPr wrap="none">
            <a:spAutoFit/>
          </a:bodyPr>
          <a:lstStyle/>
          <a:p>
            <a:r>
              <a:rPr kumimoji="1" lang="en-US" altLang="zh-CN" dirty="0"/>
              <a:t>Replication</a:t>
            </a:r>
            <a:endParaRPr lang="zh-CN" altLang="en-US" dirty="0"/>
          </a:p>
        </p:txBody>
      </p:sp>
      <p:sp>
        <p:nvSpPr>
          <p:cNvPr id="19" name="矩形 18">
            <a:extLst>
              <a:ext uri="{FF2B5EF4-FFF2-40B4-BE49-F238E27FC236}">
                <a16:creationId xmlns:a16="http://schemas.microsoft.com/office/drawing/2014/main" id="{1299FB75-6D94-F241-B6DB-DB66FEE2DA70}"/>
              </a:ext>
            </a:extLst>
          </p:cNvPr>
          <p:cNvSpPr/>
          <p:nvPr/>
        </p:nvSpPr>
        <p:spPr>
          <a:xfrm>
            <a:off x="213265" y="3258191"/>
            <a:ext cx="3044423" cy="369332"/>
          </a:xfrm>
          <a:prstGeom prst="rect">
            <a:avLst/>
          </a:prstGeom>
        </p:spPr>
        <p:txBody>
          <a:bodyPr wrap="none">
            <a:spAutoFit/>
          </a:bodyPr>
          <a:lstStyle/>
          <a:p>
            <a:r>
              <a:rPr kumimoji="1" lang="en-US" altLang="zh-CN" dirty="0"/>
              <a:t>DSM, RPC, MapReduce, …</a:t>
            </a:r>
            <a:endParaRPr lang="zh-CN" altLang="en-US" dirty="0"/>
          </a:p>
        </p:txBody>
      </p:sp>
      <p:sp>
        <p:nvSpPr>
          <p:cNvPr id="20" name="矩形 19">
            <a:extLst>
              <a:ext uri="{FF2B5EF4-FFF2-40B4-BE49-F238E27FC236}">
                <a16:creationId xmlns:a16="http://schemas.microsoft.com/office/drawing/2014/main" id="{1D96F507-3B0C-2943-B248-08A3DE1354AC}"/>
              </a:ext>
            </a:extLst>
          </p:cNvPr>
          <p:cNvSpPr/>
          <p:nvPr/>
        </p:nvSpPr>
        <p:spPr>
          <a:xfrm>
            <a:off x="5339887" y="4732893"/>
            <a:ext cx="3480585" cy="646331"/>
          </a:xfrm>
          <a:prstGeom prst="rect">
            <a:avLst/>
          </a:prstGeom>
        </p:spPr>
        <p:txBody>
          <a:bodyPr wrap="square">
            <a:spAutoFit/>
          </a:bodyPr>
          <a:lstStyle/>
          <a:p>
            <a:r>
              <a:rPr kumimoji="1" lang="en-US" altLang="zh-CN" dirty="0"/>
              <a:t>High availability: replication &amp; checkpointing </a:t>
            </a:r>
            <a:endParaRPr lang="zh-CN" altLang="en-US" dirty="0"/>
          </a:p>
        </p:txBody>
      </p:sp>
      <p:sp>
        <p:nvSpPr>
          <p:cNvPr id="21" name="矩形 20">
            <a:extLst>
              <a:ext uri="{FF2B5EF4-FFF2-40B4-BE49-F238E27FC236}">
                <a16:creationId xmlns:a16="http://schemas.microsoft.com/office/drawing/2014/main" id="{5301A9D7-1A78-244E-8C13-B5C7C9EBB448}"/>
              </a:ext>
            </a:extLst>
          </p:cNvPr>
          <p:cNvSpPr/>
          <p:nvPr/>
        </p:nvSpPr>
        <p:spPr>
          <a:xfrm>
            <a:off x="5317200" y="5301468"/>
            <a:ext cx="3732625" cy="369332"/>
          </a:xfrm>
          <a:prstGeom prst="rect">
            <a:avLst/>
          </a:prstGeom>
        </p:spPr>
        <p:txBody>
          <a:bodyPr wrap="none">
            <a:spAutoFit/>
          </a:bodyPr>
          <a:lstStyle/>
          <a:p>
            <a:r>
              <a:rPr kumimoji="1" lang="en-US" altLang="zh-CN" dirty="0"/>
              <a:t>Durability: atomicity, logging, etc. </a:t>
            </a:r>
            <a:endParaRPr lang="zh-CN" altLang="en-US" dirty="0"/>
          </a:p>
        </p:txBody>
      </p:sp>
      <p:sp>
        <p:nvSpPr>
          <p:cNvPr id="22" name="矩形 21">
            <a:extLst>
              <a:ext uri="{FF2B5EF4-FFF2-40B4-BE49-F238E27FC236}">
                <a16:creationId xmlns:a16="http://schemas.microsoft.com/office/drawing/2014/main" id="{7450277F-D747-6C47-B3FC-71F7D40E2FD9}"/>
              </a:ext>
            </a:extLst>
          </p:cNvPr>
          <p:cNvSpPr/>
          <p:nvPr/>
        </p:nvSpPr>
        <p:spPr>
          <a:xfrm>
            <a:off x="1681465" y="4699384"/>
            <a:ext cx="2839239" cy="646331"/>
          </a:xfrm>
          <a:prstGeom prst="rect">
            <a:avLst/>
          </a:prstGeom>
        </p:spPr>
        <p:txBody>
          <a:bodyPr wrap="none">
            <a:spAutoFit/>
          </a:bodyPr>
          <a:lstStyle/>
          <a:p>
            <a:r>
              <a:rPr kumimoji="1" lang="en-US" altLang="zh-CN" dirty="0"/>
              <a:t>Sequential, eventual, </a:t>
            </a:r>
          </a:p>
          <a:p>
            <a:r>
              <a:rPr kumimoji="1" lang="en-US" altLang="zh-CN" dirty="0"/>
              <a:t>consensus, isolation, etc. </a:t>
            </a:r>
            <a:endParaRPr lang="zh-CN" altLang="en-US" dirty="0"/>
          </a:p>
        </p:txBody>
      </p:sp>
      <p:sp>
        <p:nvSpPr>
          <p:cNvPr id="23" name="矩形 22">
            <a:extLst>
              <a:ext uri="{FF2B5EF4-FFF2-40B4-BE49-F238E27FC236}">
                <a16:creationId xmlns:a16="http://schemas.microsoft.com/office/drawing/2014/main" id="{2D1C42D6-15EB-6D4A-B49E-71B2A8B4AE21}"/>
              </a:ext>
            </a:extLst>
          </p:cNvPr>
          <p:cNvSpPr/>
          <p:nvPr/>
        </p:nvSpPr>
        <p:spPr>
          <a:xfrm>
            <a:off x="4716162" y="1245508"/>
            <a:ext cx="1749197" cy="369332"/>
          </a:xfrm>
          <a:prstGeom prst="rect">
            <a:avLst/>
          </a:prstGeom>
        </p:spPr>
        <p:txBody>
          <a:bodyPr wrap="none">
            <a:spAutoFit/>
          </a:bodyPr>
          <a:lstStyle/>
          <a:p>
            <a:r>
              <a:rPr kumimoji="1" lang="en-US" altLang="zh-CN" dirty="0"/>
              <a:t>Load balancing</a:t>
            </a:r>
            <a:endParaRPr lang="zh-CN" altLang="en-US" dirty="0"/>
          </a:p>
        </p:txBody>
      </p:sp>
      <p:sp>
        <p:nvSpPr>
          <p:cNvPr id="24" name="矩形 23">
            <a:extLst>
              <a:ext uri="{FF2B5EF4-FFF2-40B4-BE49-F238E27FC236}">
                <a16:creationId xmlns:a16="http://schemas.microsoft.com/office/drawing/2014/main" id="{D5B87130-CC69-9740-9694-E4F8DC32E60A}"/>
              </a:ext>
            </a:extLst>
          </p:cNvPr>
          <p:cNvSpPr/>
          <p:nvPr/>
        </p:nvSpPr>
        <p:spPr>
          <a:xfrm>
            <a:off x="5940152" y="2788965"/>
            <a:ext cx="1947969" cy="461665"/>
          </a:xfrm>
          <a:prstGeom prst="rect">
            <a:avLst/>
          </a:prstGeom>
        </p:spPr>
        <p:txBody>
          <a:bodyPr wrap="none">
            <a:spAutoFit/>
          </a:bodyPr>
          <a:lstStyle/>
          <a:p>
            <a:r>
              <a:rPr kumimoji="1" lang="en-US" altLang="zh-CN" sz="2400" dirty="0">
                <a:solidFill>
                  <a:srgbClr val="C00000"/>
                </a:solidFill>
              </a:rPr>
              <a:t>Performance</a:t>
            </a:r>
            <a:endParaRPr lang="zh-CN" altLang="en-US" sz="2400" dirty="0">
              <a:solidFill>
                <a:srgbClr val="C00000"/>
              </a:solidFill>
            </a:endParaRPr>
          </a:p>
        </p:txBody>
      </p:sp>
      <p:sp>
        <p:nvSpPr>
          <p:cNvPr id="25" name="矩形 24">
            <a:extLst>
              <a:ext uri="{FF2B5EF4-FFF2-40B4-BE49-F238E27FC236}">
                <a16:creationId xmlns:a16="http://schemas.microsoft.com/office/drawing/2014/main" id="{9BD4177B-6F69-E347-852B-30297C495D11}"/>
              </a:ext>
            </a:extLst>
          </p:cNvPr>
          <p:cNvSpPr/>
          <p:nvPr/>
        </p:nvSpPr>
        <p:spPr>
          <a:xfrm>
            <a:off x="6321488" y="3258192"/>
            <a:ext cx="1031051" cy="369332"/>
          </a:xfrm>
          <a:prstGeom prst="rect">
            <a:avLst/>
          </a:prstGeom>
        </p:spPr>
        <p:txBody>
          <a:bodyPr wrap="none">
            <a:spAutoFit/>
          </a:bodyPr>
          <a:lstStyle/>
          <a:p>
            <a:r>
              <a:rPr kumimoji="1" lang="en-US" altLang="zh-CN" dirty="0"/>
              <a:t>Caching</a:t>
            </a:r>
            <a:endParaRPr lang="zh-CN" altLang="en-US" dirty="0"/>
          </a:p>
        </p:txBody>
      </p:sp>
      <p:sp>
        <p:nvSpPr>
          <p:cNvPr id="26" name="多边形">
            <a:extLst>
              <a:ext uri="{FF2B5EF4-FFF2-40B4-BE49-F238E27FC236}">
                <a16:creationId xmlns:a16="http://schemas.microsoft.com/office/drawing/2014/main" id="{9FA25E13-3B8B-9845-BCC0-684815691556}"/>
              </a:ext>
            </a:extLst>
          </p:cNvPr>
          <p:cNvSpPr>
            <a:spLocks noChangeAspect="1"/>
          </p:cNvSpPr>
          <p:nvPr/>
        </p:nvSpPr>
        <p:spPr>
          <a:xfrm>
            <a:off x="3462097" y="2090687"/>
            <a:ext cx="2307042" cy="2130020"/>
          </a:xfrm>
          <a:prstGeom prst="pentagon">
            <a:avLst/>
          </a:prstGeom>
          <a:solidFill>
            <a:schemeClr val="accent1">
              <a:alpha val="50000"/>
            </a:schemeClr>
          </a:solidFill>
          <a:ln w="1524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1344165799"/>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548E5-E515-AC4A-916F-B50E2E6C3D44}"/>
              </a:ext>
            </a:extLst>
          </p:cNvPr>
          <p:cNvSpPr>
            <a:spLocks noGrp="1"/>
          </p:cNvSpPr>
          <p:nvPr>
            <p:ph type="title"/>
          </p:nvPr>
        </p:nvSpPr>
        <p:spPr/>
        <p:txBody>
          <a:bodyPr/>
          <a:lstStyle/>
          <a:p>
            <a:r>
              <a:rPr kumimoji="1" lang="en-US" altLang="zh-CN" dirty="0">
                <a:solidFill>
                  <a:srgbClr val="C00000"/>
                </a:solidFill>
              </a:rPr>
              <a:t>Summary</a:t>
            </a:r>
            <a:r>
              <a:rPr kumimoji="1" lang="en-US" altLang="zh-CN" dirty="0"/>
              <a:t> </a:t>
            </a:r>
            <a:r>
              <a:rPr kumimoji="1" lang="en-US" altLang="zh-CN" b="0" dirty="0">
                <a:solidFill>
                  <a:schemeClr val="tx1"/>
                </a:solidFill>
              </a:rPr>
              <a:t>of</a:t>
            </a:r>
            <a:r>
              <a:rPr kumimoji="1" lang="en-US" altLang="zh-CN" dirty="0"/>
              <a:t> </a:t>
            </a:r>
            <a:r>
              <a:rPr kumimoji="1" lang="en-US" altLang="zh-CN" b="0" dirty="0">
                <a:solidFill>
                  <a:schemeClr val="tx1"/>
                </a:solidFill>
              </a:rPr>
              <a:t>the (ideal) properties of distributed systems </a:t>
            </a:r>
            <a:endParaRPr kumimoji="1" lang="zh-CN" altLang="en-US" dirty="0"/>
          </a:p>
        </p:txBody>
      </p:sp>
      <p:sp>
        <p:nvSpPr>
          <p:cNvPr id="3" name="内容占位符 2">
            <a:extLst>
              <a:ext uri="{FF2B5EF4-FFF2-40B4-BE49-F238E27FC236}">
                <a16:creationId xmlns:a16="http://schemas.microsoft.com/office/drawing/2014/main" id="{3366B327-6B4E-434E-B46E-DC35EF32A1D4}"/>
              </a:ext>
            </a:extLst>
          </p:cNvPr>
          <p:cNvSpPr>
            <a:spLocks noGrp="1"/>
          </p:cNvSpPr>
          <p:nvPr>
            <p:ph idx="1"/>
          </p:nvPr>
        </p:nvSpPr>
        <p:spPr>
          <a:xfrm>
            <a:off x="457200" y="1129308"/>
            <a:ext cx="8229600" cy="1047770"/>
          </a:xfrm>
        </p:spPr>
        <p:txBody>
          <a:bodyPr/>
          <a:lstStyle/>
          <a:p>
            <a:r>
              <a:rPr kumimoji="1" lang="en-US" altLang="zh-CN" dirty="0"/>
              <a:t>These properties typically cannot achieve at the same time </a:t>
            </a:r>
          </a:p>
          <a:p>
            <a:pPr lvl="1"/>
            <a:r>
              <a:rPr kumimoji="1" lang="en-US" altLang="zh-CN" dirty="0"/>
              <a:t>The adults want them all, but the reality forces them to make trade-offs </a:t>
            </a:r>
            <a:endParaRPr kumimoji="1" lang="zh-CN" altLang="en-US" dirty="0"/>
          </a:p>
        </p:txBody>
      </p:sp>
      <p:sp>
        <p:nvSpPr>
          <p:cNvPr id="4" name="灯片编号占位符 3">
            <a:extLst>
              <a:ext uri="{FF2B5EF4-FFF2-40B4-BE49-F238E27FC236}">
                <a16:creationId xmlns:a16="http://schemas.microsoft.com/office/drawing/2014/main" id="{D905984A-CF15-B044-95E9-0CC4F0C60251}"/>
              </a:ext>
            </a:extLst>
          </p:cNvPr>
          <p:cNvSpPr>
            <a:spLocks noGrp="1"/>
          </p:cNvSpPr>
          <p:nvPr>
            <p:ph type="sldNum" sz="quarter" idx="12"/>
          </p:nvPr>
        </p:nvSpPr>
        <p:spPr/>
        <p:txBody>
          <a:bodyPr/>
          <a:lstStyle/>
          <a:p>
            <a:fld id="{ADE361C3-C043-4A6E-BDCE-8DA1E7D90A3B}" type="slidenum">
              <a:rPr lang="zh-CN" altLang="en-US" smtClean="0"/>
              <a:t>135</a:t>
            </a:fld>
            <a:endParaRPr lang="zh-CN" altLang="en-US"/>
          </a:p>
        </p:txBody>
      </p:sp>
      <p:sp>
        <p:nvSpPr>
          <p:cNvPr id="6" name="矩形 5">
            <a:extLst>
              <a:ext uri="{FF2B5EF4-FFF2-40B4-BE49-F238E27FC236}">
                <a16:creationId xmlns:a16="http://schemas.microsoft.com/office/drawing/2014/main" id="{E07F99A9-BF5C-1942-BB31-9D07566FD1AF}"/>
              </a:ext>
            </a:extLst>
          </p:cNvPr>
          <p:cNvSpPr/>
          <p:nvPr/>
        </p:nvSpPr>
        <p:spPr>
          <a:xfrm>
            <a:off x="1456545" y="2562458"/>
            <a:ext cx="873957" cy="276999"/>
          </a:xfrm>
          <a:prstGeom prst="rect">
            <a:avLst/>
          </a:prstGeom>
        </p:spPr>
        <p:txBody>
          <a:bodyPr wrap="none">
            <a:spAutoFit/>
          </a:bodyPr>
          <a:lstStyle/>
          <a:p>
            <a:r>
              <a:rPr kumimoji="1" lang="en-US" altLang="zh-CN" sz="1200" dirty="0">
                <a:solidFill>
                  <a:srgbClr val="C00000"/>
                </a:solidFill>
              </a:rPr>
              <a:t>Scalability</a:t>
            </a:r>
            <a:endParaRPr lang="zh-CN" altLang="en-US" sz="1200" dirty="0">
              <a:solidFill>
                <a:srgbClr val="C00000"/>
              </a:solidFill>
            </a:endParaRPr>
          </a:p>
        </p:txBody>
      </p:sp>
      <p:sp>
        <p:nvSpPr>
          <p:cNvPr id="7" name="矩形 6">
            <a:extLst>
              <a:ext uri="{FF2B5EF4-FFF2-40B4-BE49-F238E27FC236}">
                <a16:creationId xmlns:a16="http://schemas.microsoft.com/office/drawing/2014/main" id="{DE132813-1A71-1248-BF11-5812B89B4D6C}"/>
              </a:ext>
            </a:extLst>
          </p:cNvPr>
          <p:cNvSpPr/>
          <p:nvPr/>
        </p:nvSpPr>
        <p:spPr>
          <a:xfrm>
            <a:off x="830443" y="3394983"/>
            <a:ext cx="1019831" cy="276999"/>
          </a:xfrm>
          <a:prstGeom prst="rect">
            <a:avLst/>
          </a:prstGeom>
        </p:spPr>
        <p:txBody>
          <a:bodyPr wrap="none">
            <a:spAutoFit/>
          </a:bodyPr>
          <a:lstStyle/>
          <a:p>
            <a:r>
              <a:rPr kumimoji="1" lang="en-US" altLang="zh-CN" sz="1200" dirty="0">
                <a:solidFill>
                  <a:srgbClr val="C00000"/>
                </a:solidFill>
              </a:rPr>
              <a:t>Consistency</a:t>
            </a:r>
            <a:endParaRPr lang="zh-CN" altLang="en-US" sz="1200" dirty="0">
              <a:solidFill>
                <a:srgbClr val="C00000"/>
              </a:solidFill>
            </a:endParaRPr>
          </a:p>
        </p:txBody>
      </p:sp>
      <p:sp>
        <p:nvSpPr>
          <p:cNvPr id="8" name="矩形 7">
            <a:extLst>
              <a:ext uri="{FF2B5EF4-FFF2-40B4-BE49-F238E27FC236}">
                <a16:creationId xmlns:a16="http://schemas.microsoft.com/office/drawing/2014/main" id="{7886A5DC-ABE7-7846-8098-7C02BC35DC51}"/>
              </a:ext>
            </a:extLst>
          </p:cNvPr>
          <p:cNvSpPr/>
          <p:nvPr/>
        </p:nvSpPr>
        <p:spPr>
          <a:xfrm>
            <a:off x="2124025" y="3398729"/>
            <a:ext cx="1242648" cy="276999"/>
          </a:xfrm>
          <a:prstGeom prst="rect">
            <a:avLst/>
          </a:prstGeom>
        </p:spPr>
        <p:txBody>
          <a:bodyPr wrap="none">
            <a:spAutoFit/>
          </a:bodyPr>
          <a:lstStyle/>
          <a:p>
            <a:r>
              <a:rPr kumimoji="1" lang="en-US" altLang="zh-CN" sz="1200" dirty="0">
                <a:solidFill>
                  <a:srgbClr val="C00000"/>
                </a:solidFill>
              </a:rPr>
              <a:t>Fault tolerance </a:t>
            </a:r>
          </a:p>
        </p:txBody>
      </p:sp>
      <p:sp>
        <p:nvSpPr>
          <p:cNvPr id="9" name="矩形 8">
            <a:extLst>
              <a:ext uri="{FF2B5EF4-FFF2-40B4-BE49-F238E27FC236}">
                <a16:creationId xmlns:a16="http://schemas.microsoft.com/office/drawing/2014/main" id="{69D5623C-E1BA-1641-9AF6-EC19647FC013}"/>
              </a:ext>
            </a:extLst>
          </p:cNvPr>
          <p:cNvSpPr/>
          <p:nvPr/>
        </p:nvSpPr>
        <p:spPr>
          <a:xfrm>
            <a:off x="513411" y="2812683"/>
            <a:ext cx="1087157" cy="461665"/>
          </a:xfrm>
          <a:prstGeom prst="rect">
            <a:avLst/>
          </a:prstGeom>
        </p:spPr>
        <p:txBody>
          <a:bodyPr wrap="none">
            <a:spAutoFit/>
          </a:bodyPr>
          <a:lstStyle/>
          <a:p>
            <a:r>
              <a:rPr kumimoji="1" lang="en-US" altLang="zh-CN" sz="1200" dirty="0">
                <a:solidFill>
                  <a:srgbClr val="C00000"/>
                </a:solidFill>
              </a:rPr>
              <a:t>Ease of </a:t>
            </a:r>
          </a:p>
          <a:p>
            <a:r>
              <a:rPr kumimoji="1" lang="en-US" altLang="zh-CN" sz="1200" dirty="0">
                <a:solidFill>
                  <a:srgbClr val="C00000"/>
                </a:solidFill>
              </a:rPr>
              <a:t>programming</a:t>
            </a:r>
            <a:endParaRPr lang="zh-CN" altLang="en-US" sz="1200" dirty="0">
              <a:solidFill>
                <a:srgbClr val="C00000"/>
              </a:solidFill>
            </a:endParaRPr>
          </a:p>
        </p:txBody>
      </p:sp>
      <p:sp>
        <p:nvSpPr>
          <p:cNvPr id="10" name="矩形 9">
            <a:extLst>
              <a:ext uri="{FF2B5EF4-FFF2-40B4-BE49-F238E27FC236}">
                <a16:creationId xmlns:a16="http://schemas.microsoft.com/office/drawing/2014/main" id="{3F310037-D83F-6045-B973-82931A46DD24}"/>
              </a:ext>
            </a:extLst>
          </p:cNvPr>
          <p:cNvSpPr/>
          <p:nvPr/>
        </p:nvSpPr>
        <p:spPr>
          <a:xfrm>
            <a:off x="2213793" y="2910431"/>
            <a:ext cx="1063112" cy="276999"/>
          </a:xfrm>
          <a:prstGeom prst="rect">
            <a:avLst/>
          </a:prstGeom>
        </p:spPr>
        <p:txBody>
          <a:bodyPr wrap="none">
            <a:spAutoFit/>
          </a:bodyPr>
          <a:lstStyle/>
          <a:p>
            <a:r>
              <a:rPr kumimoji="1" lang="en-US" altLang="zh-CN" sz="1200" dirty="0">
                <a:solidFill>
                  <a:srgbClr val="C00000"/>
                </a:solidFill>
              </a:rPr>
              <a:t>Performance</a:t>
            </a:r>
            <a:endParaRPr lang="zh-CN" altLang="en-US" sz="1200" dirty="0">
              <a:solidFill>
                <a:srgbClr val="C00000"/>
              </a:solidFill>
            </a:endParaRPr>
          </a:p>
        </p:txBody>
      </p:sp>
      <p:sp>
        <p:nvSpPr>
          <p:cNvPr id="11" name="多边形">
            <a:extLst>
              <a:ext uri="{FF2B5EF4-FFF2-40B4-BE49-F238E27FC236}">
                <a16:creationId xmlns:a16="http://schemas.microsoft.com/office/drawing/2014/main" id="{A0650BBE-F4DB-A54E-9C61-CCD45FBA7398}"/>
              </a:ext>
            </a:extLst>
          </p:cNvPr>
          <p:cNvSpPr>
            <a:spLocks noChangeAspect="1"/>
          </p:cNvSpPr>
          <p:nvPr/>
        </p:nvSpPr>
        <p:spPr>
          <a:xfrm>
            <a:off x="1576523" y="2825682"/>
            <a:ext cx="637270" cy="588372"/>
          </a:xfrm>
          <a:prstGeom prst="pentagon">
            <a:avLst/>
          </a:prstGeom>
          <a:no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 name="矩形 11">
            <a:extLst>
              <a:ext uri="{FF2B5EF4-FFF2-40B4-BE49-F238E27FC236}">
                <a16:creationId xmlns:a16="http://schemas.microsoft.com/office/drawing/2014/main" id="{FA06050C-306E-DC46-AD7A-2C8A7F6E5173}"/>
              </a:ext>
            </a:extLst>
          </p:cNvPr>
          <p:cNvSpPr/>
          <p:nvPr/>
        </p:nvSpPr>
        <p:spPr>
          <a:xfrm>
            <a:off x="457200" y="2137420"/>
            <a:ext cx="3429144" cy="369332"/>
          </a:xfrm>
          <a:prstGeom prst="rect">
            <a:avLst/>
          </a:prstGeom>
        </p:spPr>
        <p:txBody>
          <a:bodyPr wrap="none">
            <a:spAutoFit/>
          </a:bodyPr>
          <a:lstStyle/>
          <a:p>
            <a:r>
              <a:rPr kumimoji="1" lang="en-US" altLang="zh-CN" b="1" u="sng" dirty="0"/>
              <a:t>Remote Procedure Call (RPC)</a:t>
            </a:r>
            <a:endParaRPr lang="zh-CN" altLang="en-US" b="1" u="sng" dirty="0"/>
          </a:p>
        </p:txBody>
      </p:sp>
      <p:sp>
        <p:nvSpPr>
          <p:cNvPr id="13" name="多边形">
            <a:extLst>
              <a:ext uri="{FF2B5EF4-FFF2-40B4-BE49-F238E27FC236}">
                <a16:creationId xmlns:a16="http://schemas.microsoft.com/office/drawing/2014/main" id="{6B1C9964-E63A-E745-B250-3C21BFE22F95}"/>
              </a:ext>
            </a:extLst>
          </p:cNvPr>
          <p:cNvSpPr>
            <a:spLocks noChangeAspect="1"/>
          </p:cNvSpPr>
          <p:nvPr/>
        </p:nvSpPr>
        <p:spPr>
          <a:xfrm>
            <a:off x="1680989" y="2850206"/>
            <a:ext cx="518851" cy="480199"/>
          </a:xfrm>
          <a:custGeom>
            <a:avLst/>
            <a:gdLst>
              <a:gd name="connsiteX0" fmla="*/ 0 w 300020"/>
              <a:gd name="connsiteY0" fmla="*/ 105804 h 276999"/>
              <a:gd name="connsiteX1" fmla="*/ 150010 w 300020"/>
              <a:gd name="connsiteY1" fmla="*/ 0 h 276999"/>
              <a:gd name="connsiteX2" fmla="*/ 300020 w 300020"/>
              <a:gd name="connsiteY2" fmla="*/ 105804 h 276999"/>
              <a:gd name="connsiteX3" fmla="*/ 242721 w 300020"/>
              <a:gd name="connsiteY3" fmla="*/ 276998 h 276999"/>
              <a:gd name="connsiteX4" fmla="*/ 57299 w 300020"/>
              <a:gd name="connsiteY4" fmla="*/ 276998 h 276999"/>
              <a:gd name="connsiteX5" fmla="*/ 0 w 300020"/>
              <a:gd name="connsiteY5" fmla="*/ 105804 h 276999"/>
              <a:gd name="connsiteX0" fmla="*/ 0 w 300020"/>
              <a:gd name="connsiteY0" fmla="*/ 105804 h 276998"/>
              <a:gd name="connsiteX1" fmla="*/ 150010 w 300020"/>
              <a:gd name="connsiteY1" fmla="*/ 0 h 276998"/>
              <a:gd name="connsiteX2" fmla="*/ 300020 w 300020"/>
              <a:gd name="connsiteY2" fmla="*/ 105804 h 276998"/>
              <a:gd name="connsiteX3" fmla="*/ 211460 w 300020"/>
              <a:gd name="connsiteY3" fmla="*/ 237921 h 276998"/>
              <a:gd name="connsiteX4" fmla="*/ 57299 w 300020"/>
              <a:gd name="connsiteY4" fmla="*/ 276998 h 276998"/>
              <a:gd name="connsiteX5" fmla="*/ 0 w 300020"/>
              <a:gd name="connsiteY5" fmla="*/ 105804 h 276998"/>
              <a:gd name="connsiteX0" fmla="*/ 0 w 487590"/>
              <a:gd name="connsiteY0" fmla="*/ 105804 h 276998"/>
              <a:gd name="connsiteX1" fmla="*/ 150010 w 487590"/>
              <a:gd name="connsiteY1" fmla="*/ 0 h 276998"/>
              <a:gd name="connsiteX2" fmla="*/ 487590 w 487590"/>
              <a:gd name="connsiteY2" fmla="*/ 66727 h 276998"/>
              <a:gd name="connsiteX3" fmla="*/ 211460 w 487590"/>
              <a:gd name="connsiteY3" fmla="*/ 237921 h 276998"/>
              <a:gd name="connsiteX4" fmla="*/ 57299 w 487590"/>
              <a:gd name="connsiteY4" fmla="*/ 276998 h 276998"/>
              <a:gd name="connsiteX5" fmla="*/ 0 w 487590"/>
              <a:gd name="connsiteY5" fmla="*/ 105804 h 276998"/>
              <a:gd name="connsiteX0" fmla="*/ 0 w 456328"/>
              <a:gd name="connsiteY0" fmla="*/ 105804 h 276998"/>
              <a:gd name="connsiteX1" fmla="*/ 150010 w 456328"/>
              <a:gd name="connsiteY1" fmla="*/ 0 h 276998"/>
              <a:gd name="connsiteX2" fmla="*/ 456328 w 456328"/>
              <a:gd name="connsiteY2" fmla="*/ 66727 h 276998"/>
              <a:gd name="connsiteX3" fmla="*/ 211460 w 456328"/>
              <a:gd name="connsiteY3" fmla="*/ 237921 h 276998"/>
              <a:gd name="connsiteX4" fmla="*/ 57299 w 456328"/>
              <a:gd name="connsiteY4" fmla="*/ 276998 h 276998"/>
              <a:gd name="connsiteX5" fmla="*/ 0 w 456328"/>
              <a:gd name="connsiteY5" fmla="*/ 105804 h 276998"/>
              <a:gd name="connsiteX0" fmla="*/ 0 w 456328"/>
              <a:gd name="connsiteY0" fmla="*/ 254297 h 425491"/>
              <a:gd name="connsiteX1" fmla="*/ 142195 w 456328"/>
              <a:gd name="connsiteY1" fmla="*/ 0 h 425491"/>
              <a:gd name="connsiteX2" fmla="*/ 456328 w 456328"/>
              <a:gd name="connsiteY2" fmla="*/ 215220 h 425491"/>
              <a:gd name="connsiteX3" fmla="*/ 211460 w 456328"/>
              <a:gd name="connsiteY3" fmla="*/ 386414 h 425491"/>
              <a:gd name="connsiteX4" fmla="*/ 57299 w 456328"/>
              <a:gd name="connsiteY4" fmla="*/ 425491 h 425491"/>
              <a:gd name="connsiteX5" fmla="*/ 0 w 456328"/>
              <a:gd name="connsiteY5" fmla="*/ 254297 h 425491"/>
              <a:gd name="connsiteX0" fmla="*/ 0 w 518851"/>
              <a:gd name="connsiteY0" fmla="*/ 230851 h 425491"/>
              <a:gd name="connsiteX1" fmla="*/ 204718 w 518851"/>
              <a:gd name="connsiteY1" fmla="*/ 0 h 425491"/>
              <a:gd name="connsiteX2" fmla="*/ 518851 w 518851"/>
              <a:gd name="connsiteY2" fmla="*/ 215220 h 425491"/>
              <a:gd name="connsiteX3" fmla="*/ 273983 w 518851"/>
              <a:gd name="connsiteY3" fmla="*/ 386414 h 425491"/>
              <a:gd name="connsiteX4" fmla="*/ 119822 w 518851"/>
              <a:gd name="connsiteY4" fmla="*/ 425491 h 425491"/>
              <a:gd name="connsiteX5" fmla="*/ 0 w 518851"/>
              <a:gd name="connsiteY5" fmla="*/ 230851 h 425491"/>
              <a:gd name="connsiteX0" fmla="*/ 0 w 518851"/>
              <a:gd name="connsiteY0" fmla="*/ 230851 h 480199"/>
              <a:gd name="connsiteX1" fmla="*/ 204718 w 518851"/>
              <a:gd name="connsiteY1" fmla="*/ 0 h 480199"/>
              <a:gd name="connsiteX2" fmla="*/ 518851 w 518851"/>
              <a:gd name="connsiteY2" fmla="*/ 215220 h 480199"/>
              <a:gd name="connsiteX3" fmla="*/ 273983 w 518851"/>
              <a:gd name="connsiteY3" fmla="*/ 386414 h 480199"/>
              <a:gd name="connsiteX4" fmla="*/ 72930 w 518851"/>
              <a:gd name="connsiteY4" fmla="*/ 480199 h 480199"/>
              <a:gd name="connsiteX5" fmla="*/ 0 w 518851"/>
              <a:gd name="connsiteY5" fmla="*/ 230851 h 48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851" h="480199">
                <a:moveTo>
                  <a:pt x="0" y="230851"/>
                </a:moveTo>
                <a:lnTo>
                  <a:pt x="204718" y="0"/>
                </a:lnTo>
                <a:lnTo>
                  <a:pt x="518851" y="215220"/>
                </a:lnTo>
                <a:lnTo>
                  <a:pt x="273983" y="386414"/>
                </a:lnTo>
                <a:lnTo>
                  <a:pt x="72930" y="480199"/>
                </a:lnTo>
                <a:lnTo>
                  <a:pt x="0" y="230851"/>
                </a:lnTo>
                <a:close/>
              </a:path>
            </a:pathLst>
          </a:custGeom>
          <a:solidFill>
            <a:srgbClr val="C00000"/>
          </a:solid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 name="矩形 13">
            <a:extLst>
              <a:ext uri="{FF2B5EF4-FFF2-40B4-BE49-F238E27FC236}">
                <a16:creationId xmlns:a16="http://schemas.microsoft.com/office/drawing/2014/main" id="{FB665FB6-0BF2-0948-AA7C-CA8DAA93F882}"/>
              </a:ext>
            </a:extLst>
          </p:cNvPr>
          <p:cNvSpPr/>
          <p:nvPr/>
        </p:nvSpPr>
        <p:spPr>
          <a:xfrm>
            <a:off x="4584006" y="2137420"/>
            <a:ext cx="3929281" cy="369332"/>
          </a:xfrm>
          <a:prstGeom prst="rect">
            <a:avLst/>
          </a:prstGeom>
        </p:spPr>
        <p:txBody>
          <a:bodyPr wrap="none">
            <a:spAutoFit/>
          </a:bodyPr>
          <a:lstStyle/>
          <a:p>
            <a:r>
              <a:rPr kumimoji="1" lang="en-US" altLang="zh-CN" b="1" u="sng" dirty="0"/>
              <a:t>Distributed Shared Memory (DSM)</a:t>
            </a:r>
            <a:endParaRPr lang="zh-CN" altLang="en-US" b="1" u="sng" dirty="0"/>
          </a:p>
        </p:txBody>
      </p:sp>
      <p:sp>
        <p:nvSpPr>
          <p:cNvPr id="15" name="矩形 14">
            <a:extLst>
              <a:ext uri="{FF2B5EF4-FFF2-40B4-BE49-F238E27FC236}">
                <a16:creationId xmlns:a16="http://schemas.microsoft.com/office/drawing/2014/main" id="{A99A2372-D756-984A-8A82-B7CD64FB15E1}"/>
              </a:ext>
            </a:extLst>
          </p:cNvPr>
          <p:cNvSpPr/>
          <p:nvPr/>
        </p:nvSpPr>
        <p:spPr>
          <a:xfrm>
            <a:off x="5731158" y="2562458"/>
            <a:ext cx="873957" cy="276999"/>
          </a:xfrm>
          <a:prstGeom prst="rect">
            <a:avLst/>
          </a:prstGeom>
        </p:spPr>
        <p:txBody>
          <a:bodyPr wrap="none">
            <a:spAutoFit/>
          </a:bodyPr>
          <a:lstStyle/>
          <a:p>
            <a:r>
              <a:rPr kumimoji="1" lang="en-US" altLang="zh-CN" sz="1200" dirty="0">
                <a:solidFill>
                  <a:srgbClr val="C00000"/>
                </a:solidFill>
              </a:rPr>
              <a:t>Scalability</a:t>
            </a:r>
            <a:endParaRPr lang="zh-CN" altLang="en-US" sz="1200" dirty="0">
              <a:solidFill>
                <a:srgbClr val="C00000"/>
              </a:solidFill>
            </a:endParaRPr>
          </a:p>
        </p:txBody>
      </p:sp>
      <p:sp>
        <p:nvSpPr>
          <p:cNvPr id="16" name="矩形 15">
            <a:extLst>
              <a:ext uri="{FF2B5EF4-FFF2-40B4-BE49-F238E27FC236}">
                <a16:creationId xmlns:a16="http://schemas.microsoft.com/office/drawing/2014/main" id="{51C29A34-A021-0347-B1BF-ABF91474C70D}"/>
              </a:ext>
            </a:extLst>
          </p:cNvPr>
          <p:cNvSpPr/>
          <p:nvPr/>
        </p:nvSpPr>
        <p:spPr>
          <a:xfrm>
            <a:off x="5105056" y="3394983"/>
            <a:ext cx="1019831" cy="276999"/>
          </a:xfrm>
          <a:prstGeom prst="rect">
            <a:avLst/>
          </a:prstGeom>
        </p:spPr>
        <p:txBody>
          <a:bodyPr wrap="none">
            <a:spAutoFit/>
          </a:bodyPr>
          <a:lstStyle/>
          <a:p>
            <a:r>
              <a:rPr kumimoji="1" lang="en-US" altLang="zh-CN" sz="1200" dirty="0">
                <a:solidFill>
                  <a:srgbClr val="C00000"/>
                </a:solidFill>
              </a:rPr>
              <a:t>Consistency</a:t>
            </a:r>
            <a:endParaRPr lang="zh-CN" altLang="en-US" sz="1200" dirty="0">
              <a:solidFill>
                <a:srgbClr val="C00000"/>
              </a:solidFill>
            </a:endParaRPr>
          </a:p>
        </p:txBody>
      </p:sp>
      <p:sp>
        <p:nvSpPr>
          <p:cNvPr id="17" name="矩形 16">
            <a:extLst>
              <a:ext uri="{FF2B5EF4-FFF2-40B4-BE49-F238E27FC236}">
                <a16:creationId xmlns:a16="http://schemas.microsoft.com/office/drawing/2014/main" id="{9D2578C6-3FCA-2B47-A5CC-FD5CF098115F}"/>
              </a:ext>
            </a:extLst>
          </p:cNvPr>
          <p:cNvSpPr/>
          <p:nvPr/>
        </p:nvSpPr>
        <p:spPr>
          <a:xfrm>
            <a:off x="6398638" y="3398729"/>
            <a:ext cx="1242648" cy="276999"/>
          </a:xfrm>
          <a:prstGeom prst="rect">
            <a:avLst/>
          </a:prstGeom>
        </p:spPr>
        <p:txBody>
          <a:bodyPr wrap="none">
            <a:spAutoFit/>
          </a:bodyPr>
          <a:lstStyle/>
          <a:p>
            <a:r>
              <a:rPr kumimoji="1" lang="en-US" altLang="zh-CN" sz="1200" dirty="0">
                <a:solidFill>
                  <a:srgbClr val="C00000"/>
                </a:solidFill>
              </a:rPr>
              <a:t>Fault tolerance </a:t>
            </a:r>
          </a:p>
        </p:txBody>
      </p:sp>
      <p:sp>
        <p:nvSpPr>
          <p:cNvPr id="18" name="矩形 17">
            <a:extLst>
              <a:ext uri="{FF2B5EF4-FFF2-40B4-BE49-F238E27FC236}">
                <a16:creationId xmlns:a16="http://schemas.microsoft.com/office/drawing/2014/main" id="{7DEEB85B-AF35-724A-B2B9-B59F5F148294}"/>
              </a:ext>
            </a:extLst>
          </p:cNvPr>
          <p:cNvSpPr/>
          <p:nvPr/>
        </p:nvSpPr>
        <p:spPr>
          <a:xfrm>
            <a:off x="4788024" y="2812683"/>
            <a:ext cx="1087157" cy="461665"/>
          </a:xfrm>
          <a:prstGeom prst="rect">
            <a:avLst/>
          </a:prstGeom>
        </p:spPr>
        <p:txBody>
          <a:bodyPr wrap="none">
            <a:spAutoFit/>
          </a:bodyPr>
          <a:lstStyle/>
          <a:p>
            <a:r>
              <a:rPr kumimoji="1" lang="en-US" altLang="zh-CN" sz="1200" dirty="0">
                <a:solidFill>
                  <a:srgbClr val="C00000"/>
                </a:solidFill>
              </a:rPr>
              <a:t>Ease of </a:t>
            </a:r>
          </a:p>
          <a:p>
            <a:r>
              <a:rPr kumimoji="1" lang="en-US" altLang="zh-CN" sz="1200" dirty="0">
                <a:solidFill>
                  <a:srgbClr val="C00000"/>
                </a:solidFill>
              </a:rPr>
              <a:t>programming</a:t>
            </a:r>
            <a:endParaRPr lang="zh-CN" altLang="en-US" sz="1200" dirty="0">
              <a:solidFill>
                <a:srgbClr val="C00000"/>
              </a:solidFill>
            </a:endParaRPr>
          </a:p>
        </p:txBody>
      </p:sp>
      <p:sp>
        <p:nvSpPr>
          <p:cNvPr id="19" name="矩形 18">
            <a:extLst>
              <a:ext uri="{FF2B5EF4-FFF2-40B4-BE49-F238E27FC236}">
                <a16:creationId xmlns:a16="http://schemas.microsoft.com/office/drawing/2014/main" id="{56CFF3CA-8B88-D347-B4CF-14503ABBDE8A}"/>
              </a:ext>
            </a:extLst>
          </p:cNvPr>
          <p:cNvSpPr/>
          <p:nvPr/>
        </p:nvSpPr>
        <p:spPr>
          <a:xfrm>
            <a:off x="6488406" y="2910431"/>
            <a:ext cx="1063112" cy="276999"/>
          </a:xfrm>
          <a:prstGeom prst="rect">
            <a:avLst/>
          </a:prstGeom>
        </p:spPr>
        <p:txBody>
          <a:bodyPr wrap="none">
            <a:spAutoFit/>
          </a:bodyPr>
          <a:lstStyle/>
          <a:p>
            <a:r>
              <a:rPr kumimoji="1" lang="en-US" altLang="zh-CN" sz="1200" dirty="0">
                <a:solidFill>
                  <a:srgbClr val="C00000"/>
                </a:solidFill>
              </a:rPr>
              <a:t>Performance</a:t>
            </a:r>
            <a:endParaRPr lang="zh-CN" altLang="en-US" sz="1200" dirty="0">
              <a:solidFill>
                <a:srgbClr val="C00000"/>
              </a:solidFill>
            </a:endParaRPr>
          </a:p>
        </p:txBody>
      </p:sp>
      <p:sp>
        <p:nvSpPr>
          <p:cNvPr id="20" name="多边形">
            <a:extLst>
              <a:ext uri="{FF2B5EF4-FFF2-40B4-BE49-F238E27FC236}">
                <a16:creationId xmlns:a16="http://schemas.microsoft.com/office/drawing/2014/main" id="{A0899BAF-7D44-8246-846D-9C700EDC3840}"/>
              </a:ext>
            </a:extLst>
          </p:cNvPr>
          <p:cNvSpPr>
            <a:spLocks noChangeAspect="1"/>
          </p:cNvSpPr>
          <p:nvPr/>
        </p:nvSpPr>
        <p:spPr>
          <a:xfrm>
            <a:off x="5851136" y="2825682"/>
            <a:ext cx="637270" cy="588372"/>
          </a:xfrm>
          <a:prstGeom prst="pentagon">
            <a:avLst/>
          </a:prstGeom>
          <a:no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 name="多边形">
            <a:extLst>
              <a:ext uri="{FF2B5EF4-FFF2-40B4-BE49-F238E27FC236}">
                <a16:creationId xmlns:a16="http://schemas.microsoft.com/office/drawing/2014/main" id="{D44AB527-9D7F-2849-8BC5-12AA1924AAFB}"/>
              </a:ext>
            </a:extLst>
          </p:cNvPr>
          <p:cNvSpPr>
            <a:spLocks noChangeAspect="1"/>
          </p:cNvSpPr>
          <p:nvPr/>
        </p:nvSpPr>
        <p:spPr>
          <a:xfrm>
            <a:off x="5854322" y="3048576"/>
            <a:ext cx="406523" cy="360126"/>
          </a:xfrm>
          <a:custGeom>
            <a:avLst/>
            <a:gdLst>
              <a:gd name="connsiteX0" fmla="*/ 0 w 300020"/>
              <a:gd name="connsiteY0" fmla="*/ 105804 h 276999"/>
              <a:gd name="connsiteX1" fmla="*/ 150010 w 300020"/>
              <a:gd name="connsiteY1" fmla="*/ 0 h 276999"/>
              <a:gd name="connsiteX2" fmla="*/ 300020 w 300020"/>
              <a:gd name="connsiteY2" fmla="*/ 105804 h 276999"/>
              <a:gd name="connsiteX3" fmla="*/ 242721 w 300020"/>
              <a:gd name="connsiteY3" fmla="*/ 276998 h 276999"/>
              <a:gd name="connsiteX4" fmla="*/ 57299 w 300020"/>
              <a:gd name="connsiteY4" fmla="*/ 276998 h 276999"/>
              <a:gd name="connsiteX5" fmla="*/ 0 w 300020"/>
              <a:gd name="connsiteY5" fmla="*/ 105804 h 276999"/>
              <a:gd name="connsiteX0" fmla="*/ 0 w 441337"/>
              <a:gd name="connsiteY0" fmla="*/ 64240 h 276998"/>
              <a:gd name="connsiteX1" fmla="*/ 291327 w 441337"/>
              <a:gd name="connsiteY1" fmla="*/ 0 h 276998"/>
              <a:gd name="connsiteX2" fmla="*/ 441337 w 441337"/>
              <a:gd name="connsiteY2" fmla="*/ 105804 h 276998"/>
              <a:gd name="connsiteX3" fmla="*/ 384038 w 441337"/>
              <a:gd name="connsiteY3" fmla="*/ 276998 h 276998"/>
              <a:gd name="connsiteX4" fmla="*/ 198616 w 441337"/>
              <a:gd name="connsiteY4" fmla="*/ 276998 h 276998"/>
              <a:gd name="connsiteX5" fmla="*/ 0 w 441337"/>
              <a:gd name="connsiteY5" fmla="*/ 64240 h 276998"/>
              <a:gd name="connsiteX0" fmla="*/ 0 w 441337"/>
              <a:gd name="connsiteY0" fmla="*/ 64240 h 410002"/>
              <a:gd name="connsiteX1" fmla="*/ 291327 w 441337"/>
              <a:gd name="connsiteY1" fmla="*/ 0 h 410002"/>
              <a:gd name="connsiteX2" fmla="*/ 441337 w 441337"/>
              <a:gd name="connsiteY2" fmla="*/ 105804 h 410002"/>
              <a:gd name="connsiteX3" fmla="*/ 384038 w 441337"/>
              <a:gd name="connsiteY3" fmla="*/ 276998 h 410002"/>
              <a:gd name="connsiteX4" fmla="*/ 107176 w 441337"/>
              <a:gd name="connsiteY4" fmla="*/ 410002 h 410002"/>
              <a:gd name="connsiteX5" fmla="*/ 0 w 441337"/>
              <a:gd name="connsiteY5" fmla="*/ 64240 h 410002"/>
              <a:gd name="connsiteX0" fmla="*/ 0 w 441337"/>
              <a:gd name="connsiteY0" fmla="*/ 14364 h 360126"/>
              <a:gd name="connsiteX1" fmla="*/ 258076 w 441337"/>
              <a:gd name="connsiteY1" fmla="*/ 0 h 360126"/>
              <a:gd name="connsiteX2" fmla="*/ 441337 w 441337"/>
              <a:gd name="connsiteY2" fmla="*/ 55928 h 360126"/>
              <a:gd name="connsiteX3" fmla="*/ 384038 w 441337"/>
              <a:gd name="connsiteY3" fmla="*/ 227122 h 360126"/>
              <a:gd name="connsiteX4" fmla="*/ 107176 w 441337"/>
              <a:gd name="connsiteY4" fmla="*/ 360126 h 360126"/>
              <a:gd name="connsiteX5" fmla="*/ 0 w 441337"/>
              <a:gd name="connsiteY5" fmla="*/ 14364 h 360126"/>
              <a:gd name="connsiteX0" fmla="*/ 0 w 384038"/>
              <a:gd name="connsiteY0" fmla="*/ 14364 h 360126"/>
              <a:gd name="connsiteX1" fmla="*/ 258076 w 384038"/>
              <a:gd name="connsiteY1" fmla="*/ 0 h 360126"/>
              <a:gd name="connsiteX2" fmla="*/ 366522 w 384038"/>
              <a:gd name="connsiteY2" fmla="*/ 64241 h 360126"/>
              <a:gd name="connsiteX3" fmla="*/ 384038 w 384038"/>
              <a:gd name="connsiteY3" fmla="*/ 227122 h 360126"/>
              <a:gd name="connsiteX4" fmla="*/ 107176 w 384038"/>
              <a:gd name="connsiteY4" fmla="*/ 360126 h 360126"/>
              <a:gd name="connsiteX5" fmla="*/ 0 w 384038"/>
              <a:gd name="connsiteY5" fmla="*/ 14364 h 360126"/>
              <a:gd name="connsiteX0" fmla="*/ 0 w 406523"/>
              <a:gd name="connsiteY0" fmla="*/ 21859 h 360126"/>
              <a:gd name="connsiteX1" fmla="*/ 280561 w 406523"/>
              <a:gd name="connsiteY1" fmla="*/ 0 h 360126"/>
              <a:gd name="connsiteX2" fmla="*/ 389007 w 406523"/>
              <a:gd name="connsiteY2" fmla="*/ 64241 h 360126"/>
              <a:gd name="connsiteX3" fmla="*/ 406523 w 406523"/>
              <a:gd name="connsiteY3" fmla="*/ 227122 h 360126"/>
              <a:gd name="connsiteX4" fmla="*/ 129661 w 406523"/>
              <a:gd name="connsiteY4" fmla="*/ 360126 h 360126"/>
              <a:gd name="connsiteX5" fmla="*/ 0 w 406523"/>
              <a:gd name="connsiteY5" fmla="*/ 21859 h 36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3" h="360126">
                <a:moveTo>
                  <a:pt x="0" y="21859"/>
                </a:moveTo>
                <a:lnTo>
                  <a:pt x="280561" y="0"/>
                </a:lnTo>
                <a:lnTo>
                  <a:pt x="389007" y="64241"/>
                </a:lnTo>
                <a:lnTo>
                  <a:pt x="406523" y="227122"/>
                </a:lnTo>
                <a:lnTo>
                  <a:pt x="129661" y="360126"/>
                </a:lnTo>
                <a:lnTo>
                  <a:pt x="0" y="21859"/>
                </a:lnTo>
                <a:close/>
              </a:path>
            </a:pathLst>
          </a:custGeom>
          <a:solidFill>
            <a:srgbClr val="C00000"/>
          </a:solid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 name="矩形 27">
            <a:extLst>
              <a:ext uri="{FF2B5EF4-FFF2-40B4-BE49-F238E27FC236}">
                <a16:creationId xmlns:a16="http://schemas.microsoft.com/office/drawing/2014/main" id="{A9B8D535-B0FD-A343-BFFA-1658DA7D6E42}"/>
              </a:ext>
            </a:extLst>
          </p:cNvPr>
          <p:cNvSpPr/>
          <p:nvPr/>
        </p:nvSpPr>
        <p:spPr>
          <a:xfrm>
            <a:off x="1456545" y="4292065"/>
            <a:ext cx="873957" cy="276999"/>
          </a:xfrm>
          <a:prstGeom prst="rect">
            <a:avLst/>
          </a:prstGeom>
        </p:spPr>
        <p:txBody>
          <a:bodyPr wrap="none">
            <a:spAutoFit/>
          </a:bodyPr>
          <a:lstStyle/>
          <a:p>
            <a:r>
              <a:rPr kumimoji="1" lang="en-US" altLang="zh-CN" sz="1200" dirty="0">
                <a:solidFill>
                  <a:srgbClr val="C00000"/>
                </a:solidFill>
              </a:rPr>
              <a:t>Scalability</a:t>
            </a:r>
            <a:endParaRPr lang="zh-CN" altLang="en-US" sz="1200" dirty="0">
              <a:solidFill>
                <a:srgbClr val="C00000"/>
              </a:solidFill>
            </a:endParaRPr>
          </a:p>
        </p:txBody>
      </p:sp>
      <p:sp>
        <p:nvSpPr>
          <p:cNvPr id="29" name="矩形 28">
            <a:extLst>
              <a:ext uri="{FF2B5EF4-FFF2-40B4-BE49-F238E27FC236}">
                <a16:creationId xmlns:a16="http://schemas.microsoft.com/office/drawing/2014/main" id="{8F9B7430-DA63-7243-8257-B0790F20219D}"/>
              </a:ext>
            </a:extLst>
          </p:cNvPr>
          <p:cNvSpPr/>
          <p:nvPr/>
        </p:nvSpPr>
        <p:spPr>
          <a:xfrm>
            <a:off x="830443" y="5124590"/>
            <a:ext cx="1019831" cy="276999"/>
          </a:xfrm>
          <a:prstGeom prst="rect">
            <a:avLst/>
          </a:prstGeom>
        </p:spPr>
        <p:txBody>
          <a:bodyPr wrap="none">
            <a:spAutoFit/>
          </a:bodyPr>
          <a:lstStyle/>
          <a:p>
            <a:r>
              <a:rPr kumimoji="1" lang="en-US" altLang="zh-CN" sz="1200" dirty="0">
                <a:solidFill>
                  <a:srgbClr val="C00000"/>
                </a:solidFill>
              </a:rPr>
              <a:t>Consistency</a:t>
            </a:r>
            <a:endParaRPr lang="zh-CN" altLang="en-US" sz="1200" dirty="0">
              <a:solidFill>
                <a:srgbClr val="C00000"/>
              </a:solidFill>
            </a:endParaRPr>
          </a:p>
        </p:txBody>
      </p:sp>
      <p:sp>
        <p:nvSpPr>
          <p:cNvPr id="30" name="矩形 29">
            <a:extLst>
              <a:ext uri="{FF2B5EF4-FFF2-40B4-BE49-F238E27FC236}">
                <a16:creationId xmlns:a16="http://schemas.microsoft.com/office/drawing/2014/main" id="{85742033-721D-9145-9621-B1594D0BC349}"/>
              </a:ext>
            </a:extLst>
          </p:cNvPr>
          <p:cNvSpPr/>
          <p:nvPr/>
        </p:nvSpPr>
        <p:spPr>
          <a:xfrm>
            <a:off x="2124025" y="5128336"/>
            <a:ext cx="1242648" cy="276999"/>
          </a:xfrm>
          <a:prstGeom prst="rect">
            <a:avLst/>
          </a:prstGeom>
        </p:spPr>
        <p:txBody>
          <a:bodyPr wrap="none">
            <a:spAutoFit/>
          </a:bodyPr>
          <a:lstStyle/>
          <a:p>
            <a:r>
              <a:rPr kumimoji="1" lang="en-US" altLang="zh-CN" sz="1200" dirty="0">
                <a:solidFill>
                  <a:srgbClr val="C00000"/>
                </a:solidFill>
              </a:rPr>
              <a:t>Fault tolerance </a:t>
            </a:r>
          </a:p>
        </p:txBody>
      </p:sp>
      <p:sp>
        <p:nvSpPr>
          <p:cNvPr id="31" name="矩形 30">
            <a:extLst>
              <a:ext uri="{FF2B5EF4-FFF2-40B4-BE49-F238E27FC236}">
                <a16:creationId xmlns:a16="http://schemas.microsoft.com/office/drawing/2014/main" id="{8E80AF42-7F72-E249-88AF-036CBA450FAD}"/>
              </a:ext>
            </a:extLst>
          </p:cNvPr>
          <p:cNvSpPr/>
          <p:nvPr/>
        </p:nvSpPr>
        <p:spPr>
          <a:xfrm>
            <a:off x="513411" y="4542290"/>
            <a:ext cx="1087157" cy="461665"/>
          </a:xfrm>
          <a:prstGeom prst="rect">
            <a:avLst/>
          </a:prstGeom>
        </p:spPr>
        <p:txBody>
          <a:bodyPr wrap="none">
            <a:spAutoFit/>
          </a:bodyPr>
          <a:lstStyle/>
          <a:p>
            <a:r>
              <a:rPr kumimoji="1" lang="en-US" altLang="zh-CN" sz="1200" dirty="0">
                <a:solidFill>
                  <a:srgbClr val="C00000"/>
                </a:solidFill>
              </a:rPr>
              <a:t>Ease of </a:t>
            </a:r>
          </a:p>
          <a:p>
            <a:r>
              <a:rPr kumimoji="1" lang="en-US" altLang="zh-CN" sz="1200" dirty="0">
                <a:solidFill>
                  <a:srgbClr val="C00000"/>
                </a:solidFill>
              </a:rPr>
              <a:t>programming</a:t>
            </a:r>
            <a:endParaRPr lang="zh-CN" altLang="en-US" sz="1200" dirty="0">
              <a:solidFill>
                <a:srgbClr val="C00000"/>
              </a:solidFill>
            </a:endParaRPr>
          </a:p>
        </p:txBody>
      </p:sp>
      <p:sp>
        <p:nvSpPr>
          <p:cNvPr id="32" name="矩形 31">
            <a:extLst>
              <a:ext uri="{FF2B5EF4-FFF2-40B4-BE49-F238E27FC236}">
                <a16:creationId xmlns:a16="http://schemas.microsoft.com/office/drawing/2014/main" id="{D5CDE13C-2D6F-8D4A-9CAE-71E48D587F78}"/>
              </a:ext>
            </a:extLst>
          </p:cNvPr>
          <p:cNvSpPr/>
          <p:nvPr/>
        </p:nvSpPr>
        <p:spPr>
          <a:xfrm>
            <a:off x="2213793" y="4640038"/>
            <a:ext cx="1063112" cy="276999"/>
          </a:xfrm>
          <a:prstGeom prst="rect">
            <a:avLst/>
          </a:prstGeom>
        </p:spPr>
        <p:txBody>
          <a:bodyPr wrap="none">
            <a:spAutoFit/>
          </a:bodyPr>
          <a:lstStyle/>
          <a:p>
            <a:r>
              <a:rPr kumimoji="1" lang="en-US" altLang="zh-CN" sz="1200" dirty="0">
                <a:solidFill>
                  <a:srgbClr val="C00000"/>
                </a:solidFill>
              </a:rPr>
              <a:t>Performance</a:t>
            </a:r>
            <a:endParaRPr lang="zh-CN" altLang="en-US" sz="1200" dirty="0">
              <a:solidFill>
                <a:srgbClr val="C00000"/>
              </a:solidFill>
            </a:endParaRPr>
          </a:p>
        </p:txBody>
      </p:sp>
      <p:sp>
        <p:nvSpPr>
          <p:cNvPr id="33" name="多边形">
            <a:extLst>
              <a:ext uri="{FF2B5EF4-FFF2-40B4-BE49-F238E27FC236}">
                <a16:creationId xmlns:a16="http://schemas.microsoft.com/office/drawing/2014/main" id="{8E84F84E-700A-4C44-88F6-C9427C43F102}"/>
              </a:ext>
            </a:extLst>
          </p:cNvPr>
          <p:cNvSpPr>
            <a:spLocks noChangeAspect="1"/>
          </p:cNvSpPr>
          <p:nvPr/>
        </p:nvSpPr>
        <p:spPr>
          <a:xfrm>
            <a:off x="1576523" y="4555289"/>
            <a:ext cx="637270" cy="588372"/>
          </a:xfrm>
          <a:prstGeom prst="pentagon">
            <a:avLst/>
          </a:prstGeom>
          <a:no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4" name="多边形">
            <a:extLst>
              <a:ext uri="{FF2B5EF4-FFF2-40B4-BE49-F238E27FC236}">
                <a16:creationId xmlns:a16="http://schemas.microsoft.com/office/drawing/2014/main" id="{2A20146A-64A0-1D4D-BCCF-FD4C4448A326}"/>
              </a:ext>
            </a:extLst>
          </p:cNvPr>
          <p:cNvSpPr>
            <a:spLocks noChangeAspect="1"/>
          </p:cNvSpPr>
          <p:nvPr/>
        </p:nvSpPr>
        <p:spPr>
          <a:xfrm>
            <a:off x="1743513" y="4573185"/>
            <a:ext cx="471470" cy="570912"/>
          </a:xfrm>
          <a:custGeom>
            <a:avLst/>
            <a:gdLst>
              <a:gd name="connsiteX0" fmla="*/ 0 w 300020"/>
              <a:gd name="connsiteY0" fmla="*/ 105804 h 276999"/>
              <a:gd name="connsiteX1" fmla="*/ 150010 w 300020"/>
              <a:gd name="connsiteY1" fmla="*/ 0 h 276999"/>
              <a:gd name="connsiteX2" fmla="*/ 300020 w 300020"/>
              <a:gd name="connsiteY2" fmla="*/ 105804 h 276999"/>
              <a:gd name="connsiteX3" fmla="*/ 242721 w 300020"/>
              <a:gd name="connsiteY3" fmla="*/ 276998 h 276999"/>
              <a:gd name="connsiteX4" fmla="*/ 57299 w 300020"/>
              <a:gd name="connsiteY4" fmla="*/ 276998 h 276999"/>
              <a:gd name="connsiteX5" fmla="*/ 0 w 300020"/>
              <a:gd name="connsiteY5" fmla="*/ 105804 h 276999"/>
              <a:gd name="connsiteX0" fmla="*/ 0 w 300020"/>
              <a:gd name="connsiteY0" fmla="*/ 285418 h 456612"/>
              <a:gd name="connsiteX1" fmla="*/ 133681 w 300020"/>
              <a:gd name="connsiteY1" fmla="*/ 0 h 456612"/>
              <a:gd name="connsiteX2" fmla="*/ 300020 w 300020"/>
              <a:gd name="connsiteY2" fmla="*/ 285418 h 456612"/>
              <a:gd name="connsiteX3" fmla="*/ 242721 w 300020"/>
              <a:gd name="connsiteY3" fmla="*/ 456612 h 456612"/>
              <a:gd name="connsiteX4" fmla="*/ 57299 w 300020"/>
              <a:gd name="connsiteY4" fmla="*/ 456612 h 456612"/>
              <a:gd name="connsiteX5" fmla="*/ 0 w 300020"/>
              <a:gd name="connsiteY5" fmla="*/ 285418 h 456612"/>
              <a:gd name="connsiteX0" fmla="*/ 0 w 300020"/>
              <a:gd name="connsiteY0" fmla="*/ 269090 h 440284"/>
              <a:gd name="connsiteX1" fmla="*/ 133681 w 300020"/>
              <a:gd name="connsiteY1" fmla="*/ 0 h 440284"/>
              <a:gd name="connsiteX2" fmla="*/ 300020 w 300020"/>
              <a:gd name="connsiteY2" fmla="*/ 269090 h 440284"/>
              <a:gd name="connsiteX3" fmla="*/ 242721 w 300020"/>
              <a:gd name="connsiteY3" fmla="*/ 440284 h 440284"/>
              <a:gd name="connsiteX4" fmla="*/ 57299 w 300020"/>
              <a:gd name="connsiteY4" fmla="*/ 440284 h 440284"/>
              <a:gd name="connsiteX5" fmla="*/ 0 w 300020"/>
              <a:gd name="connsiteY5" fmla="*/ 269090 h 440284"/>
              <a:gd name="connsiteX0" fmla="*/ 0 w 471470"/>
              <a:gd name="connsiteY0" fmla="*/ 269090 h 440284"/>
              <a:gd name="connsiteX1" fmla="*/ 133681 w 471470"/>
              <a:gd name="connsiteY1" fmla="*/ 0 h 440284"/>
              <a:gd name="connsiteX2" fmla="*/ 471470 w 471470"/>
              <a:gd name="connsiteY2" fmla="*/ 228268 h 440284"/>
              <a:gd name="connsiteX3" fmla="*/ 242721 w 471470"/>
              <a:gd name="connsiteY3" fmla="*/ 440284 h 440284"/>
              <a:gd name="connsiteX4" fmla="*/ 57299 w 471470"/>
              <a:gd name="connsiteY4" fmla="*/ 440284 h 440284"/>
              <a:gd name="connsiteX5" fmla="*/ 0 w 471470"/>
              <a:gd name="connsiteY5" fmla="*/ 269090 h 440284"/>
              <a:gd name="connsiteX0" fmla="*/ 0 w 471470"/>
              <a:gd name="connsiteY0" fmla="*/ 269090 h 570912"/>
              <a:gd name="connsiteX1" fmla="*/ 133681 w 471470"/>
              <a:gd name="connsiteY1" fmla="*/ 0 h 570912"/>
              <a:gd name="connsiteX2" fmla="*/ 471470 w 471470"/>
              <a:gd name="connsiteY2" fmla="*/ 228268 h 570912"/>
              <a:gd name="connsiteX3" fmla="*/ 332528 w 471470"/>
              <a:gd name="connsiteY3" fmla="*/ 570912 h 570912"/>
              <a:gd name="connsiteX4" fmla="*/ 57299 w 471470"/>
              <a:gd name="connsiteY4" fmla="*/ 440284 h 570912"/>
              <a:gd name="connsiteX5" fmla="*/ 0 w 471470"/>
              <a:gd name="connsiteY5" fmla="*/ 269090 h 570912"/>
              <a:gd name="connsiteX0" fmla="*/ 0 w 471470"/>
              <a:gd name="connsiteY0" fmla="*/ 269090 h 562748"/>
              <a:gd name="connsiteX1" fmla="*/ 133681 w 471470"/>
              <a:gd name="connsiteY1" fmla="*/ 0 h 562748"/>
              <a:gd name="connsiteX2" fmla="*/ 471470 w 471470"/>
              <a:gd name="connsiteY2" fmla="*/ 228268 h 562748"/>
              <a:gd name="connsiteX3" fmla="*/ 308035 w 471470"/>
              <a:gd name="connsiteY3" fmla="*/ 562748 h 562748"/>
              <a:gd name="connsiteX4" fmla="*/ 57299 w 471470"/>
              <a:gd name="connsiteY4" fmla="*/ 440284 h 562748"/>
              <a:gd name="connsiteX5" fmla="*/ 0 w 471470"/>
              <a:gd name="connsiteY5" fmla="*/ 269090 h 562748"/>
              <a:gd name="connsiteX0" fmla="*/ 8016 w 479486"/>
              <a:gd name="connsiteY0" fmla="*/ 269090 h 562748"/>
              <a:gd name="connsiteX1" fmla="*/ 141697 w 479486"/>
              <a:gd name="connsiteY1" fmla="*/ 0 h 562748"/>
              <a:gd name="connsiteX2" fmla="*/ 479486 w 479486"/>
              <a:gd name="connsiteY2" fmla="*/ 228268 h 562748"/>
              <a:gd name="connsiteX3" fmla="*/ 316051 w 479486"/>
              <a:gd name="connsiteY3" fmla="*/ 562748 h 562748"/>
              <a:gd name="connsiteX4" fmla="*/ 0 w 479486"/>
              <a:gd name="connsiteY4" fmla="*/ 472942 h 562748"/>
              <a:gd name="connsiteX5" fmla="*/ 8016 w 479486"/>
              <a:gd name="connsiteY5" fmla="*/ 269090 h 562748"/>
              <a:gd name="connsiteX0" fmla="*/ 8016 w 479486"/>
              <a:gd name="connsiteY0" fmla="*/ 260926 h 554584"/>
              <a:gd name="connsiteX1" fmla="*/ 158026 w 479486"/>
              <a:gd name="connsiteY1" fmla="*/ 0 h 554584"/>
              <a:gd name="connsiteX2" fmla="*/ 479486 w 479486"/>
              <a:gd name="connsiteY2" fmla="*/ 220104 h 554584"/>
              <a:gd name="connsiteX3" fmla="*/ 316051 w 479486"/>
              <a:gd name="connsiteY3" fmla="*/ 554584 h 554584"/>
              <a:gd name="connsiteX4" fmla="*/ 0 w 479486"/>
              <a:gd name="connsiteY4" fmla="*/ 464778 h 554584"/>
              <a:gd name="connsiteX5" fmla="*/ 8016 w 479486"/>
              <a:gd name="connsiteY5" fmla="*/ 260926 h 554584"/>
              <a:gd name="connsiteX0" fmla="*/ 0 w 471470"/>
              <a:gd name="connsiteY0" fmla="*/ 260926 h 554584"/>
              <a:gd name="connsiteX1" fmla="*/ 150010 w 471470"/>
              <a:gd name="connsiteY1" fmla="*/ 0 h 554584"/>
              <a:gd name="connsiteX2" fmla="*/ 471470 w 471470"/>
              <a:gd name="connsiteY2" fmla="*/ 220104 h 554584"/>
              <a:gd name="connsiteX3" fmla="*/ 308035 w 471470"/>
              <a:gd name="connsiteY3" fmla="*/ 554584 h 554584"/>
              <a:gd name="connsiteX4" fmla="*/ 49134 w 471470"/>
              <a:gd name="connsiteY4" fmla="*/ 440285 h 554584"/>
              <a:gd name="connsiteX5" fmla="*/ 0 w 471470"/>
              <a:gd name="connsiteY5" fmla="*/ 260926 h 554584"/>
              <a:gd name="connsiteX0" fmla="*/ 0 w 471470"/>
              <a:gd name="connsiteY0" fmla="*/ 260926 h 570912"/>
              <a:gd name="connsiteX1" fmla="*/ 150010 w 471470"/>
              <a:gd name="connsiteY1" fmla="*/ 0 h 570912"/>
              <a:gd name="connsiteX2" fmla="*/ 471470 w 471470"/>
              <a:gd name="connsiteY2" fmla="*/ 220104 h 570912"/>
              <a:gd name="connsiteX3" fmla="*/ 348856 w 471470"/>
              <a:gd name="connsiteY3" fmla="*/ 570912 h 570912"/>
              <a:gd name="connsiteX4" fmla="*/ 49134 w 471470"/>
              <a:gd name="connsiteY4" fmla="*/ 440285 h 570912"/>
              <a:gd name="connsiteX5" fmla="*/ 0 w 471470"/>
              <a:gd name="connsiteY5" fmla="*/ 260926 h 570912"/>
              <a:gd name="connsiteX0" fmla="*/ 0 w 471470"/>
              <a:gd name="connsiteY0" fmla="*/ 270070 h 580056"/>
              <a:gd name="connsiteX1" fmla="*/ 140866 w 471470"/>
              <a:gd name="connsiteY1" fmla="*/ 0 h 580056"/>
              <a:gd name="connsiteX2" fmla="*/ 471470 w 471470"/>
              <a:gd name="connsiteY2" fmla="*/ 229248 h 580056"/>
              <a:gd name="connsiteX3" fmla="*/ 348856 w 471470"/>
              <a:gd name="connsiteY3" fmla="*/ 580056 h 580056"/>
              <a:gd name="connsiteX4" fmla="*/ 49134 w 471470"/>
              <a:gd name="connsiteY4" fmla="*/ 449429 h 580056"/>
              <a:gd name="connsiteX5" fmla="*/ 0 w 471470"/>
              <a:gd name="connsiteY5" fmla="*/ 270070 h 580056"/>
              <a:gd name="connsiteX0" fmla="*/ 0 w 471470"/>
              <a:gd name="connsiteY0" fmla="*/ 251782 h 561768"/>
              <a:gd name="connsiteX1" fmla="*/ 131722 w 471470"/>
              <a:gd name="connsiteY1" fmla="*/ 0 h 561768"/>
              <a:gd name="connsiteX2" fmla="*/ 471470 w 471470"/>
              <a:gd name="connsiteY2" fmla="*/ 210960 h 561768"/>
              <a:gd name="connsiteX3" fmla="*/ 348856 w 471470"/>
              <a:gd name="connsiteY3" fmla="*/ 561768 h 561768"/>
              <a:gd name="connsiteX4" fmla="*/ 49134 w 471470"/>
              <a:gd name="connsiteY4" fmla="*/ 431141 h 561768"/>
              <a:gd name="connsiteX5" fmla="*/ 0 w 471470"/>
              <a:gd name="connsiteY5" fmla="*/ 251782 h 561768"/>
              <a:gd name="connsiteX0" fmla="*/ 0 w 471470"/>
              <a:gd name="connsiteY0" fmla="*/ 260926 h 570912"/>
              <a:gd name="connsiteX1" fmla="*/ 168298 w 471470"/>
              <a:gd name="connsiteY1" fmla="*/ 0 h 570912"/>
              <a:gd name="connsiteX2" fmla="*/ 471470 w 471470"/>
              <a:gd name="connsiteY2" fmla="*/ 220104 h 570912"/>
              <a:gd name="connsiteX3" fmla="*/ 348856 w 471470"/>
              <a:gd name="connsiteY3" fmla="*/ 570912 h 570912"/>
              <a:gd name="connsiteX4" fmla="*/ 49134 w 471470"/>
              <a:gd name="connsiteY4" fmla="*/ 440285 h 570912"/>
              <a:gd name="connsiteX5" fmla="*/ 0 w 471470"/>
              <a:gd name="connsiteY5" fmla="*/ 260926 h 57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470" h="570912">
                <a:moveTo>
                  <a:pt x="0" y="260926"/>
                </a:moveTo>
                <a:lnTo>
                  <a:pt x="168298" y="0"/>
                </a:lnTo>
                <a:lnTo>
                  <a:pt x="471470" y="220104"/>
                </a:lnTo>
                <a:lnTo>
                  <a:pt x="348856" y="570912"/>
                </a:lnTo>
                <a:lnTo>
                  <a:pt x="49134" y="440285"/>
                </a:lnTo>
                <a:lnTo>
                  <a:pt x="0" y="260926"/>
                </a:lnTo>
                <a:close/>
              </a:path>
            </a:pathLst>
          </a:custGeom>
          <a:solidFill>
            <a:srgbClr val="C00000"/>
          </a:solid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矩形 34">
            <a:extLst>
              <a:ext uri="{FF2B5EF4-FFF2-40B4-BE49-F238E27FC236}">
                <a16:creationId xmlns:a16="http://schemas.microsoft.com/office/drawing/2014/main" id="{0D7FB24F-A3F0-724A-B176-B1C44A178DC3}"/>
              </a:ext>
            </a:extLst>
          </p:cNvPr>
          <p:cNvSpPr/>
          <p:nvPr/>
        </p:nvSpPr>
        <p:spPr>
          <a:xfrm>
            <a:off x="856372" y="3936699"/>
            <a:ext cx="2219518" cy="369332"/>
          </a:xfrm>
          <a:prstGeom prst="rect">
            <a:avLst/>
          </a:prstGeom>
        </p:spPr>
        <p:txBody>
          <a:bodyPr wrap="none">
            <a:spAutoFit/>
          </a:bodyPr>
          <a:lstStyle/>
          <a:p>
            <a:r>
              <a:rPr kumimoji="1" lang="en-US" altLang="zh-CN" b="1" u="sng" dirty="0"/>
              <a:t>NoSQL databases </a:t>
            </a:r>
            <a:endParaRPr lang="zh-CN" altLang="en-US" b="1" u="sng" dirty="0"/>
          </a:p>
        </p:txBody>
      </p:sp>
      <p:sp>
        <p:nvSpPr>
          <p:cNvPr id="36" name="矩形 35">
            <a:extLst>
              <a:ext uri="{FF2B5EF4-FFF2-40B4-BE49-F238E27FC236}">
                <a16:creationId xmlns:a16="http://schemas.microsoft.com/office/drawing/2014/main" id="{925F882A-5AD6-A149-925A-9486B163853A}"/>
              </a:ext>
            </a:extLst>
          </p:cNvPr>
          <p:cNvSpPr/>
          <p:nvPr/>
        </p:nvSpPr>
        <p:spPr>
          <a:xfrm>
            <a:off x="5758216" y="4292065"/>
            <a:ext cx="873957" cy="276999"/>
          </a:xfrm>
          <a:prstGeom prst="rect">
            <a:avLst/>
          </a:prstGeom>
        </p:spPr>
        <p:txBody>
          <a:bodyPr wrap="none">
            <a:spAutoFit/>
          </a:bodyPr>
          <a:lstStyle/>
          <a:p>
            <a:r>
              <a:rPr kumimoji="1" lang="en-US" altLang="zh-CN" sz="1200" dirty="0">
                <a:solidFill>
                  <a:srgbClr val="C00000"/>
                </a:solidFill>
              </a:rPr>
              <a:t>Scalability</a:t>
            </a:r>
            <a:endParaRPr lang="zh-CN" altLang="en-US" sz="1200" dirty="0">
              <a:solidFill>
                <a:srgbClr val="C00000"/>
              </a:solidFill>
            </a:endParaRPr>
          </a:p>
        </p:txBody>
      </p:sp>
      <p:sp>
        <p:nvSpPr>
          <p:cNvPr id="37" name="矩形 36">
            <a:extLst>
              <a:ext uri="{FF2B5EF4-FFF2-40B4-BE49-F238E27FC236}">
                <a16:creationId xmlns:a16="http://schemas.microsoft.com/office/drawing/2014/main" id="{6E06240D-4E1C-F34B-845C-468BC7EBFFD4}"/>
              </a:ext>
            </a:extLst>
          </p:cNvPr>
          <p:cNvSpPr/>
          <p:nvPr/>
        </p:nvSpPr>
        <p:spPr>
          <a:xfrm>
            <a:off x="5132114" y="5124590"/>
            <a:ext cx="1019831" cy="276999"/>
          </a:xfrm>
          <a:prstGeom prst="rect">
            <a:avLst/>
          </a:prstGeom>
        </p:spPr>
        <p:txBody>
          <a:bodyPr wrap="none">
            <a:spAutoFit/>
          </a:bodyPr>
          <a:lstStyle/>
          <a:p>
            <a:r>
              <a:rPr kumimoji="1" lang="en-US" altLang="zh-CN" sz="1200" dirty="0">
                <a:solidFill>
                  <a:srgbClr val="C00000"/>
                </a:solidFill>
              </a:rPr>
              <a:t>Consistency</a:t>
            </a:r>
            <a:endParaRPr lang="zh-CN" altLang="en-US" sz="1200" dirty="0">
              <a:solidFill>
                <a:srgbClr val="C00000"/>
              </a:solidFill>
            </a:endParaRPr>
          </a:p>
        </p:txBody>
      </p:sp>
      <p:sp>
        <p:nvSpPr>
          <p:cNvPr id="38" name="矩形 37">
            <a:extLst>
              <a:ext uri="{FF2B5EF4-FFF2-40B4-BE49-F238E27FC236}">
                <a16:creationId xmlns:a16="http://schemas.microsoft.com/office/drawing/2014/main" id="{5CFF1A4A-05C8-E549-8A8D-45739D462940}"/>
              </a:ext>
            </a:extLst>
          </p:cNvPr>
          <p:cNvSpPr/>
          <p:nvPr/>
        </p:nvSpPr>
        <p:spPr>
          <a:xfrm>
            <a:off x="6425696" y="5128336"/>
            <a:ext cx="1242648" cy="276999"/>
          </a:xfrm>
          <a:prstGeom prst="rect">
            <a:avLst/>
          </a:prstGeom>
        </p:spPr>
        <p:txBody>
          <a:bodyPr wrap="none">
            <a:spAutoFit/>
          </a:bodyPr>
          <a:lstStyle/>
          <a:p>
            <a:r>
              <a:rPr kumimoji="1" lang="en-US" altLang="zh-CN" sz="1200" dirty="0">
                <a:solidFill>
                  <a:srgbClr val="C00000"/>
                </a:solidFill>
              </a:rPr>
              <a:t>Fault tolerance </a:t>
            </a:r>
          </a:p>
        </p:txBody>
      </p:sp>
      <p:sp>
        <p:nvSpPr>
          <p:cNvPr id="39" name="矩形 38">
            <a:extLst>
              <a:ext uri="{FF2B5EF4-FFF2-40B4-BE49-F238E27FC236}">
                <a16:creationId xmlns:a16="http://schemas.microsoft.com/office/drawing/2014/main" id="{D599FCC5-64BD-2240-AEC2-28B0C3283EB6}"/>
              </a:ext>
            </a:extLst>
          </p:cNvPr>
          <p:cNvSpPr/>
          <p:nvPr/>
        </p:nvSpPr>
        <p:spPr>
          <a:xfrm>
            <a:off x="4815082" y="4542290"/>
            <a:ext cx="1087157" cy="461665"/>
          </a:xfrm>
          <a:prstGeom prst="rect">
            <a:avLst/>
          </a:prstGeom>
        </p:spPr>
        <p:txBody>
          <a:bodyPr wrap="none">
            <a:spAutoFit/>
          </a:bodyPr>
          <a:lstStyle/>
          <a:p>
            <a:r>
              <a:rPr kumimoji="1" lang="en-US" altLang="zh-CN" sz="1200" dirty="0">
                <a:solidFill>
                  <a:srgbClr val="C00000"/>
                </a:solidFill>
              </a:rPr>
              <a:t>Ease of </a:t>
            </a:r>
          </a:p>
          <a:p>
            <a:r>
              <a:rPr kumimoji="1" lang="en-US" altLang="zh-CN" sz="1200" dirty="0">
                <a:solidFill>
                  <a:srgbClr val="C00000"/>
                </a:solidFill>
              </a:rPr>
              <a:t>programming</a:t>
            </a:r>
            <a:endParaRPr lang="zh-CN" altLang="en-US" sz="1200" dirty="0">
              <a:solidFill>
                <a:srgbClr val="C00000"/>
              </a:solidFill>
            </a:endParaRPr>
          </a:p>
        </p:txBody>
      </p:sp>
      <p:sp>
        <p:nvSpPr>
          <p:cNvPr id="40" name="矩形 39">
            <a:extLst>
              <a:ext uri="{FF2B5EF4-FFF2-40B4-BE49-F238E27FC236}">
                <a16:creationId xmlns:a16="http://schemas.microsoft.com/office/drawing/2014/main" id="{F0F1F433-025F-D34C-8F0F-BCD7566D9AC9}"/>
              </a:ext>
            </a:extLst>
          </p:cNvPr>
          <p:cNvSpPr/>
          <p:nvPr/>
        </p:nvSpPr>
        <p:spPr>
          <a:xfrm>
            <a:off x="6515464" y="4640038"/>
            <a:ext cx="1063112" cy="276999"/>
          </a:xfrm>
          <a:prstGeom prst="rect">
            <a:avLst/>
          </a:prstGeom>
        </p:spPr>
        <p:txBody>
          <a:bodyPr wrap="none">
            <a:spAutoFit/>
          </a:bodyPr>
          <a:lstStyle/>
          <a:p>
            <a:r>
              <a:rPr kumimoji="1" lang="en-US" altLang="zh-CN" sz="1200" dirty="0">
                <a:solidFill>
                  <a:srgbClr val="C00000"/>
                </a:solidFill>
              </a:rPr>
              <a:t>Performance</a:t>
            </a:r>
            <a:endParaRPr lang="zh-CN" altLang="en-US" sz="1200" dirty="0">
              <a:solidFill>
                <a:srgbClr val="C00000"/>
              </a:solidFill>
            </a:endParaRPr>
          </a:p>
        </p:txBody>
      </p:sp>
      <p:sp>
        <p:nvSpPr>
          <p:cNvPr id="41" name="多边形">
            <a:extLst>
              <a:ext uri="{FF2B5EF4-FFF2-40B4-BE49-F238E27FC236}">
                <a16:creationId xmlns:a16="http://schemas.microsoft.com/office/drawing/2014/main" id="{C770D1BF-AFF3-B043-8048-33EBB3BEF339}"/>
              </a:ext>
            </a:extLst>
          </p:cNvPr>
          <p:cNvSpPr>
            <a:spLocks noChangeAspect="1"/>
          </p:cNvSpPr>
          <p:nvPr/>
        </p:nvSpPr>
        <p:spPr>
          <a:xfrm>
            <a:off x="5878194" y="4555289"/>
            <a:ext cx="637270" cy="588372"/>
          </a:xfrm>
          <a:prstGeom prst="pentagon">
            <a:avLst/>
          </a:prstGeom>
          <a:no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42" name="多边形">
            <a:extLst>
              <a:ext uri="{FF2B5EF4-FFF2-40B4-BE49-F238E27FC236}">
                <a16:creationId xmlns:a16="http://schemas.microsoft.com/office/drawing/2014/main" id="{8A35DCD0-1E84-3041-9389-E1F64D07CA75}"/>
              </a:ext>
            </a:extLst>
          </p:cNvPr>
          <p:cNvSpPr>
            <a:spLocks noChangeAspect="1"/>
          </p:cNvSpPr>
          <p:nvPr/>
        </p:nvSpPr>
        <p:spPr>
          <a:xfrm>
            <a:off x="5862304" y="4545428"/>
            <a:ext cx="526185" cy="615326"/>
          </a:xfrm>
          <a:custGeom>
            <a:avLst/>
            <a:gdLst>
              <a:gd name="connsiteX0" fmla="*/ 0 w 300020"/>
              <a:gd name="connsiteY0" fmla="*/ 105804 h 276999"/>
              <a:gd name="connsiteX1" fmla="*/ 150010 w 300020"/>
              <a:gd name="connsiteY1" fmla="*/ 0 h 276999"/>
              <a:gd name="connsiteX2" fmla="*/ 300020 w 300020"/>
              <a:gd name="connsiteY2" fmla="*/ 105804 h 276999"/>
              <a:gd name="connsiteX3" fmla="*/ 242721 w 300020"/>
              <a:gd name="connsiteY3" fmla="*/ 276998 h 276999"/>
              <a:gd name="connsiteX4" fmla="*/ 57299 w 300020"/>
              <a:gd name="connsiteY4" fmla="*/ 276998 h 276999"/>
              <a:gd name="connsiteX5" fmla="*/ 0 w 300020"/>
              <a:gd name="connsiteY5" fmla="*/ 105804 h 276999"/>
              <a:gd name="connsiteX0" fmla="*/ 0 w 343305"/>
              <a:gd name="connsiteY0" fmla="*/ 105804 h 414158"/>
              <a:gd name="connsiteX1" fmla="*/ 150010 w 343305"/>
              <a:gd name="connsiteY1" fmla="*/ 0 h 414158"/>
              <a:gd name="connsiteX2" fmla="*/ 300020 w 343305"/>
              <a:gd name="connsiteY2" fmla="*/ 105804 h 414158"/>
              <a:gd name="connsiteX3" fmla="*/ 343305 w 343305"/>
              <a:gd name="connsiteY3" fmla="*/ 414158 h 414158"/>
              <a:gd name="connsiteX4" fmla="*/ 57299 w 343305"/>
              <a:gd name="connsiteY4" fmla="*/ 276998 h 414158"/>
              <a:gd name="connsiteX5" fmla="*/ 0 w 343305"/>
              <a:gd name="connsiteY5" fmla="*/ 105804 h 414158"/>
              <a:gd name="connsiteX0" fmla="*/ 0 w 343305"/>
              <a:gd name="connsiteY0" fmla="*/ 105804 h 414158"/>
              <a:gd name="connsiteX1" fmla="*/ 150010 w 343305"/>
              <a:gd name="connsiteY1" fmla="*/ 0 h 414158"/>
              <a:gd name="connsiteX2" fmla="*/ 309164 w 343305"/>
              <a:gd name="connsiteY2" fmla="*/ 105804 h 414158"/>
              <a:gd name="connsiteX3" fmla="*/ 343305 w 343305"/>
              <a:gd name="connsiteY3" fmla="*/ 414158 h 414158"/>
              <a:gd name="connsiteX4" fmla="*/ 57299 w 343305"/>
              <a:gd name="connsiteY4" fmla="*/ 276998 h 414158"/>
              <a:gd name="connsiteX5" fmla="*/ 0 w 343305"/>
              <a:gd name="connsiteY5" fmla="*/ 105804 h 414158"/>
              <a:gd name="connsiteX0" fmla="*/ 0 w 343305"/>
              <a:gd name="connsiteY0" fmla="*/ 288684 h 597038"/>
              <a:gd name="connsiteX1" fmla="*/ 140866 w 343305"/>
              <a:gd name="connsiteY1" fmla="*/ 0 h 597038"/>
              <a:gd name="connsiteX2" fmla="*/ 309164 w 343305"/>
              <a:gd name="connsiteY2" fmla="*/ 288684 h 597038"/>
              <a:gd name="connsiteX3" fmla="*/ 343305 w 343305"/>
              <a:gd name="connsiteY3" fmla="*/ 597038 h 597038"/>
              <a:gd name="connsiteX4" fmla="*/ 57299 w 343305"/>
              <a:gd name="connsiteY4" fmla="*/ 459878 h 597038"/>
              <a:gd name="connsiteX5" fmla="*/ 0 w 343305"/>
              <a:gd name="connsiteY5" fmla="*/ 288684 h 597038"/>
              <a:gd name="connsiteX0" fmla="*/ 0 w 526185"/>
              <a:gd name="connsiteY0" fmla="*/ 270396 h 597038"/>
              <a:gd name="connsiteX1" fmla="*/ 323746 w 526185"/>
              <a:gd name="connsiteY1" fmla="*/ 0 h 597038"/>
              <a:gd name="connsiteX2" fmla="*/ 492044 w 526185"/>
              <a:gd name="connsiteY2" fmla="*/ 288684 h 597038"/>
              <a:gd name="connsiteX3" fmla="*/ 526185 w 526185"/>
              <a:gd name="connsiteY3" fmla="*/ 597038 h 597038"/>
              <a:gd name="connsiteX4" fmla="*/ 240179 w 526185"/>
              <a:gd name="connsiteY4" fmla="*/ 459878 h 597038"/>
              <a:gd name="connsiteX5" fmla="*/ 0 w 526185"/>
              <a:gd name="connsiteY5" fmla="*/ 270396 h 597038"/>
              <a:gd name="connsiteX0" fmla="*/ 0 w 526185"/>
              <a:gd name="connsiteY0" fmla="*/ 270396 h 597038"/>
              <a:gd name="connsiteX1" fmla="*/ 323746 w 526185"/>
              <a:gd name="connsiteY1" fmla="*/ 0 h 597038"/>
              <a:gd name="connsiteX2" fmla="*/ 492044 w 526185"/>
              <a:gd name="connsiteY2" fmla="*/ 288684 h 597038"/>
              <a:gd name="connsiteX3" fmla="*/ 526185 w 526185"/>
              <a:gd name="connsiteY3" fmla="*/ 597038 h 597038"/>
              <a:gd name="connsiteX4" fmla="*/ 167027 w 526185"/>
              <a:gd name="connsiteY4" fmla="*/ 597038 h 597038"/>
              <a:gd name="connsiteX5" fmla="*/ 0 w 526185"/>
              <a:gd name="connsiteY5" fmla="*/ 270396 h 597038"/>
              <a:gd name="connsiteX0" fmla="*/ 0 w 526185"/>
              <a:gd name="connsiteY0" fmla="*/ 252108 h 597038"/>
              <a:gd name="connsiteX1" fmla="*/ 323746 w 526185"/>
              <a:gd name="connsiteY1" fmla="*/ 0 h 597038"/>
              <a:gd name="connsiteX2" fmla="*/ 492044 w 526185"/>
              <a:gd name="connsiteY2" fmla="*/ 288684 h 597038"/>
              <a:gd name="connsiteX3" fmla="*/ 526185 w 526185"/>
              <a:gd name="connsiteY3" fmla="*/ 597038 h 597038"/>
              <a:gd name="connsiteX4" fmla="*/ 167027 w 526185"/>
              <a:gd name="connsiteY4" fmla="*/ 597038 h 597038"/>
              <a:gd name="connsiteX5" fmla="*/ 0 w 526185"/>
              <a:gd name="connsiteY5" fmla="*/ 252108 h 597038"/>
              <a:gd name="connsiteX0" fmla="*/ 0 w 526185"/>
              <a:gd name="connsiteY0" fmla="*/ 252108 h 615326"/>
              <a:gd name="connsiteX1" fmla="*/ 323746 w 526185"/>
              <a:gd name="connsiteY1" fmla="*/ 0 h 615326"/>
              <a:gd name="connsiteX2" fmla="*/ 492044 w 526185"/>
              <a:gd name="connsiteY2" fmla="*/ 288684 h 615326"/>
              <a:gd name="connsiteX3" fmla="*/ 526185 w 526185"/>
              <a:gd name="connsiteY3" fmla="*/ 597038 h 615326"/>
              <a:gd name="connsiteX4" fmla="*/ 130451 w 526185"/>
              <a:gd name="connsiteY4" fmla="*/ 615326 h 615326"/>
              <a:gd name="connsiteX5" fmla="*/ 0 w 526185"/>
              <a:gd name="connsiteY5" fmla="*/ 252108 h 615326"/>
              <a:gd name="connsiteX0" fmla="*/ 0 w 526185"/>
              <a:gd name="connsiteY0" fmla="*/ 252108 h 615326"/>
              <a:gd name="connsiteX1" fmla="*/ 323746 w 526185"/>
              <a:gd name="connsiteY1" fmla="*/ 0 h 615326"/>
              <a:gd name="connsiteX2" fmla="*/ 442168 w 526185"/>
              <a:gd name="connsiteY2" fmla="*/ 321934 h 615326"/>
              <a:gd name="connsiteX3" fmla="*/ 526185 w 526185"/>
              <a:gd name="connsiteY3" fmla="*/ 597038 h 615326"/>
              <a:gd name="connsiteX4" fmla="*/ 130451 w 526185"/>
              <a:gd name="connsiteY4" fmla="*/ 615326 h 615326"/>
              <a:gd name="connsiteX5" fmla="*/ 0 w 526185"/>
              <a:gd name="connsiteY5" fmla="*/ 252108 h 61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185" h="615326">
                <a:moveTo>
                  <a:pt x="0" y="252108"/>
                </a:moveTo>
                <a:lnTo>
                  <a:pt x="323746" y="0"/>
                </a:lnTo>
                <a:lnTo>
                  <a:pt x="442168" y="321934"/>
                </a:lnTo>
                <a:lnTo>
                  <a:pt x="526185" y="597038"/>
                </a:lnTo>
                <a:lnTo>
                  <a:pt x="130451" y="615326"/>
                </a:lnTo>
                <a:lnTo>
                  <a:pt x="0" y="252108"/>
                </a:lnTo>
                <a:close/>
              </a:path>
            </a:pathLst>
          </a:custGeom>
          <a:solidFill>
            <a:srgbClr val="C00000"/>
          </a:solid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43" name="矩形 42">
            <a:extLst>
              <a:ext uri="{FF2B5EF4-FFF2-40B4-BE49-F238E27FC236}">
                <a16:creationId xmlns:a16="http://schemas.microsoft.com/office/drawing/2014/main" id="{D281D6EE-84EA-8D4C-A9C3-1E316039FE6A}"/>
              </a:ext>
            </a:extLst>
          </p:cNvPr>
          <p:cNvSpPr/>
          <p:nvPr/>
        </p:nvSpPr>
        <p:spPr>
          <a:xfrm>
            <a:off x="4429743" y="3935206"/>
            <a:ext cx="3989234" cy="369332"/>
          </a:xfrm>
          <a:prstGeom prst="rect">
            <a:avLst/>
          </a:prstGeom>
        </p:spPr>
        <p:txBody>
          <a:bodyPr wrap="none">
            <a:spAutoFit/>
          </a:bodyPr>
          <a:lstStyle/>
          <a:p>
            <a:r>
              <a:rPr kumimoji="1" lang="en-US" altLang="zh-CN" b="1" u="sng" dirty="0"/>
              <a:t>NewSQL databases (e.g., Spanner)</a:t>
            </a:r>
            <a:endParaRPr lang="zh-CN" altLang="en-US" b="1" u="sng" dirty="0"/>
          </a:p>
        </p:txBody>
      </p:sp>
    </p:spTree>
    <p:extLst>
      <p:ext uri="{BB962C8B-B14F-4D97-AF65-F5344CB8AC3E}">
        <p14:creationId xmlns:p14="http://schemas.microsoft.com/office/powerpoint/2010/main" val="3489997423"/>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B5FE09FA-C344-1D47-A805-BC59394CE344}"/>
              </a:ext>
            </a:extLst>
          </p:cNvPr>
          <p:cNvGrpSpPr/>
          <p:nvPr/>
        </p:nvGrpSpPr>
        <p:grpSpPr>
          <a:xfrm>
            <a:off x="6703930" y="4081635"/>
            <a:ext cx="1598515" cy="1234856"/>
            <a:chOff x="6703930" y="4081635"/>
            <a:chExt cx="1598515" cy="1234856"/>
          </a:xfrm>
        </p:grpSpPr>
        <p:sp>
          <p:nvSpPr>
            <p:cNvPr id="24" name="矩形 23">
              <a:extLst>
                <a:ext uri="{FF2B5EF4-FFF2-40B4-BE49-F238E27FC236}">
                  <a16:creationId xmlns:a16="http://schemas.microsoft.com/office/drawing/2014/main" id="{89E95694-A4EC-C04E-92ED-D93606A46FC0}"/>
                </a:ext>
              </a:extLst>
            </p:cNvPr>
            <p:cNvSpPr/>
            <p:nvPr/>
          </p:nvSpPr>
          <p:spPr>
            <a:xfrm>
              <a:off x="6790277" y="4330728"/>
              <a:ext cx="1421572"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矩形 24">
              <a:extLst>
                <a:ext uri="{FF2B5EF4-FFF2-40B4-BE49-F238E27FC236}">
                  <a16:creationId xmlns:a16="http://schemas.microsoft.com/office/drawing/2014/main" id="{3B54E480-2753-7B4C-9C22-E5E93874F438}"/>
                </a:ext>
              </a:extLst>
            </p:cNvPr>
            <p:cNvSpPr/>
            <p:nvPr/>
          </p:nvSpPr>
          <p:spPr>
            <a:xfrm>
              <a:off x="6703930" y="4081635"/>
              <a:ext cx="1598515" cy="323165"/>
            </a:xfrm>
            <a:prstGeom prst="rect">
              <a:avLst/>
            </a:prstGeom>
            <a:solidFill>
              <a:schemeClr val="bg1"/>
            </a:solidFill>
          </p:spPr>
          <p:txBody>
            <a:bodyPr wrap="none">
              <a:spAutoFit/>
            </a:bodyPr>
            <a:lstStyle/>
            <a:p>
              <a:r>
                <a:rPr kumimoji="1" lang="en-US" altLang="zh-CN" sz="1500" dirty="0">
                  <a:solidFill>
                    <a:srgbClr val="000000"/>
                  </a:solidFill>
                </a:rPr>
                <a:t>Database server</a:t>
              </a:r>
              <a:endParaRPr lang="zh-CN" altLang="en-US" sz="1500" dirty="0"/>
            </a:p>
          </p:txBody>
        </p:sp>
        <p:grpSp>
          <p:nvGrpSpPr>
            <p:cNvPr id="46" name="组合 45">
              <a:extLst>
                <a:ext uri="{FF2B5EF4-FFF2-40B4-BE49-F238E27FC236}">
                  <a16:creationId xmlns:a16="http://schemas.microsoft.com/office/drawing/2014/main" id="{BC106941-C7E2-4D4D-B17E-AAE49B69FF94}"/>
                </a:ext>
              </a:extLst>
            </p:cNvPr>
            <p:cNvGrpSpPr/>
            <p:nvPr/>
          </p:nvGrpSpPr>
          <p:grpSpPr>
            <a:xfrm>
              <a:off x="6890008" y="4529037"/>
              <a:ext cx="1224000" cy="658193"/>
              <a:chOff x="6595392" y="3954307"/>
              <a:chExt cx="925016" cy="658193"/>
            </a:xfrm>
          </p:grpSpPr>
          <p:sp>
            <p:nvSpPr>
              <p:cNvPr id="47" name="磁盘 46">
                <a:extLst>
                  <a:ext uri="{FF2B5EF4-FFF2-40B4-BE49-F238E27FC236}">
                    <a16:creationId xmlns:a16="http://schemas.microsoft.com/office/drawing/2014/main" id="{435B7B0C-F3F6-9F46-A4DA-EFF04F6363E2}"/>
                  </a:ext>
                </a:extLst>
              </p:cNvPr>
              <p:cNvSpPr/>
              <p:nvPr/>
            </p:nvSpPr>
            <p:spPr>
              <a:xfrm>
                <a:off x="6595392" y="3954307"/>
                <a:ext cx="925016" cy="65819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8" name="矩形 47">
                <a:extLst>
                  <a:ext uri="{FF2B5EF4-FFF2-40B4-BE49-F238E27FC236}">
                    <a16:creationId xmlns:a16="http://schemas.microsoft.com/office/drawing/2014/main" id="{AB5A6EE9-7B98-0045-91A5-CD5C11FFF0B4}"/>
                  </a:ext>
                </a:extLst>
              </p:cNvPr>
              <p:cNvSpPr/>
              <p:nvPr/>
            </p:nvSpPr>
            <p:spPr>
              <a:xfrm>
                <a:off x="6645016" y="4050854"/>
                <a:ext cx="816191" cy="503999"/>
              </a:xfrm>
              <a:prstGeom prst="rect">
                <a:avLst/>
              </a:prstGeom>
              <a:solidFill>
                <a:schemeClr val="bg1"/>
              </a:solidFill>
            </p:spPr>
            <p:txBody>
              <a:bodyPr wrap="square">
                <a:spAutoFit/>
              </a:bodyPr>
              <a:lstStyle/>
              <a:p>
                <a:pPr algn="ctr"/>
                <a:r>
                  <a:rPr kumimoji="1" lang="en-US" altLang="zh-CN" sz="1500" b="1" dirty="0"/>
                  <a:t>Database</a:t>
                </a:r>
              </a:p>
              <a:p>
                <a:pPr algn="ctr"/>
                <a:r>
                  <a:rPr kumimoji="1" lang="en-US" altLang="zh-CN" sz="1500" dirty="0"/>
                  <a:t>user, price</a:t>
                </a:r>
                <a:endParaRPr kumimoji="1" lang="zh-CN" altLang="en-US" sz="1500" dirty="0"/>
              </a:p>
            </p:txBody>
          </p:sp>
        </p:grpSp>
      </p:grpSp>
      <p:sp>
        <p:nvSpPr>
          <p:cNvPr id="58" name="任意形状 57">
            <a:extLst>
              <a:ext uri="{FF2B5EF4-FFF2-40B4-BE49-F238E27FC236}">
                <a16:creationId xmlns:a16="http://schemas.microsoft.com/office/drawing/2014/main" id="{C4689B49-3E41-6140-9C84-53CF05C68B53}"/>
              </a:ext>
            </a:extLst>
          </p:cNvPr>
          <p:cNvSpPr/>
          <p:nvPr/>
        </p:nvSpPr>
        <p:spPr>
          <a:xfrm>
            <a:off x="5562819" y="2263515"/>
            <a:ext cx="523826" cy="839449"/>
          </a:xfrm>
          <a:custGeom>
            <a:avLst/>
            <a:gdLst>
              <a:gd name="connsiteX0" fmla="*/ 493207 w 523826"/>
              <a:gd name="connsiteY0" fmla="*/ 0 h 839449"/>
              <a:gd name="connsiteX1" fmla="*/ 478217 w 523826"/>
              <a:gd name="connsiteY1" fmla="*/ 659567 h 839449"/>
              <a:gd name="connsiteX2" fmla="*/ 58492 w 523826"/>
              <a:gd name="connsiteY2" fmla="*/ 674557 h 839449"/>
              <a:gd name="connsiteX3" fmla="*/ 13522 w 523826"/>
              <a:gd name="connsiteY3" fmla="*/ 839449 h 839449"/>
            </a:gdLst>
            <a:ahLst/>
            <a:cxnLst>
              <a:cxn ang="0">
                <a:pos x="connsiteX0" y="connsiteY0"/>
              </a:cxn>
              <a:cxn ang="0">
                <a:pos x="connsiteX1" y="connsiteY1"/>
              </a:cxn>
              <a:cxn ang="0">
                <a:pos x="connsiteX2" y="connsiteY2"/>
              </a:cxn>
              <a:cxn ang="0">
                <a:pos x="connsiteX3" y="connsiteY3"/>
              </a:cxn>
            </a:cxnLst>
            <a:rect l="l" t="t" r="r" b="b"/>
            <a:pathLst>
              <a:path w="523826" h="839449">
                <a:moveTo>
                  <a:pt x="493207" y="0"/>
                </a:moveTo>
                <a:cubicBezTo>
                  <a:pt x="521938" y="273570"/>
                  <a:pt x="550669" y="547141"/>
                  <a:pt x="478217" y="659567"/>
                </a:cubicBezTo>
                <a:cubicBezTo>
                  <a:pt x="405765" y="771993"/>
                  <a:pt x="135941" y="644577"/>
                  <a:pt x="58492" y="674557"/>
                </a:cubicBezTo>
                <a:cubicBezTo>
                  <a:pt x="-18957" y="704537"/>
                  <a:pt x="-2718" y="771993"/>
                  <a:pt x="13522" y="83944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任意形状 58">
            <a:extLst>
              <a:ext uri="{FF2B5EF4-FFF2-40B4-BE49-F238E27FC236}">
                <a16:creationId xmlns:a16="http://schemas.microsoft.com/office/drawing/2014/main" id="{599A836E-AB55-4B4A-BD0C-DB8F54248766}"/>
              </a:ext>
            </a:extLst>
          </p:cNvPr>
          <p:cNvSpPr/>
          <p:nvPr/>
        </p:nvSpPr>
        <p:spPr>
          <a:xfrm>
            <a:off x="7035619" y="2321169"/>
            <a:ext cx="627751" cy="832339"/>
          </a:xfrm>
          <a:custGeom>
            <a:avLst/>
            <a:gdLst>
              <a:gd name="connsiteX0" fmla="*/ 33396 w 627751"/>
              <a:gd name="connsiteY0" fmla="*/ 0 h 832339"/>
              <a:gd name="connsiteX1" fmla="*/ 56843 w 627751"/>
              <a:gd name="connsiteY1" fmla="*/ 703385 h 832339"/>
              <a:gd name="connsiteX2" fmla="*/ 560935 w 627751"/>
              <a:gd name="connsiteY2" fmla="*/ 668216 h 832339"/>
              <a:gd name="connsiteX3" fmla="*/ 607827 w 627751"/>
              <a:gd name="connsiteY3" fmla="*/ 832339 h 832339"/>
            </a:gdLst>
            <a:ahLst/>
            <a:cxnLst>
              <a:cxn ang="0">
                <a:pos x="connsiteX0" y="connsiteY0"/>
              </a:cxn>
              <a:cxn ang="0">
                <a:pos x="connsiteX1" y="connsiteY1"/>
              </a:cxn>
              <a:cxn ang="0">
                <a:pos x="connsiteX2" y="connsiteY2"/>
              </a:cxn>
              <a:cxn ang="0">
                <a:pos x="connsiteX3" y="connsiteY3"/>
              </a:cxn>
            </a:cxnLst>
            <a:rect l="l" t="t" r="r" b="b"/>
            <a:pathLst>
              <a:path w="627751" h="832339">
                <a:moveTo>
                  <a:pt x="33396" y="0"/>
                </a:moveTo>
                <a:cubicBezTo>
                  <a:pt x="1158" y="296008"/>
                  <a:pt x="-31080" y="592016"/>
                  <a:pt x="56843" y="703385"/>
                </a:cubicBezTo>
                <a:cubicBezTo>
                  <a:pt x="144766" y="814754"/>
                  <a:pt x="469104" y="646724"/>
                  <a:pt x="560935" y="668216"/>
                </a:cubicBezTo>
                <a:cubicBezTo>
                  <a:pt x="652766" y="689708"/>
                  <a:pt x="630296" y="761023"/>
                  <a:pt x="607827" y="83233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任意形状 60">
            <a:extLst>
              <a:ext uri="{FF2B5EF4-FFF2-40B4-BE49-F238E27FC236}">
                <a16:creationId xmlns:a16="http://schemas.microsoft.com/office/drawing/2014/main" id="{624F1ADA-280B-744A-827F-CE4BB3A3E61B}"/>
              </a:ext>
            </a:extLst>
          </p:cNvPr>
          <p:cNvSpPr/>
          <p:nvPr/>
        </p:nvSpPr>
        <p:spPr>
          <a:xfrm>
            <a:off x="6831991" y="2366424"/>
            <a:ext cx="363416" cy="1793631"/>
          </a:xfrm>
          <a:custGeom>
            <a:avLst/>
            <a:gdLst>
              <a:gd name="connsiteX0" fmla="*/ 0 w 363416"/>
              <a:gd name="connsiteY0" fmla="*/ 0 h 1793631"/>
              <a:gd name="connsiteX1" fmla="*/ 93785 w 363416"/>
              <a:gd name="connsiteY1" fmla="*/ 1125416 h 1793631"/>
              <a:gd name="connsiteX2" fmla="*/ 363416 w 363416"/>
              <a:gd name="connsiteY2" fmla="*/ 1793631 h 1793631"/>
            </a:gdLst>
            <a:ahLst/>
            <a:cxnLst>
              <a:cxn ang="0">
                <a:pos x="connsiteX0" y="connsiteY0"/>
              </a:cxn>
              <a:cxn ang="0">
                <a:pos x="connsiteX1" y="connsiteY1"/>
              </a:cxn>
              <a:cxn ang="0">
                <a:pos x="connsiteX2" y="connsiteY2"/>
              </a:cxn>
            </a:cxnLst>
            <a:rect l="l" t="t" r="r" b="b"/>
            <a:pathLst>
              <a:path w="363416" h="1793631">
                <a:moveTo>
                  <a:pt x="0" y="0"/>
                </a:moveTo>
                <a:cubicBezTo>
                  <a:pt x="16608" y="413239"/>
                  <a:pt x="33216" y="826478"/>
                  <a:pt x="93785" y="1125416"/>
                </a:cubicBezTo>
                <a:cubicBezTo>
                  <a:pt x="154354" y="1424355"/>
                  <a:pt x="258885" y="1608993"/>
                  <a:pt x="363416" y="179363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任意形状 61">
            <a:extLst>
              <a:ext uri="{FF2B5EF4-FFF2-40B4-BE49-F238E27FC236}">
                <a16:creationId xmlns:a16="http://schemas.microsoft.com/office/drawing/2014/main" id="{A95C2701-7A87-DC46-80A7-32A620F8FCA4}"/>
              </a:ext>
            </a:extLst>
          </p:cNvPr>
          <p:cNvSpPr/>
          <p:nvPr/>
        </p:nvSpPr>
        <p:spPr>
          <a:xfrm>
            <a:off x="6025662" y="2368062"/>
            <a:ext cx="742772" cy="1969476"/>
          </a:xfrm>
          <a:custGeom>
            <a:avLst/>
            <a:gdLst>
              <a:gd name="connsiteX0" fmla="*/ 527538 w 742772"/>
              <a:gd name="connsiteY0" fmla="*/ 0 h 1969476"/>
              <a:gd name="connsiteX1" fmla="*/ 715107 w 742772"/>
              <a:gd name="connsiteY1" fmla="*/ 1289538 h 1969476"/>
              <a:gd name="connsiteX2" fmla="*/ 0 w 742772"/>
              <a:gd name="connsiteY2" fmla="*/ 1969476 h 1969476"/>
            </a:gdLst>
            <a:ahLst/>
            <a:cxnLst>
              <a:cxn ang="0">
                <a:pos x="connsiteX0" y="connsiteY0"/>
              </a:cxn>
              <a:cxn ang="0">
                <a:pos x="connsiteX1" y="connsiteY1"/>
              </a:cxn>
              <a:cxn ang="0">
                <a:pos x="connsiteX2" y="connsiteY2"/>
              </a:cxn>
            </a:cxnLst>
            <a:rect l="l" t="t" r="r" b="b"/>
            <a:pathLst>
              <a:path w="742772" h="1969476">
                <a:moveTo>
                  <a:pt x="527538" y="0"/>
                </a:moveTo>
                <a:cubicBezTo>
                  <a:pt x="665284" y="480646"/>
                  <a:pt x="803030" y="961292"/>
                  <a:pt x="715107" y="1289538"/>
                </a:cubicBezTo>
                <a:cubicBezTo>
                  <a:pt x="627184" y="1617784"/>
                  <a:pt x="313592" y="1793630"/>
                  <a:pt x="0" y="1969476"/>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A5727629-609F-5A4A-A146-9E245BC5957B}"/>
              </a:ext>
            </a:extLst>
          </p:cNvPr>
          <p:cNvSpPr>
            <a:spLocks noGrp="1"/>
          </p:cNvSpPr>
          <p:nvPr>
            <p:ph type="title"/>
          </p:nvPr>
        </p:nvSpPr>
        <p:spPr/>
        <p:txBody>
          <a:bodyPr/>
          <a:lstStyle/>
          <a:p>
            <a:r>
              <a:rPr kumimoji="1" lang="en-US" altLang="zh-CN" dirty="0"/>
              <a:t>Step #2 Avoid the slow data accesses? </a:t>
            </a:r>
            <a:r>
              <a:rPr kumimoji="1" lang="en-US" altLang="zh-CN" b="0" dirty="0"/>
              <a:t>Caching</a:t>
            </a:r>
            <a:endParaRPr kumimoji="1" lang="zh-CN" altLang="en-US" b="0" dirty="0"/>
          </a:p>
        </p:txBody>
      </p:sp>
      <p:sp>
        <p:nvSpPr>
          <p:cNvPr id="3" name="内容占位符 2">
            <a:extLst>
              <a:ext uri="{FF2B5EF4-FFF2-40B4-BE49-F238E27FC236}">
                <a16:creationId xmlns:a16="http://schemas.microsoft.com/office/drawing/2014/main" id="{F3B1FFEE-6E0C-C740-B9F3-ACD16C9F0098}"/>
              </a:ext>
            </a:extLst>
          </p:cNvPr>
          <p:cNvSpPr>
            <a:spLocks noGrp="1"/>
          </p:cNvSpPr>
          <p:nvPr>
            <p:ph idx="1"/>
          </p:nvPr>
        </p:nvSpPr>
        <p:spPr>
          <a:xfrm>
            <a:off x="457200" y="1129308"/>
            <a:ext cx="4207727" cy="3771636"/>
          </a:xfrm>
        </p:spPr>
        <p:txBody>
          <a:bodyPr/>
          <a:lstStyle/>
          <a:p>
            <a:r>
              <a:rPr kumimoji="1" lang="en-US" altLang="zh-CN" dirty="0"/>
              <a:t>Observation: </a:t>
            </a:r>
            <a:r>
              <a:rPr kumimoji="1" lang="en-US" altLang="zh-CN" b="0" dirty="0"/>
              <a:t>most requests access </a:t>
            </a:r>
            <a:br>
              <a:rPr kumimoji="1" lang="en-US" altLang="zh-CN" b="0" dirty="0"/>
            </a:br>
            <a:r>
              <a:rPr kumimoji="1" lang="en-US" altLang="zh-CN" dirty="0">
                <a:solidFill>
                  <a:schemeClr val="accent1"/>
                </a:solidFill>
              </a:rPr>
              <a:t>a small portion</a:t>
            </a:r>
            <a:r>
              <a:rPr kumimoji="1" lang="en-US" altLang="zh-CN" dirty="0">
                <a:solidFill>
                  <a:srgbClr val="FF7E79"/>
                </a:solidFill>
              </a:rPr>
              <a:t> </a:t>
            </a:r>
            <a:r>
              <a:rPr kumimoji="1" lang="en-US" altLang="zh-CN" b="0" dirty="0"/>
              <a:t>of the data</a:t>
            </a:r>
            <a:r>
              <a:rPr kumimoji="1" lang="zh-CN" altLang="en-US" b="0" dirty="0"/>
              <a:t> </a:t>
            </a:r>
            <a:r>
              <a:rPr kumimoji="1" lang="en-US" altLang="zh-CN" b="0" dirty="0"/>
              <a:t>(</a:t>
            </a:r>
            <a:r>
              <a:rPr kumimoji="1" lang="en-US" altLang="zh-CN" dirty="0"/>
              <a:t>locality</a:t>
            </a:r>
            <a:r>
              <a:rPr kumimoji="1" lang="en-US" altLang="zh-CN" b="0" dirty="0"/>
              <a:t>)</a:t>
            </a:r>
          </a:p>
          <a:p>
            <a:r>
              <a:rPr kumimoji="1" lang="en-US" altLang="zh-CN" dirty="0"/>
              <a:t>Caching system with a single node: </a:t>
            </a:r>
          </a:p>
          <a:p>
            <a:pPr lvl="1"/>
            <a:r>
              <a:rPr kumimoji="1" lang="en-US" altLang="zh-CN" dirty="0"/>
              <a:t>E.g.,</a:t>
            </a:r>
            <a:r>
              <a:rPr kumimoji="1" lang="zh-CN" altLang="en-US" dirty="0"/>
              <a:t> </a:t>
            </a:r>
            <a:r>
              <a:rPr kumimoji="1" lang="en-US" altLang="zh-CN" dirty="0"/>
              <a:t>p</a:t>
            </a:r>
            <a:r>
              <a:rPr kumimoji="1" lang="en-US" altLang="zh-CN" b="0" dirty="0"/>
              <a:t>age cache</a:t>
            </a:r>
          </a:p>
          <a:p>
            <a:pPr lvl="1"/>
            <a:r>
              <a:rPr kumimoji="1" lang="en-US" altLang="zh-CN" dirty="0"/>
              <a:t>Drawbacks: </a:t>
            </a:r>
            <a:r>
              <a:rPr kumimoji="1" lang="en-US" altLang="zh-CN" b="1" dirty="0"/>
              <a:t>limited</a:t>
            </a:r>
            <a:r>
              <a:rPr kumimoji="1" lang="en-US" altLang="zh-CN" dirty="0"/>
              <a:t> DRAM capacity</a:t>
            </a:r>
          </a:p>
          <a:p>
            <a:r>
              <a:rPr kumimoji="1" lang="en-US" altLang="zh-CN" dirty="0"/>
              <a:t>Distributed caching server</a:t>
            </a:r>
          </a:p>
          <a:p>
            <a:pPr lvl="1"/>
            <a:r>
              <a:rPr kumimoji="1" lang="en-US" altLang="zh-CN" b="1" dirty="0"/>
              <a:t>Benefits</a:t>
            </a:r>
            <a:r>
              <a:rPr kumimoji="1" lang="en-US" altLang="zh-CN" dirty="0"/>
              <a:t>: huge DRAM capacity, e.g., deploy many caching servers</a:t>
            </a:r>
            <a:endParaRPr kumimoji="1" lang="zh-CN" altLang="en-US" dirty="0"/>
          </a:p>
        </p:txBody>
      </p:sp>
      <p:sp>
        <p:nvSpPr>
          <p:cNvPr id="4" name="灯片编号占位符 3">
            <a:extLst>
              <a:ext uri="{FF2B5EF4-FFF2-40B4-BE49-F238E27FC236}">
                <a16:creationId xmlns:a16="http://schemas.microsoft.com/office/drawing/2014/main" id="{5C4ACEBD-431D-5641-A7B4-4453C8095B90}"/>
              </a:ext>
            </a:extLst>
          </p:cNvPr>
          <p:cNvSpPr>
            <a:spLocks noGrp="1"/>
          </p:cNvSpPr>
          <p:nvPr>
            <p:ph type="sldNum" sz="quarter" idx="12"/>
          </p:nvPr>
        </p:nvSpPr>
        <p:spPr/>
        <p:txBody>
          <a:bodyPr/>
          <a:lstStyle/>
          <a:p>
            <a:fld id="{ADE361C3-C043-4A6E-BDCE-8DA1E7D90A3B}" type="slidenum">
              <a:rPr lang="zh-CN" altLang="en-US" smtClean="0"/>
              <a:t>14</a:t>
            </a:fld>
            <a:endParaRPr lang="zh-CN" altLang="en-US"/>
          </a:p>
        </p:txBody>
      </p:sp>
      <p:grpSp>
        <p:nvGrpSpPr>
          <p:cNvPr id="12" name="组合 11">
            <a:extLst>
              <a:ext uri="{FF2B5EF4-FFF2-40B4-BE49-F238E27FC236}">
                <a16:creationId xmlns:a16="http://schemas.microsoft.com/office/drawing/2014/main" id="{CD070C67-3252-1E48-B73F-6C67C0269CDE}"/>
              </a:ext>
            </a:extLst>
          </p:cNvPr>
          <p:cNvGrpSpPr/>
          <p:nvPr/>
        </p:nvGrpSpPr>
        <p:grpSpPr>
          <a:xfrm>
            <a:off x="5423376" y="1202600"/>
            <a:ext cx="2662054" cy="1161563"/>
            <a:chOff x="5838980" y="4329138"/>
            <a:chExt cx="2662054" cy="1161563"/>
          </a:xfrm>
        </p:grpSpPr>
        <p:sp>
          <p:nvSpPr>
            <p:cNvPr id="13" name="矩形 12">
              <a:extLst>
                <a:ext uri="{FF2B5EF4-FFF2-40B4-BE49-F238E27FC236}">
                  <a16:creationId xmlns:a16="http://schemas.microsoft.com/office/drawing/2014/main" id="{4681D635-692C-394C-BB4F-2A94C498E825}"/>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圆角矩形 13">
              <a:extLst>
                <a:ext uri="{FF2B5EF4-FFF2-40B4-BE49-F238E27FC236}">
                  <a16:creationId xmlns:a16="http://schemas.microsoft.com/office/drawing/2014/main" id="{ECB70170-1E08-E344-A4C0-39C2F101CF99}"/>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15" name="矩形 14">
              <a:extLst>
                <a:ext uri="{FF2B5EF4-FFF2-40B4-BE49-F238E27FC236}">
                  <a16:creationId xmlns:a16="http://schemas.microsoft.com/office/drawing/2014/main" id="{373FA917-AC58-F84D-B384-46E07CF83C02}"/>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16" name="组合 15">
            <a:extLst>
              <a:ext uri="{FF2B5EF4-FFF2-40B4-BE49-F238E27FC236}">
                <a16:creationId xmlns:a16="http://schemas.microsoft.com/office/drawing/2014/main" id="{3515B099-0A96-5340-8471-75A2F04C1FC8}"/>
              </a:ext>
            </a:extLst>
          </p:cNvPr>
          <p:cNvGrpSpPr/>
          <p:nvPr/>
        </p:nvGrpSpPr>
        <p:grpSpPr>
          <a:xfrm>
            <a:off x="4932040" y="4081636"/>
            <a:ext cx="1083951" cy="1234855"/>
            <a:chOff x="6030246" y="2294861"/>
            <a:chExt cx="1083951" cy="1234855"/>
          </a:xfrm>
        </p:grpSpPr>
        <p:sp>
          <p:nvSpPr>
            <p:cNvPr id="17" name="矩形 16">
              <a:extLst>
                <a:ext uri="{FF2B5EF4-FFF2-40B4-BE49-F238E27FC236}">
                  <a16:creationId xmlns:a16="http://schemas.microsoft.com/office/drawing/2014/main" id="{9E166925-C2F8-8046-B4A2-6DBE9EE29AE0}"/>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一个圆顶角并剪去另一个顶角的矩形 17">
              <a:extLst>
                <a:ext uri="{FF2B5EF4-FFF2-40B4-BE49-F238E27FC236}">
                  <a16:creationId xmlns:a16="http://schemas.microsoft.com/office/drawing/2014/main" id="{9908C897-A0F4-C54C-BF1B-AE29B553AA6C}"/>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4E632C1D-20F5-D94B-8721-7ECF85A0A0A3}"/>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0" name="矩形 19">
              <a:extLst>
                <a:ext uri="{FF2B5EF4-FFF2-40B4-BE49-F238E27FC236}">
                  <a16:creationId xmlns:a16="http://schemas.microsoft.com/office/drawing/2014/main" id="{9B470E68-1D4E-A545-9402-0C8D3BB12B37}"/>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27" name="组合 26">
            <a:extLst>
              <a:ext uri="{FF2B5EF4-FFF2-40B4-BE49-F238E27FC236}">
                <a16:creationId xmlns:a16="http://schemas.microsoft.com/office/drawing/2014/main" id="{23892866-95E1-BB42-A934-66C66D37939E}"/>
              </a:ext>
            </a:extLst>
          </p:cNvPr>
          <p:cNvGrpSpPr/>
          <p:nvPr/>
        </p:nvGrpSpPr>
        <p:grpSpPr>
          <a:xfrm>
            <a:off x="5605905" y="2431216"/>
            <a:ext cx="2341033" cy="549539"/>
            <a:chOff x="6020854" y="1449708"/>
            <a:chExt cx="2341033" cy="549539"/>
          </a:xfrm>
        </p:grpSpPr>
        <p:sp>
          <p:nvSpPr>
            <p:cNvPr id="28" name="云形 27">
              <a:extLst>
                <a:ext uri="{FF2B5EF4-FFF2-40B4-BE49-F238E27FC236}">
                  <a16:creationId xmlns:a16="http://schemas.microsoft.com/office/drawing/2014/main" id="{7803F4E0-B31F-6F40-9131-91857037CFAD}"/>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2BF4F5DC-E3C0-EB4F-A2A3-96C34E1818E5}"/>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grpSp>
        <p:nvGrpSpPr>
          <p:cNvPr id="53" name="组合 52">
            <a:extLst>
              <a:ext uri="{FF2B5EF4-FFF2-40B4-BE49-F238E27FC236}">
                <a16:creationId xmlns:a16="http://schemas.microsoft.com/office/drawing/2014/main" id="{4366566B-7F4C-CF4E-BD55-2B0BE0612C02}"/>
              </a:ext>
            </a:extLst>
          </p:cNvPr>
          <p:cNvGrpSpPr/>
          <p:nvPr/>
        </p:nvGrpSpPr>
        <p:grpSpPr>
          <a:xfrm>
            <a:off x="5048650" y="3070799"/>
            <a:ext cx="1481496" cy="844382"/>
            <a:chOff x="4777167" y="3237253"/>
            <a:chExt cx="1481496" cy="844382"/>
          </a:xfrm>
        </p:grpSpPr>
        <p:sp>
          <p:nvSpPr>
            <p:cNvPr id="50" name="梯形 49">
              <a:extLst>
                <a:ext uri="{FF2B5EF4-FFF2-40B4-BE49-F238E27FC236}">
                  <a16:creationId xmlns:a16="http://schemas.microsoft.com/office/drawing/2014/main" id="{834E6158-BD48-6840-A039-7D0F5F3245F4}"/>
                </a:ext>
              </a:extLst>
            </p:cNvPr>
            <p:cNvSpPr/>
            <p:nvPr/>
          </p:nvSpPr>
          <p:spPr>
            <a:xfrm>
              <a:off x="4857850" y="3506191"/>
              <a:ext cx="1389743" cy="575444"/>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a:extLst>
                <a:ext uri="{FF2B5EF4-FFF2-40B4-BE49-F238E27FC236}">
                  <a16:creationId xmlns:a16="http://schemas.microsoft.com/office/drawing/2014/main" id="{B007E03F-D0E2-9745-958A-3B4775F1B381}"/>
                </a:ext>
              </a:extLst>
            </p:cNvPr>
            <p:cNvSpPr/>
            <p:nvPr/>
          </p:nvSpPr>
          <p:spPr>
            <a:xfrm>
              <a:off x="4970329" y="3588276"/>
              <a:ext cx="1095173" cy="369332"/>
            </a:xfrm>
            <a:prstGeom prst="rect">
              <a:avLst/>
            </a:prstGeom>
          </p:spPr>
          <p:txBody>
            <a:bodyPr wrap="none">
              <a:spAutoFit/>
            </a:bodyPr>
            <a:lstStyle/>
            <a:p>
              <a:pPr algn="ctr"/>
              <a:r>
                <a:rPr kumimoji="1" lang="en-US" altLang="zh-CN" b="1" dirty="0"/>
                <a:t>Caching</a:t>
              </a:r>
            </a:p>
          </p:txBody>
        </p:sp>
        <p:sp>
          <p:nvSpPr>
            <p:cNvPr id="52" name="矩形 51">
              <a:extLst>
                <a:ext uri="{FF2B5EF4-FFF2-40B4-BE49-F238E27FC236}">
                  <a16:creationId xmlns:a16="http://schemas.microsoft.com/office/drawing/2014/main" id="{5BF220FE-EF09-B342-B881-91F612E4F4FC}"/>
                </a:ext>
              </a:extLst>
            </p:cNvPr>
            <p:cNvSpPr/>
            <p:nvPr/>
          </p:nvSpPr>
          <p:spPr>
            <a:xfrm>
              <a:off x="4777167" y="3237253"/>
              <a:ext cx="1481496" cy="323165"/>
            </a:xfrm>
            <a:prstGeom prst="rect">
              <a:avLst/>
            </a:prstGeom>
            <a:solidFill>
              <a:schemeClr val="bg1"/>
            </a:solidFill>
          </p:spPr>
          <p:txBody>
            <a:bodyPr wrap="none">
              <a:spAutoFit/>
            </a:bodyPr>
            <a:lstStyle/>
            <a:p>
              <a:r>
                <a:rPr kumimoji="1" lang="en-US" altLang="zh-CN" sz="1500" dirty="0">
                  <a:solidFill>
                    <a:srgbClr val="000000"/>
                  </a:solidFill>
                </a:rPr>
                <a:t>Caching server</a:t>
              </a:r>
              <a:endParaRPr lang="zh-CN" altLang="en-US" sz="1500" dirty="0"/>
            </a:p>
          </p:txBody>
        </p:sp>
      </p:grpSp>
      <p:grpSp>
        <p:nvGrpSpPr>
          <p:cNvPr id="54" name="组合 53">
            <a:extLst>
              <a:ext uri="{FF2B5EF4-FFF2-40B4-BE49-F238E27FC236}">
                <a16:creationId xmlns:a16="http://schemas.microsoft.com/office/drawing/2014/main" id="{42371A66-F171-5640-BDBC-312E81D21A3B}"/>
              </a:ext>
            </a:extLst>
          </p:cNvPr>
          <p:cNvGrpSpPr/>
          <p:nvPr/>
        </p:nvGrpSpPr>
        <p:grpSpPr>
          <a:xfrm>
            <a:off x="6995207" y="3071953"/>
            <a:ext cx="1481496" cy="844382"/>
            <a:chOff x="4777167" y="3237253"/>
            <a:chExt cx="1481496" cy="844382"/>
          </a:xfrm>
        </p:grpSpPr>
        <p:sp>
          <p:nvSpPr>
            <p:cNvPr id="55" name="梯形 54">
              <a:extLst>
                <a:ext uri="{FF2B5EF4-FFF2-40B4-BE49-F238E27FC236}">
                  <a16:creationId xmlns:a16="http://schemas.microsoft.com/office/drawing/2014/main" id="{E3842C80-B6B3-B74B-BF39-DA14A88F1770}"/>
                </a:ext>
              </a:extLst>
            </p:cNvPr>
            <p:cNvSpPr/>
            <p:nvPr/>
          </p:nvSpPr>
          <p:spPr>
            <a:xfrm>
              <a:off x="4857850" y="3506191"/>
              <a:ext cx="1389743" cy="575444"/>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8E0282AA-3439-8E49-906E-3017ECEC9AA6}"/>
                </a:ext>
              </a:extLst>
            </p:cNvPr>
            <p:cNvSpPr/>
            <p:nvPr/>
          </p:nvSpPr>
          <p:spPr>
            <a:xfrm>
              <a:off x="4970329" y="3588276"/>
              <a:ext cx="1095173" cy="369332"/>
            </a:xfrm>
            <a:prstGeom prst="rect">
              <a:avLst/>
            </a:prstGeom>
          </p:spPr>
          <p:txBody>
            <a:bodyPr wrap="none">
              <a:spAutoFit/>
            </a:bodyPr>
            <a:lstStyle/>
            <a:p>
              <a:pPr algn="ctr"/>
              <a:r>
                <a:rPr kumimoji="1" lang="en-US" altLang="zh-CN" b="1" dirty="0"/>
                <a:t>Caching</a:t>
              </a:r>
            </a:p>
          </p:txBody>
        </p:sp>
        <p:sp>
          <p:nvSpPr>
            <p:cNvPr id="57" name="矩形 56">
              <a:extLst>
                <a:ext uri="{FF2B5EF4-FFF2-40B4-BE49-F238E27FC236}">
                  <a16:creationId xmlns:a16="http://schemas.microsoft.com/office/drawing/2014/main" id="{2BAB0657-ECCB-0E44-A941-F167607B63BF}"/>
                </a:ext>
              </a:extLst>
            </p:cNvPr>
            <p:cNvSpPr/>
            <p:nvPr/>
          </p:nvSpPr>
          <p:spPr>
            <a:xfrm>
              <a:off x="4777167" y="3237253"/>
              <a:ext cx="1481496" cy="323165"/>
            </a:xfrm>
            <a:prstGeom prst="rect">
              <a:avLst/>
            </a:prstGeom>
            <a:solidFill>
              <a:schemeClr val="bg1"/>
            </a:solidFill>
          </p:spPr>
          <p:txBody>
            <a:bodyPr wrap="none">
              <a:spAutoFit/>
            </a:bodyPr>
            <a:lstStyle/>
            <a:p>
              <a:r>
                <a:rPr kumimoji="1" lang="en-US" altLang="zh-CN" sz="1500" dirty="0">
                  <a:solidFill>
                    <a:srgbClr val="000000"/>
                  </a:solidFill>
                </a:rPr>
                <a:t>Caching server</a:t>
              </a:r>
              <a:endParaRPr lang="zh-CN" altLang="en-US" sz="1500" dirty="0"/>
            </a:p>
          </p:txBody>
        </p:sp>
      </p:grpSp>
    </p:spTree>
    <p:extLst>
      <p:ext uri="{BB962C8B-B14F-4D97-AF65-F5344CB8AC3E}">
        <p14:creationId xmlns:p14="http://schemas.microsoft.com/office/powerpoint/2010/main" val="1068099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0E8697-F13D-384C-A3E6-95F5EE4ED60F}"/>
              </a:ext>
            </a:extLst>
          </p:cNvPr>
          <p:cNvSpPr>
            <a:spLocks noGrp="1"/>
          </p:cNvSpPr>
          <p:nvPr>
            <p:ph type="title"/>
          </p:nvPr>
        </p:nvSpPr>
        <p:spPr/>
        <p:txBody>
          <a:bodyPr/>
          <a:lstStyle/>
          <a:p>
            <a:r>
              <a:rPr kumimoji="1" lang="en-US" altLang="zh-CN" dirty="0"/>
              <a:t>Case study of distributed cache server: </a:t>
            </a:r>
            <a:r>
              <a:rPr kumimoji="1" lang="en-US" altLang="zh-CN" b="0" dirty="0"/>
              <a:t>Memcached</a:t>
            </a:r>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F4E2745C-9FCF-2149-A494-F58B7E5854C7}"/>
              </a:ext>
            </a:extLst>
          </p:cNvPr>
          <p:cNvSpPr>
            <a:spLocks noGrp="1"/>
          </p:cNvSpPr>
          <p:nvPr>
            <p:ph idx="1"/>
          </p:nvPr>
        </p:nvSpPr>
        <p:spPr>
          <a:xfrm>
            <a:off x="457200" y="1129307"/>
            <a:ext cx="4336749" cy="4356827"/>
          </a:xfrm>
        </p:spPr>
        <p:txBody>
          <a:bodyPr>
            <a:normAutofit/>
          </a:bodyPr>
          <a:lstStyle/>
          <a:p>
            <a:r>
              <a:rPr kumimoji="1" lang="en-US" altLang="zh-CN" sz="1600" dirty="0"/>
              <a:t>Distributed caching server</a:t>
            </a:r>
          </a:p>
          <a:p>
            <a:pPr lvl="1"/>
            <a:r>
              <a:rPr kumimoji="1" lang="en-US" altLang="zh-CN" sz="1600" dirty="0"/>
              <a:t>Benefits: huge DRAM capacity</a:t>
            </a:r>
          </a:p>
          <a:p>
            <a:r>
              <a:rPr kumimoji="1" lang="en-US" altLang="zh-CN" sz="1600" dirty="0"/>
              <a:t>Memcached server</a:t>
            </a:r>
          </a:p>
          <a:p>
            <a:pPr lvl="1"/>
            <a:r>
              <a:rPr kumimoji="1" lang="en-US" altLang="zh-CN" sz="1600" dirty="0"/>
              <a:t>Store all the cached data in memory</a:t>
            </a:r>
          </a:p>
          <a:p>
            <a:pPr lvl="1"/>
            <a:r>
              <a:rPr kumimoji="1" lang="en-US" altLang="zh-CN" sz="1600" dirty="0"/>
              <a:t>Can scale out to</a:t>
            </a:r>
            <a:r>
              <a:rPr kumimoji="1" lang="zh-CN" altLang="en-US" sz="1600" dirty="0"/>
              <a:t> </a:t>
            </a:r>
            <a:r>
              <a:rPr kumimoji="1" lang="en-US" altLang="zh-CN" sz="1600" dirty="0"/>
              <a:t>use multiple servers</a:t>
            </a:r>
          </a:p>
          <a:p>
            <a:r>
              <a:rPr kumimoji="1" lang="en-US" altLang="zh-CN" sz="1600" dirty="0"/>
              <a:t>Memcached clients</a:t>
            </a:r>
          </a:p>
          <a:p>
            <a:pPr lvl="1"/>
            <a:r>
              <a:rPr kumimoji="1" lang="en-US" altLang="zh-CN" sz="1600" dirty="0"/>
              <a:t>Check whether server has cached data</a:t>
            </a:r>
          </a:p>
          <a:p>
            <a:pPr lvl="1"/>
            <a:r>
              <a:rPr kumimoji="1" lang="en-US" altLang="zh-CN" sz="1600" dirty="0"/>
              <a:t>On </a:t>
            </a:r>
            <a:r>
              <a:rPr kumimoji="1" lang="en-US" altLang="zh-CN" sz="1600" b="1" dirty="0"/>
              <a:t>cache</a:t>
            </a:r>
            <a:r>
              <a:rPr kumimoji="1" lang="zh-CN" altLang="en-US" sz="1600" b="1" dirty="0"/>
              <a:t> </a:t>
            </a:r>
            <a:r>
              <a:rPr kumimoji="1" lang="en-US" altLang="zh-CN" sz="1600" b="1" dirty="0"/>
              <a:t>miss</a:t>
            </a:r>
            <a:r>
              <a:rPr kumimoji="1" lang="en-US" altLang="zh-CN" sz="1600" dirty="0"/>
              <a:t>, </a:t>
            </a:r>
            <a:r>
              <a:rPr kumimoji="1" lang="en-US" altLang="zh-CN" sz="1600" b="1" dirty="0">
                <a:solidFill>
                  <a:srgbClr val="FF7E79"/>
                </a:solidFill>
              </a:rPr>
              <a:t>fallback</a:t>
            </a:r>
            <a:r>
              <a:rPr kumimoji="1" lang="en-US" altLang="zh-CN" sz="1600" dirty="0"/>
              <a:t> to database/file</a:t>
            </a:r>
          </a:p>
          <a:p>
            <a:r>
              <a:rPr kumimoji="1" lang="en-US" altLang="zh-CN" sz="1600" dirty="0"/>
              <a:t>Question:</a:t>
            </a:r>
          </a:p>
          <a:p>
            <a:pPr lvl="1"/>
            <a:r>
              <a:rPr kumimoji="1" lang="en-US" altLang="zh-CN" sz="1600" dirty="0"/>
              <a:t>How to find which server has cached the data?</a:t>
            </a:r>
            <a:endParaRPr kumimoji="1" lang="zh-CN" altLang="en-US" sz="1600" dirty="0"/>
          </a:p>
          <a:p>
            <a:endParaRPr kumimoji="1" lang="zh-CN" altLang="en-US" sz="1600" dirty="0"/>
          </a:p>
        </p:txBody>
      </p:sp>
      <p:sp>
        <p:nvSpPr>
          <p:cNvPr id="4" name="灯片编号占位符 3">
            <a:extLst>
              <a:ext uri="{FF2B5EF4-FFF2-40B4-BE49-F238E27FC236}">
                <a16:creationId xmlns:a16="http://schemas.microsoft.com/office/drawing/2014/main" id="{C781D237-17CC-C745-A8A0-DE9B0ADEEDBE}"/>
              </a:ext>
            </a:extLst>
          </p:cNvPr>
          <p:cNvSpPr>
            <a:spLocks noGrp="1"/>
          </p:cNvSpPr>
          <p:nvPr>
            <p:ph type="sldNum" sz="quarter" idx="12"/>
          </p:nvPr>
        </p:nvSpPr>
        <p:spPr/>
        <p:txBody>
          <a:bodyPr/>
          <a:lstStyle/>
          <a:p>
            <a:fld id="{ADE361C3-C043-4A6E-BDCE-8DA1E7D90A3B}" type="slidenum">
              <a:rPr lang="zh-CN" altLang="en-US" smtClean="0"/>
              <a:t>15</a:t>
            </a:fld>
            <a:endParaRPr lang="zh-CN" altLang="en-US"/>
          </a:p>
        </p:txBody>
      </p:sp>
      <p:grpSp>
        <p:nvGrpSpPr>
          <p:cNvPr id="6" name="组合 5">
            <a:extLst>
              <a:ext uri="{FF2B5EF4-FFF2-40B4-BE49-F238E27FC236}">
                <a16:creationId xmlns:a16="http://schemas.microsoft.com/office/drawing/2014/main" id="{F527683A-95F4-8F4B-9445-ECAF11C1BAD3}"/>
              </a:ext>
            </a:extLst>
          </p:cNvPr>
          <p:cNvGrpSpPr/>
          <p:nvPr/>
        </p:nvGrpSpPr>
        <p:grpSpPr>
          <a:xfrm>
            <a:off x="5423376" y="1202600"/>
            <a:ext cx="2662054" cy="2456941"/>
            <a:chOff x="5838980" y="4329138"/>
            <a:chExt cx="2662054" cy="2456941"/>
          </a:xfrm>
        </p:grpSpPr>
        <p:sp>
          <p:nvSpPr>
            <p:cNvPr id="7" name="矩形 6">
              <a:extLst>
                <a:ext uri="{FF2B5EF4-FFF2-40B4-BE49-F238E27FC236}">
                  <a16:creationId xmlns:a16="http://schemas.microsoft.com/office/drawing/2014/main" id="{3737839D-9F32-B34A-A904-E5C85A6E3A2C}"/>
                </a:ext>
              </a:extLst>
            </p:cNvPr>
            <p:cNvSpPr/>
            <p:nvPr/>
          </p:nvSpPr>
          <p:spPr>
            <a:xfrm>
              <a:off x="5838980" y="4329138"/>
              <a:ext cx="2662054" cy="230297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圆角矩形 7">
              <a:extLst>
                <a:ext uri="{FF2B5EF4-FFF2-40B4-BE49-F238E27FC236}">
                  <a16:creationId xmlns:a16="http://schemas.microsoft.com/office/drawing/2014/main" id="{E209A9AC-43DF-8346-A1CB-C47002DE1F47}"/>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9" name="矩形 8">
              <a:extLst>
                <a:ext uri="{FF2B5EF4-FFF2-40B4-BE49-F238E27FC236}">
                  <a16:creationId xmlns:a16="http://schemas.microsoft.com/office/drawing/2014/main" id="{08E7707B-7564-0B42-AAB1-9C983E4A7666}"/>
                </a:ext>
              </a:extLst>
            </p:cNvPr>
            <p:cNvSpPr/>
            <p:nvPr/>
          </p:nvSpPr>
          <p:spPr>
            <a:xfrm>
              <a:off x="6311438" y="6462914"/>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sp>
        <p:nvSpPr>
          <p:cNvPr id="5" name="圆角矩形 4">
            <a:extLst>
              <a:ext uri="{FF2B5EF4-FFF2-40B4-BE49-F238E27FC236}">
                <a16:creationId xmlns:a16="http://schemas.microsoft.com/office/drawing/2014/main" id="{88C35B60-0F70-4542-BC4E-58847BFB4084}"/>
              </a:ext>
            </a:extLst>
          </p:cNvPr>
          <p:cNvSpPr/>
          <p:nvPr/>
        </p:nvSpPr>
        <p:spPr>
          <a:xfrm>
            <a:off x="6464284" y="2157030"/>
            <a:ext cx="1535839" cy="360040"/>
          </a:xfrm>
          <a:prstGeom prst="roundRect">
            <a:avLst/>
          </a:prstGeom>
          <a:solidFill>
            <a:schemeClr val="tx1"/>
          </a:solidFill>
          <a:ln w="25400" cmpd="dbl">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err="1">
                <a:solidFill>
                  <a:schemeClr val="bg1"/>
                </a:solidFill>
              </a:rPr>
              <a:t>Memached</a:t>
            </a:r>
            <a:r>
              <a:rPr kumimoji="1" lang="en-US" altLang="zh-CN" sz="1500" dirty="0">
                <a:solidFill>
                  <a:schemeClr val="bg1"/>
                </a:solidFill>
              </a:rPr>
              <a:t> API</a:t>
            </a:r>
            <a:endParaRPr kumimoji="1" lang="zh-CN" altLang="en-US" sz="1500" dirty="0">
              <a:solidFill>
                <a:schemeClr val="bg1"/>
              </a:solidFill>
            </a:endParaRPr>
          </a:p>
        </p:txBody>
      </p:sp>
      <p:sp>
        <p:nvSpPr>
          <p:cNvPr id="11" name="圆角矩形 10">
            <a:extLst>
              <a:ext uri="{FF2B5EF4-FFF2-40B4-BE49-F238E27FC236}">
                <a16:creationId xmlns:a16="http://schemas.microsoft.com/office/drawing/2014/main" id="{04CFE75E-DF36-3844-BE4E-084C3D192B4C}"/>
              </a:ext>
            </a:extLst>
          </p:cNvPr>
          <p:cNvSpPr/>
          <p:nvPr/>
        </p:nvSpPr>
        <p:spPr>
          <a:xfrm>
            <a:off x="6464284" y="2779095"/>
            <a:ext cx="902280" cy="360040"/>
          </a:xfrm>
          <a:prstGeom prst="roundRect">
            <a:avLst/>
          </a:prstGeom>
          <a:solidFill>
            <a:schemeClr val="tx1"/>
          </a:solidFill>
          <a:ln w="25400" cmpd="dbl">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a:solidFill>
                  <a:schemeClr val="bg1"/>
                </a:solidFill>
              </a:rPr>
              <a:t>Routing</a:t>
            </a:r>
            <a:endParaRPr kumimoji="1" lang="zh-CN" altLang="en-US" sz="1500" dirty="0">
              <a:solidFill>
                <a:schemeClr val="bg1"/>
              </a:solidFill>
            </a:endParaRPr>
          </a:p>
        </p:txBody>
      </p:sp>
      <p:graphicFrame>
        <p:nvGraphicFramePr>
          <p:cNvPr id="10" name="表格 11">
            <a:extLst>
              <a:ext uri="{FF2B5EF4-FFF2-40B4-BE49-F238E27FC236}">
                <a16:creationId xmlns:a16="http://schemas.microsoft.com/office/drawing/2014/main" id="{A45FD129-2C18-0345-B331-60137CFCF7F6}"/>
              </a:ext>
            </a:extLst>
          </p:cNvPr>
          <p:cNvGraphicFramePr>
            <a:graphicFrameLocks noGrp="1"/>
          </p:cNvGraphicFramePr>
          <p:nvPr>
            <p:extLst>
              <p:ext uri="{D42A27DB-BD31-4B8C-83A1-F6EECF244321}">
                <p14:modId xmlns:p14="http://schemas.microsoft.com/office/powerpoint/2010/main" val="2346452771"/>
              </p:ext>
            </p:extLst>
          </p:nvPr>
        </p:nvGraphicFramePr>
        <p:xfrm>
          <a:off x="7620000" y="2650933"/>
          <a:ext cx="1506338" cy="616364"/>
        </p:xfrm>
        <a:graphic>
          <a:graphicData uri="http://schemas.openxmlformats.org/drawingml/2006/table">
            <a:tbl>
              <a:tblPr firstRow="1" bandRow="1">
                <a:tableStyleId>{93296810-A885-4BE3-A3E7-6D5BEEA58F35}</a:tableStyleId>
              </a:tblPr>
              <a:tblGrid>
                <a:gridCol w="1506338">
                  <a:extLst>
                    <a:ext uri="{9D8B030D-6E8A-4147-A177-3AD203B41FA5}">
                      <a16:colId xmlns:a16="http://schemas.microsoft.com/office/drawing/2014/main" val="61876348"/>
                    </a:ext>
                  </a:extLst>
                </a:gridCol>
              </a:tblGrid>
              <a:tr h="308182">
                <a:tc>
                  <a:txBody>
                    <a:bodyPr/>
                    <a:lstStyle/>
                    <a:p>
                      <a:r>
                        <a:rPr lang="en-US" altLang="zh-CN" sz="1200" b="1" dirty="0">
                          <a:solidFill>
                            <a:schemeClr val="tx1"/>
                          </a:solidFill>
                          <a:latin typeface="Courier New" panose="02070309020205020404" pitchFamily="49" charset="0"/>
                          <a:cs typeface="Courier New" panose="02070309020205020404" pitchFamily="49" charset="0"/>
                        </a:rPr>
                        <a:t>S0</a:t>
                      </a:r>
                      <a:r>
                        <a:rPr lang="en-US" altLang="zh-CN" sz="1200" b="0" dirty="0">
                          <a:solidFill>
                            <a:schemeClr val="tx1"/>
                          </a:solidFill>
                          <a:latin typeface="Courier New" panose="02070309020205020404" pitchFamily="49" charset="0"/>
                          <a:cs typeface="Courier New" panose="02070309020205020404" pitchFamily="49" charset="0"/>
                        </a:rPr>
                        <a:t>: 10.0.0.100</a:t>
                      </a:r>
                      <a:endParaRPr lang="zh-CN" altLang="en-US" sz="1200" b="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0FFD3"/>
                    </a:solidFill>
                  </a:tcPr>
                </a:tc>
                <a:extLst>
                  <a:ext uri="{0D108BD9-81ED-4DB2-BD59-A6C34878D82A}">
                    <a16:rowId xmlns:a16="http://schemas.microsoft.com/office/drawing/2014/main" val="517809927"/>
                  </a:ext>
                </a:extLst>
              </a:tr>
              <a:tr h="308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latin typeface="Courier New" panose="02070309020205020404" pitchFamily="49" charset="0"/>
                          <a:cs typeface="Courier New" panose="02070309020205020404" pitchFamily="49" charset="0"/>
                        </a:rPr>
                        <a:t>S1</a:t>
                      </a:r>
                      <a:r>
                        <a:rPr lang="en-US" altLang="zh-CN" sz="1200" b="0" dirty="0">
                          <a:solidFill>
                            <a:schemeClr val="tx1"/>
                          </a:solidFill>
                          <a:latin typeface="Courier New" panose="02070309020205020404" pitchFamily="49" charset="0"/>
                          <a:cs typeface="Courier New" panose="02070309020205020404" pitchFamily="49" charset="0"/>
                        </a:rPr>
                        <a:t>: 10.0.0.101</a:t>
                      </a:r>
                      <a:endParaRPr lang="zh-CN" altLang="en-US" sz="1200" b="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0FFD3"/>
                    </a:solidFill>
                  </a:tcPr>
                </a:tc>
                <a:extLst>
                  <a:ext uri="{0D108BD9-81ED-4DB2-BD59-A6C34878D82A}">
                    <a16:rowId xmlns:a16="http://schemas.microsoft.com/office/drawing/2014/main" val="3251422982"/>
                  </a:ext>
                </a:extLst>
              </a:tr>
            </a:tbl>
          </a:graphicData>
        </a:graphic>
      </p:graphicFrame>
      <p:sp>
        <p:nvSpPr>
          <p:cNvPr id="13" name="圆角矩形 12">
            <a:extLst>
              <a:ext uri="{FF2B5EF4-FFF2-40B4-BE49-F238E27FC236}">
                <a16:creationId xmlns:a16="http://schemas.microsoft.com/office/drawing/2014/main" id="{60344DE0-FCCD-444A-B1F0-E8E5D43AEF0C}"/>
              </a:ext>
            </a:extLst>
          </p:cNvPr>
          <p:cNvSpPr/>
          <p:nvPr/>
        </p:nvSpPr>
        <p:spPr>
          <a:xfrm>
            <a:off x="5492690" y="2148868"/>
            <a:ext cx="902280" cy="630227"/>
          </a:xfrm>
          <a:prstGeom prst="roundRect">
            <a:avLst/>
          </a:prstGeom>
          <a:solidFill>
            <a:schemeClr val="tx1"/>
          </a:solidFill>
          <a:ln w="25400" cmpd="dbl">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500" dirty="0">
                <a:solidFill>
                  <a:schemeClr val="bg1"/>
                </a:solidFill>
              </a:rPr>
              <a:t>Net</a:t>
            </a:r>
          </a:p>
          <a:p>
            <a:r>
              <a:rPr kumimoji="1" lang="en-US" altLang="zh-CN" sz="1500" dirty="0">
                <a:solidFill>
                  <a:schemeClr val="bg1"/>
                </a:solidFill>
              </a:rPr>
              <a:t>Comm</a:t>
            </a:r>
            <a:endParaRPr kumimoji="1" lang="zh-CN" altLang="en-US" sz="1500" dirty="0">
              <a:solidFill>
                <a:schemeClr val="bg1"/>
              </a:solidFill>
            </a:endParaRPr>
          </a:p>
        </p:txBody>
      </p:sp>
      <p:sp>
        <p:nvSpPr>
          <p:cNvPr id="12" name="任意形状 11">
            <a:extLst>
              <a:ext uri="{FF2B5EF4-FFF2-40B4-BE49-F238E27FC236}">
                <a16:creationId xmlns:a16="http://schemas.microsoft.com/office/drawing/2014/main" id="{EA46C1B1-7AFC-934B-B01F-BEBD177FC799}"/>
              </a:ext>
            </a:extLst>
          </p:cNvPr>
          <p:cNvSpPr/>
          <p:nvPr/>
        </p:nvSpPr>
        <p:spPr>
          <a:xfrm>
            <a:off x="6817489" y="1898248"/>
            <a:ext cx="34724" cy="243068"/>
          </a:xfrm>
          <a:custGeom>
            <a:avLst/>
            <a:gdLst>
              <a:gd name="connsiteX0" fmla="*/ 0 w 34724"/>
              <a:gd name="connsiteY0" fmla="*/ 0 h 243068"/>
              <a:gd name="connsiteX1" fmla="*/ 23149 w 34724"/>
              <a:gd name="connsiteY1" fmla="*/ 173620 h 243068"/>
              <a:gd name="connsiteX2" fmla="*/ 34724 w 34724"/>
              <a:gd name="connsiteY2" fmla="*/ 243068 h 243068"/>
            </a:gdLst>
            <a:ahLst/>
            <a:cxnLst>
              <a:cxn ang="0">
                <a:pos x="connsiteX0" y="connsiteY0"/>
              </a:cxn>
              <a:cxn ang="0">
                <a:pos x="connsiteX1" y="connsiteY1"/>
              </a:cxn>
              <a:cxn ang="0">
                <a:pos x="connsiteX2" y="connsiteY2"/>
              </a:cxn>
            </a:cxnLst>
            <a:rect l="l" t="t" r="r" b="b"/>
            <a:pathLst>
              <a:path w="34724" h="243068">
                <a:moveTo>
                  <a:pt x="0" y="0"/>
                </a:moveTo>
                <a:cubicBezTo>
                  <a:pt x="8681" y="66554"/>
                  <a:pt x="17362" y="133109"/>
                  <a:pt x="23149" y="173620"/>
                </a:cubicBezTo>
                <a:cubicBezTo>
                  <a:pt x="28936" y="214131"/>
                  <a:pt x="31830" y="228599"/>
                  <a:pt x="34724" y="243068"/>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任意形状 13">
            <a:extLst>
              <a:ext uri="{FF2B5EF4-FFF2-40B4-BE49-F238E27FC236}">
                <a16:creationId xmlns:a16="http://schemas.microsoft.com/office/drawing/2014/main" id="{99A0C782-0449-E24A-809B-4CD30A09BCE1}"/>
              </a:ext>
            </a:extLst>
          </p:cNvPr>
          <p:cNvSpPr/>
          <p:nvPr/>
        </p:nvSpPr>
        <p:spPr>
          <a:xfrm>
            <a:off x="6921661" y="2442258"/>
            <a:ext cx="0" cy="312517"/>
          </a:xfrm>
          <a:custGeom>
            <a:avLst/>
            <a:gdLst>
              <a:gd name="connsiteX0" fmla="*/ 0 w 0"/>
              <a:gd name="connsiteY0" fmla="*/ 0 h 312517"/>
              <a:gd name="connsiteX1" fmla="*/ 0 w 0"/>
              <a:gd name="connsiteY1" fmla="*/ 312517 h 312517"/>
            </a:gdLst>
            <a:ahLst/>
            <a:cxnLst>
              <a:cxn ang="0">
                <a:pos x="connsiteX0" y="connsiteY0"/>
              </a:cxn>
              <a:cxn ang="0">
                <a:pos x="connsiteX1" y="connsiteY1"/>
              </a:cxn>
            </a:cxnLst>
            <a:rect l="l" t="t" r="r" b="b"/>
            <a:pathLst>
              <a:path h="312517">
                <a:moveTo>
                  <a:pt x="0" y="0"/>
                </a:moveTo>
                <a:lnTo>
                  <a:pt x="0" y="312517"/>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任意形状 14">
            <a:extLst>
              <a:ext uri="{FF2B5EF4-FFF2-40B4-BE49-F238E27FC236}">
                <a16:creationId xmlns:a16="http://schemas.microsoft.com/office/drawing/2014/main" id="{734A4518-11BD-AD4B-B643-3DED1241B3FA}"/>
              </a:ext>
            </a:extLst>
          </p:cNvPr>
          <p:cNvSpPr/>
          <p:nvPr/>
        </p:nvSpPr>
        <p:spPr>
          <a:xfrm>
            <a:off x="7407797" y="2939970"/>
            <a:ext cx="196770" cy="0"/>
          </a:xfrm>
          <a:custGeom>
            <a:avLst/>
            <a:gdLst>
              <a:gd name="connsiteX0" fmla="*/ 0 w 196770"/>
              <a:gd name="connsiteY0" fmla="*/ 0 h 0"/>
              <a:gd name="connsiteX1" fmla="*/ 196770 w 196770"/>
              <a:gd name="connsiteY1" fmla="*/ 0 h 0"/>
            </a:gdLst>
            <a:ahLst/>
            <a:cxnLst>
              <a:cxn ang="0">
                <a:pos x="connsiteX0" y="connsiteY0"/>
              </a:cxn>
              <a:cxn ang="0">
                <a:pos x="connsiteX1" y="connsiteY1"/>
              </a:cxn>
            </a:cxnLst>
            <a:rect l="l" t="t" r="r" b="b"/>
            <a:pathLst>
              <a:path w="196770">
                <a:moveTo>
                  <a:pt x="0" y="0"/>
                </a:moveTo>
                <a:lnTo>
                  <a:pt x="196770" y="0"/>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任意形状 16">
            <a:extLst>
              <a:ext uri="{FF2B5EF4-FFF2-40B4-BE49-F238E27FC236}">
                <a16:creationId xmlns:a16="http://schemas.microsoft.com/office/drawing/2014/main" id="{31577350-7581-224E-8882-426D9D26F36A}"/>
              </a:ext>
            </a:extLst>
          </p:cNvPr>
          <p:cNvSpPr/>
          <p:nvPr/>
        </p:nvSpPr>
        <p:spPr>
          <a:xfrm>
            <a:off x="5763167" y="2835797"/>
            <a:ext cx="2264377" cy="505017"/>
          </a:xfrm>
          <a:custGeom>
            <a:avLst/>
            <a:gdLst>
              <a:gd name="connsiteX0" fmla="*/ 2188641 w 2264377"/>
              <a:gd name="connsiteY0" fmla="*/ 428264 h 505017"/>
              <a:gd name="connsiteX1" fmla="*/ 2188641 w 2264377"/>
              <a:gd name="connsiteY1" fmla="*/ 497712 h 505017"/>
              <a:gd name="connsiteX2" fmla="*/ 1401562 w 2264377"/>
              <a:gd name="connsiteY2" fmla="*/ 497712 h 505017"/>
              <a:gd name="connsiteX3" fmla="*/ 186220 w 2264377"/>
              <a:gd name="connsiteY3" fmla="*/ 451413 h 505017"/>
              <a:gd name="connsiteX4" fmla="*/ 24175 w 2264377"/>
              <a:gd name="connsiteY4" fmla="*/ 0 h 505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377" h="505017">
                <a:moveTo>
                  <a:pt x="2188641" y="428264"/>
                </a:moveTo>
                <a:cubicBezTo>
                  <a:pt x="2254231" y="457200"/>
                  <a:pt x="2319821" y="486137"/>
                  <a:pt x="2188641" y="497712"/>
                </a:cubicBezTo>
                <a:cubicBezTo>
                  <a:pt x="2057461" y="509287"/>
                  <a:pt x="1735299" y="505428"/>
                  <a:pt x="1401562" y="497712"/>
                </a:cubicBezTo>
                <a:cubicBezTo>
                  <a:pt x="1067825" y="489996"/>
                  <a:pt x="415784" y="534365"/>
                  <a:pt x="186220" y="451413"/>
                </a:cubicBezTo>
                <a:cubicBezTo>
                  <a:pt x="-43344" y="368461"/>
                  <a:pt x="-9585" y="184230"/>
                  <a:pt x="24175" y="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9" name="组合 18">
            <a:extLst>
              <a:ext uri="{FF2B5EF4-FFF2-40B4-BE49-F238E27FC236}">
                <a16:creationId xmlns:a16="http://schemas.microsoft.com/office/drawing/2014/main" id="{95F9DB0D-F18C-9D44-A9C2-4059617708A7}"/>
              </a:ext>
            </a:extLst>
          </p:cNvPr>
          <p:cNvGrpSpPr/>
          <p:nvPr/>
        </p:nvGrpSpPr>
        <p:grpSpPr>
          <a:xfrm>
            <a:off x="6623972" y="4273783"/>
            <a:ext cx="1749197" cy="1242848"/>
            <a:chOff x="4593726" y="3052389"/>
            <a:chExt cx="1749197" cy="1242848"/>
          </a:xfrm>
        </p:grpSpPr>
        <p:sp>
          <p:nvSpPr>
            <p:cNvPr id="20" name="梯形 19">
              <a:extLst>
                <a:ext uri="{FF2B5EF4-FFF2-40B4-BE49-F238E27FC236}">
                  <a16:creationId xmlns:a16="http://schemas.microsoft.com/office/drawing/2014/main" id="{6F740E8F-F894-C94B-ADB6-685E4FE53CE4}"/>
                </a:ext>
              </a:extLst>
            </p:cNvPr>
            <p:cNvSpPr/>
            <p:nvPr/>
          </p:nvSpPr>
          <p:spPr>
            <a:xfrm>
              <a:off x="4727838" y="3506191"/>
              <a:ext cx="1519755" cy="789046"/>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6AB34852-C9E8-8948-BA0D-2FBE544D16F6}"/>
                </a:ext>
              </a:extLst>
            </p:cNvPr>
            <p:cNvSpPr/>
            <p:nvPr/>
          </p:nvSpPr>
          <p:spPr>
            <a:xfrm>
              <a:off x="4829266" y="3588276"/>
              <a:ext cx="1377300" cy="646331"/>
            </a:xfrm>
            <a:prstGeom prst="rect">
              <a:avLst/>
            </a:prstGeom>
          </p:spPr>
          <p:txBody>
            <a:bodyPr wrap="none">
              <a:spAutoFit/>
            </a:bodyPr>
            <a:lstStyle/>
            <a:p>
              <a:pPr algn="ctr"/>
              <a:r>
                <a:rPr kumimoji="1" lang="en-US" altLang="zh-CN" b="1" dirty="0"/>
                <a:t>Caching</a:t>
              </a:r>
            </a:p>
            <a:p>
              <a:pPr algn="ctr"/>
              <a:r>
                <a:rPr kumimoji="1" lang="en-US" altLang="zh-CN" dirty="0" err="1"/>
                <a:t>Memached</a:t>
              </a:r>
              <a:endParaRPr kumimoji="1" lang="en-US" altLang="zh-CN" dirty="0"/>
            </a:p>
          </p:txBody>
        </p:sp>
        <p:sp>
          <p:nvSpPr>
            <p:cNvPr id="22" name="矩形 21">
              <a:extLst>
                <a:ext uri="{FF2B5EF4-FFF2-40B4-BE49-F238E27FC236}">
                  <a16:creationId xmlns:a16="http://schemas.microsoft.com/office/drawing/2014/main" id="{B8C8D860-06C3-3149-8B02-CEF47CB54D59}"/>
                </a:ext>
              </a:extLst>
            </p:cNvPr>
            <p:cNvSpPr/>
            <p:nvPr/>
          </p:nvSpPr>
          <p:spPr>
            <a:xfrm>
              <a:off x="4593726" y="3052389"/>
              <a:ext cx="1749197" cy="553998"/>
            </a:xfrm>
            <a:prstGeom prst="rect">
              <a:avLst/>
            </a:prstGeom>
            <a:solidFill>
              <a:schemeClr val="bg1"/>
            </a:solidFill>
          </p:spPr>
          <p:txBody>
            <a:bodyPr wrap="none">
              <a:spAutoFit/>
            </a:bodyPr>
            <a:lstStyle/>
            <a:p>
              <a:pPr algn="ctr"/>
              <a:r>
                <a:rPr kumimoji="1" lang="en-US" altLang="zh-CN" sz="1500" dirty="0">
                  <a:solidFill>
                    <a:srgbClr val="000000"/>
                  </a:solidFill>
                </a:rPr>
                <a:t>Caching server#1:</a:t>
              </a:r>
            </a:p>
            <a:p>
              <a:pPr algn="ctr"/>
              <a:r>
                <a:rPr lang="en-US" altLang="zh-CN" sz="1500" dirty="0"/>
                <a:t>10.0.0.101</a:t>
              </a:r>
              <a:endParaRPr lang="zh-CN" altLang="en-US" sz="1500" dirty="0"/>
            </a:p>
          </p:txBody>
        </p:sp>
      </p:grpSp>
      <p:grpSp>
        <p:nvGrpSpPr>
          <p:cNvPr id="31" name="组合 30">
            <a:extLst>
              <a:ext uri="{FF2B5EF4-FFF2-40B4-BE49-F238E27FC236}">
                <a16:creationId xmlns:a16="http://schemas.microsoft.com/office/drawing/2014/main" id="{3AF918D4-53FA-A04A-ADAC-FA5237911747}"/>
              </a:ext>
            </a:extLst>
          </p:cNvPr>
          <p:cNvGrpSpPr/>
          <p:nvPr/>
        </p:nvGrpSpPr>
        <p:grpSpPr>
          <a:xfrm>
            <a:off x="4678123" y="4278798"/>
            <a:ext cx="1749197" cy="1242848"/>
            <a:chOff x="4593726" y="3052389"/>
            <a:chExt cx="1749197" cy="1242848"/>
          </a:xfrm>
        </p:grpSpPr>
        <p:sp>
          <p:nvSpPr>
            <p:cNvPr id="32" name="梯形 31">
              <a:extLst>
                <a:ext uri="{FF2B5EF4-FFF2-40B4-BE49-F238E27FC236}">
                  <a16:creationId xmlns:a16="http://schemas.microsoft.com/office/drawing/2014/main" id="{6D2D3604-C747-2C43-95A7-A7D73862CC8F}"/>
                </a:ext>
              </a:extLst>
            </p:cNvPr>
            <p:cNvSpPr/>
            <p:nvPr/>
          </p:nvSpPr>
          <p:spPr>
            <a:xfrm>
              <a:off x="4727838" y="3506191"/>
              <a:ext cx="1519755" cy="789046"/>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93E597F3-997A-D645-AFA8-7830E2090993}"/>
                </a:ext>
              </a:extLst>
            </p:cNvPr>
            <p:cNvSpPr/>
            <p:nvPr/>
          </p:nvSpPr>
          <p:spPr>
            <a:xfrm>
              <a:off x="4829266" y="3588276"/>
              <a:ext cx="1377300" cy="646331"/>
            </a:xfrm>
            <a:prstGeom prst="rect">
              <a:avLst/>
            </a:prstGeom>
          </p:spPr>
          <p:txBody>
            <a:bodyPr wrap="none">
              <a:spAutoFit/>
            </a:bodyPr>
            <a:lstStyle/>
            <a:p>
              <a:pPr algn="ctr"/>
              <a:r>
                <a:rPr kumimoji="1" lang="en-US" altLang="zh-CN" b="1" dirty="0"/>
                <a:t>Caching</a:t>
              </a:r>
            </a:p>
            <a:p>
              <a:pPr algn="ctr"/>
              <a:r>
                <a:rPr kumimoji="1" lang="en-US" altLang="zh-CN" dirty="0" err="1"/>
                <a:t>Memached</a:t>
              </a:r>
              <a:endParaRPr kumimoji="1" lang="en-US" altLang="zh-CN" dirty="0"/>
            </a:p>
          </p:txBody>
        </p:sp>
        <p:sp>
          <p:nvSpPr>
            <p:cNvPr id="34" name="矩形 33">
              <a:extLst>
                <a:ext uri="{FF2B5EF4-FFF2-40B4-BE49-F238E27FC236}">
                  <a16:creationId xmlns:a16="http://schemas.microsoft.com/office/drawing/2014/main" id="{AEC19B65-A06C-B44A-B5D6-4A28F2E92B6D}"/>
                </a:ext>
              </a:extLst>
            </p:cNvPr>
            <p:cNvSpPr/>
            <p:nvPr/>
          </p:nvSpPr>
          <p:spPr>
            <a:xfrm>
              <a:off x="4593726" y="3052389"/>
              <a:ext cx="1749197" cy="553998"/>
            </a:xfrm>
            <a:prstGeom prst="rect">
              <a:avLst/>
            </a:prstGeom>
            <a:solidFill>
              <a:schemeClr val="bg1"/>
            </a:solidFill>
          </p:spPr>
          <p:txBody>
            <a:bodyPr wrap="none">
              <a:spAutoFit/>
            </a:bodyPr>
            <a:lstStyle/>
            <a:p>
              <a:pPr algn="ctr"/>
              <a:r>
                <a:rPr kumimoji="1" lang="en-US" altLang="zh-CN" sz="1500" dirty="0">
                  <a:solidFill>
                    <a:srgbClr val="000000"/>
                  </a:solidFill>
                </a:rPr>
                <a:t>Caching server#0:</a:t>
              </a:r>
            </a:p>
            <a:p>
              <a:pPr algn="ctr"/>
              <a:r>
                <a:rPr lang="en-US" altLang="zh-CN" sz="1500" dirty="0"/>
                <a:t>10.0.0.100</a:t>
              </a:r>
              <a:endParaRPr lang="zh-CN" altLang="en-US" sz="1500" dirty="0"/>
            </a:p>
          </p:txBody>
        </p:sp>
      </p:grpSp>
      <p:sp>
        <p:nvSpPr>
          <p:cNvPr id="18" name="任意形状 17">
            <a:extLst>
              <a:ext uri="{FF2B5EF4-FFF2-40B4-BE49-F238E27FC236}">
                <a16:creationId xmlns:a16="http://schemas.microsoft.com/office/drawing/2014/main" id="{BE8B3091-966F-D949-9617-FC736BF4C1EA}"/>
              </a:ext>
            </a:extLst>
          </p:cNvPr>
          <p:cNvSpPr/>
          <p:nvPr/>
        </p:nvSpPr>
        <p:spPr>
          <a:xfrm>
            <a:off x="4863263" y="2425897"/>
            <a:ext cx="611562" cy="1856736"/>
          </a:xfrm>
          <a:custGeom>
            <a:avLst/>
            <a:gdLst>
              <a:gd name="connsiteX0" fmla="*/ 611562 w 611562"/>
              <a:gd name="connsiteY0" fmla="*/ 62660 h 1856736"/>
              <a:gd name="connsiteX1" fmla="*/ 44403 w 611562"/>
              <a:gd name="connsiteY1" fmla="*/ 108959 h 1856736"/>
              <a:gd name="connsiteX2" fmla="*/ 90702 w 611562"/>
              <a:gd name="connsiteY2" fmla="*/ 1069657 h 1856736"/>
              <a:gd name="connsiteX3" fmla="*/ 518965 w 611562"/>
              <a:gd name="connsiteY3" fmla="*/ 1856736 h 1856736"/>
            </a:gdLst>
            <a:ahLst/>
            <a:cxnLst>
              <a:cxn ang="0">
                <a:pos x="connsiteX0" y="connsiteY0"/>
              </a:cxn>
              <a:cxn ang="0">
                <a:pos x="connsiteX1" y="connsiteY1"/>
              </a:cxn>
              <a:cxn ang="0">
                <a:pos x="connsiteX2" y="connsiteY2"/>
              </a:cxn>
              <a:cxn ang="0">
                <a:pos x="connsiteX3" y="connsiteY3"/>
              </a:cxn>
            </a:cxnLst>
            <a:rect l="l" t="t" r="r" b="b"/>
            <a:pathLst>
              <a:path w="611562" h="1856736">
                <a:moveTo>
                  <a:pt x="611562" y="62660"/>
                </a:moveTo>
                <a:cubicBezTo>
                  <a:pt x="371387" y="1893"/>
                  <a:pt x="131213" y="-58874"/>
                  <a:pt x="44403" y="108959"/>
                </a:cubicBezTo>
                <a:cubicBezTo>
                  <a:pt x="-42407" y="276792"/>
                  <a:pt x="11608" y="778361"/>
                  <a:pt x="90702" y="1069657"/>
                </a:cubicBezTo>
                <a:cubicBezTo>
                  <a:pt x="169796" y="1360953"/>
                  <a:pt x="344380" y="1608844"/>
                  <a:pt x="518965" y="1856736"/>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9" name="组合 38">
            <a:extLst>
              <a:ext uri="{FF2B5EF4-FFF2-40B4-BE49-F238E27FC236}">
                <a16:creationId xmlns:a16="http://schemas.microsoft.com/office/drawing/2014/main" id="{54BE08F7-A87A-3945-B279-0F5CD3F58FBD}"/>
              </a:ext>
            </a:extLst>
          </p:cNvPr>
          <p:cNvGrpSpPr/>
          <p:nvPr/>
        </p:nvGrpSpPr>
        <p:grpSpPr>
          <a:xfrm>
            <a:off x="4661103" y="3611174"/>
            <a:ext cx="2341033" cy="549539"/>
            <a:chOff x="6020854" y="1449708"/>
            <a:chExt cx="2341033" cy="549539"/>
          </a:xfrm>
        </p:grpSpPr>
        <p:sp>
          <p:nvSpPr>
            <p:cNvPr id="40" name="云形 39">
              <a:extLst>
                <a:ext uri="{FF2B5EF4-FFF2-40B4-BE49-F238E27FC236}">
                  <a16:creationId xmlns:a16="http://schemas.microsoft.com/office/drawing/2014/main" id="{D9FF3DBF-F30C-A544-AC3F-A4A37C29A242}"/>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9924DFE9-12A4-F147-895F-D6FBBC391252}"/>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spTree>
    <p:extLst>
      <p:ext uri="{BB962C8B-B14F-4D97-AF65-F5344CB8AC3E}">
        <p14:creationId xmlns:p14="http://schemas.microsoft.com/office/powerpoint/2010/main" val="2949442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0E8697-F13D-384C-A3E6-95F5EE4ED60F}"/>
              </a:ext>
            </a:extLst>
          </p:cNvPr>
          <p:cNvSpPr>
            <a:spLocks noGrp="1"/>
          </p:cNvSpPr>
          <p:nvPr>
            <p:ph type="title"/>
          </p:nvPr>
        </p:nvSpPr>
        <p:spPr/>
        <p:txBody>
          <a:bodyPr/>
          <a:lstStyle/>
          <a:p>
            <a:r>
              <a:rPr kumimoji="1" lang="en-US" altLang="zh-CN" dirty="0"/>
              <a:t>Case study of distributed cache server:</a:t>
            </a:r>
            <a:r>
              <a:rPr kumimoji="1" lang="zh-CN" altLang="en-US" dirty="0"/>
              <a:t> </a:t>
            </a:r>
            <a:r>
              <a:rPr kumimoji="1" lang="en-US" altLang="zh-CN" b="0" dirty="0"/>
              <a:t>Memcached</a:t>
            </a:r>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F4E2745C-9FCF-2149-A494-F58B7E5854C7}"/>
              </a:ext>
            </a:extLst>
          </p:cNvPr>
          <p:cNvSpPr>
            <a:spLocks noGrp="1"/>
          </p:cNvSpPr>
          <p:nvPr>
            <p:ph idx="1"/>
          </p:nvPr>
        </p:nvSpPr>
        <p:spPr>
          <a:xfrm>
            <a:off x="457200" y="1129308"/>
            <a:ext cx="8229600" cy="4167654"/>
          </a:xfrm>
        </p:spPr>
        <p:txBody>
          <a:bodyPr/>
          <a:lstStyle/>
          <a:p>
            <a:r>
              <a:rPr kumimoji="1" lang="en-US" altLang="zh-CN" dirty="0"/>
              <a:t>Naïve method, </a:t>
            </a:r>
            <a:r>
              <a:rPr kumimoji="1" lang="en-US" altLang="zh-CN" dirty="0">
                <a:solidFill>
                  <a:srgbClr val="FF7E79"/>
                </a:solidFill>
              </a:rPr>
              <a:t>hashing</a:t>
            </a:r>
            <a:r>
              <a:rPr kumimoji="1" lang="en-US" altLang="zh-CN" dirty="0"/>
              <a:t>:</a:t>
            </a:r>
          </a:p>
          <a:p>
            <a:pPr lvl="1"/>
            <a:r>
              <a:rPr kumimoji="1" lang="en-US" altLang="zh-CN" dirty="0"/>
              <a:t>address = Hash(key) % #server</a:t>
            </a:r>
          </a:p>
          <a:p>
            <a:r>
              <a:rPr kumimoji="1" lang="en-US" altLang="zh-CN" dirty="0"/>
              <a:t>Problem: </a:t>
            </a:r>
          </a:p>
          <a:p>
            <a:pPr lvl="1"/>
            <a:r>
              <a:rPr kumimoji="1" lang="en-US" altLang="zh-CN" dirty="0"/>
              <a:t>What if we add a new server? </a:t>
            </a:r>
          </a:p>
          <a:p>
            <a:pPr lvl="1"/>
            <a:r>
              <a:rPr kumimoji="1" lang="en-US" altLang="zh-CN" dirty="0"/>
              <a:t>Suppose that we add server from </a:t>
            </a:r>
            <a:r>
              <a:rPr kumimoji="1" lang="en-US" altLang="zh-CN" b="1" dirty="0">
                <a:solidFill>
                  <a:srgbClr val="FF7E79"/>
                </a:solidFill>
              </a:rPr>
              <a:t>3→4</a:t>
            </a:r>
          </a:p>
          <a:p>
            <a:pPr lvl="1"/>
            <a:r>
              <a:rPr kumimoji="1" lang="en-US" altLang="zh-CN" dirty="0"/>
              <a:t>Then there would be ~</a:t>
            </a:r>
            <a:r>
              <a:rPr kumimoji="1" lang="en-US" altLang="zh-CN" b="1" dirty="0">
                <a:solidFill>
                  <a:srgbClr val="FF7E79"/>
                </a:solidFill>
              </a:rPr>
              <a:t>50% miss</a:t>
            </a:r>
            <a:r>
              <a:rPr kumimoji="1" lang="en-US" altLang="zh-CN" dirty="0"/>
              <a:t>! </a:t>
            </a:r>
          </a:p>
          <a:p>
            <a:r>
              <a:rPr kumimoji="1" lang="en-US" altLang="zh-CN" dirty="0"/>
              <a:t>Solution: consistent hashing</a:t>
            </a:r>
          </a:p>
          <a:p>
            <a:pPr lvl="1"/>
            <a:r>
              <a:rPr kumimoji="1" lang="en-US" altLang="zh-CN" dirty="0"/>
              <a:t>Suppose that we add server from </a:t>
            </a:r>
            <a:r>
              <a:rPr kumimoji="1" lang="en-US" altLang="zh-CN" b="1" dirty="0">
                <a:solidFill>
                  <a:srgbClr val="FF7E79"/>
                </a:solidFill>
              </a:rPr>
              <a:t>3→4</a:t>
            </a:r>
          </a:p>
          <a:p>
            <a:pPr lvl="1"/>
            <a:r>
              <a:rPr kumimoji="1" lang="en-US" altLang="zh-CN" dirty="0"/>
              <a:t>It will only incur &lt; </a:t>
            </a:r>
            <a:r>
              <a:rPr kumimoji="1" lang="en-US" altLang="zh-CN" b="1" dirty="0">
                <a:solidFill>
                  <a:srgbClr val="FF7E79"/>
                </a:solidFill>
              </a:rPr>
              <a:t>25%</a:t>
            </a:r>
            <a:r>
              <a:rPr kumimoji="1" lang="en-US" altLang="zh-CN" dirty="0"/>
              <a:t> miss </a:t>
            </a:r>
          </a:p>
          <a:p>
            <a:pPr lvl="1"/>
            <a:r>
              <a:rPr kumimoji="1" lang="en-US" altLang="zh-CN" dirty="0"/>
              <a:t>More</a:t>
            </a:r>
            <a:r>
              <a:rPr kumimoji="1" lang="zh-CN" altLang="en-US" dirty="0"/>
              <a:t> </a:t>
            </a:r>
            <a:r>
              <a:rPr kumimoji="1" lang="en-US" altLang="zh-CN" dirty="0"/>
              <a:t>details</a:t>
            </a:r>
            <a:r>
              <a:rPr kumimoji="1" lang="zh-CN" altLang="en-US" dirty="0"/>
              <a:t> </a:t>
            </a:r>
            <a:r>
              <a:rPr kumimoji="1" lang="en-US" altLang="zh-CN" dirty="0"/>
              <a:t>in</a:t>
            </a:r>
            <a:r>
              <a:rPr kumimoji="1" lang="zh-CN" altLang="en-US" dirty="0"/>
              <a:t> </a:t>
            </a:r>
            <a:r>
              <a:rPr kumimoji="1" lang="en-US" altLang="zh-CN" dirty="0"/>
              <a:t>later</a:t>
            </a:r>
            <a:r>
              <a:rPr kumimoji="1" lang="zh-CN" altLang="en-US" dirty="0"/>
              <a:t> </a:t>
            </a:r>
            <a:r>
              <a:rPr kumimoji="1" lang="en-US" altLang="zh-CN" dirty="0"/>
              <a:t>lectures</a:t>
            </a:r>
          </a:p>
        </p:txBody>
      </p:sp>
      <p:sp>
        <p:nvSpPr>
          <p:cNvPr id="4" name="灯片编号占位符 3">
            <a:extLst>
              <a:ext uri="{FF2B5EF4-FFF2-40B4-BE49-F238E27FC236}">
                <a16:creationId xmlns:a16="http://schemas.microsoft.com/office/drawing/2014/main" id="{C781D237-17CC-C745-A8A0-DE9B0ADEEDBE}"/>
              </a:ext>
            </a:extLst>
          </p:cNvPr>
          <p:cNvSpPr>
            <a:spLocks noGrp="1"/>
          </p:cNvSpPr>
          <p:nvPr>
            <p:ph type="sldNum" sz="quarter" idx="12"/>
          </p:nvPr>
        </p:nvSpPr>
        <p:spPr/>
        <p:txBody>
          <a:bodyPr/>
          <a:lstStyle/>
          <a:p>
            <a:fld id="{ADE361C3-C043-4A6E-BDCE-8DA1E7D90A3B}" type="slidenum">
              <a:rPr lang="zh-CN" altLang="en-US" smtClean="0"/>
              <a:t>16</a:t>
            </a:fld>
            <a:endParaRPr lang="zh-CN" altLang="en-US"/>
          </a:p>
        </p:txBody>
      </p:sp>
      <p:sp>
        <p:nvSpPr>
          <p:cNvPr id="7" name="矩形 6">
            <a:extLst>
              <a:ext uri="{FF2B5EF4-FFF2-40B4-BE49-F238E27FC236}">
                <a16:creationId xmlns:a16="http://schemas.microsoft.com/office/drawing/2014/main" id="{8D287EDF-DD7D-E147-99F3-A88DE7F19966}"/>
              </a:ext>
            </a:extLst>
          </p:cNvPr>
          <p:cNvSpPr/>
          <p:nvPr/>
        </p:nvSpPr>
        <p:spPr>
          <a:xfrm>
            <a:off x="5800691" y="1206771"/>
            <a:ext cx="2605200" cy="400110"/>
          </a:xfrm>
          <a:prstGeom prst="rect">
            <a:avLst/>
          </a:prstGeom>
        </p:spPr>
        <p:txBody>
          <a:bodyPr wrap="none">
            <a:spAutoFit/>
          </a:bodyPr>
          <a:lstStyle/>
          <a:p>
            <a:r>
              <a:rPr kumimoji="1" lang="en-US" altLang="zh-CN" sz="2000" dirty="0"/>
              <a:t>How to find the data?</a:t>
            </a:r>
            <a:endParaRPr lang="zh-CN" altLang="en-US" sz="2000" dirty="0"/>
          </a:p>
        </p:txBody>
      </p:sp>
      <p:pic>
        <p:nvPicPr>
          <p:cNvPr id="8" name="图片 7">
            <a:extLst>
              <a:ext uri="{FF2B5EF4-FFF2-40B4-BE49-F238E27FC236}">
                <a16:creationId xmlns:a16="http://schemas.microsoft.com/office/drawing/2014/main" id="{F7900D16-F492-A64A-945D-55AAA87881E2}"/>
              </a:ext>
            </a:extLst>
          </p:cNvPr>
          <p:cNvPicPr>
            <a:picLocks noChangeAspect="1"/>
          </p:cNvPicPr>
          <p:nvPr/>
        </p:nvPicPr>
        <p:blipFill>
          <a:blip r:embed="rId3"/>
          <a:stretch>
            <a:fillRect/>
          </a:stretch>
        </p:blipFill>
        <p:spPr>
          <a:xfrm>
            <a:off x="5076056" y="1684344"/>
            <a:ext cx="3666557" cy="2793567"/>
          </a:xfrm>
          <a:prstGeom prst="rect">
            <a:avLst/>
          </a:prstGeom>
        </p:spPr>
      </p:pic>
      <p:sp>
        <p:nvSpPr>
          <p:cNvPr id="9" name="矩形 8">
            <a:extLst>
              <a:ext uri="{FF2B5EF4-FFF2-40B4-BE49-F238E27FC236}">
                <a16:creationId xmlns:a16="http://schemas.microsoft.com/office/drawing/2014/main" id="{611B5A0E-8113-224B-8F24-A7E031ACD65C}"/>
              </a:ext>
            </a:extLst>
          </p:cNvPr>
          <p:cNvSpPr/>
          <p:nvPr/>
        </p:nvSpPr>
        <p:spPr>
          <a:xfrm>
            <a:off x="5940152" y="4489402"/>
            <a:ext cx="2326278" cy="369332"/>
          </a:xfrm>
          <a:prstGeom prst="rect">
            <a:avLst/>
          </a:prstGeom>
        </p:spPr>
        <p:txBody>
          <a:bodyPr wrap="none">
            <a:spAutoFit/>
          </a:bodyPr>
          <a:lstStyle/>
          <a:p>
            <a:r>
              <a:rPr kumimoji="1" lang="en-US" altLang="zh-CN" b="1" dirty="0"/>
              <a:t>Consistent</a:t>
            </a:r>
            <a:r>
              <a:rPr kumimoji="1" lang="zh-CN" altLang="en-US" b="1" dirty="0"/>
              <a:t> </a:t>
            </a:r>
            <a:r>
              <a:rPr kumimoji="1" lang="en-US" altLang="zh-CN" b="1" dirty="0"/>
              <a:t>hashing</a:t>
            </a:r>
            <a:endParaRPr lang="zh-CN" altLang="en-US" b="1" dirty="0"/>
          </a:p>
        </p:txBody>
      </p:sp>
    </p:spTree>
    <p:extLst>
      <p:ext uri="{BB962C8B-B14F-4D97-AF65-F5344CB8AC3E}">
        <p14:creationId xmlns:p14="http://schemas.microsoft.com/office/powerpoint/2010/main" val="808377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8240C-F7D3-4EC9-E0E7-456760AB77F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2C675CF-E283-9626-5E60-6CAE1532BAF0}"/>
              </a:ext>
            </a:extLst>
          </p:cNvPr>
          <p:cNvSpPr>
            <a:spLocks noGrp="1"/>
          </p:cNvSpPr>
          <p:nvPr>
            <p:ph type="title"/>
          </p:nvPr>
        </p:nvSpPr>
        <p:spPr/>
        <p:txBody>
          <a:bodyPr/>
          <a:lstStyle/>
          <a:p>
            <a:r>
              <a:rPr kumimoji="1" lang="en-US" altLang="zh-CN" dirty="0"/>
              <a:t>The architecture of LAMP scales poorly! </a:t>
            </a:r>
            <a:endParaRPr kumimoji="1" lang="zh-CN" altLang="en-US" dirty="0"/>
          </a:p>
        </p:txBody>
      </p:sp>
      <p:sp>
        <p:nvSpPr>
          <p:cNvPr id="3" name="内容占位符 2">
            <a:extLst>
              <a:ext uri="{FF2B5EF4-FFF2-40B4-BE49-F238E27FC236}">
                <a16:creationId xmlns:a16="http://schemas.microsoft.com/office/drawing/2014/main" id="{7E3CB673-E034-423A-6AD9-35D3D89B5468}"/>
              </a:ext>
            </a:extLst>
          </p:cNvPr>
          <p:cNvSpPr>
            <a:spLocks noGrp="1"/>
          </p:cNvSpPr>
          <p:nvPr>
            <p:ph idx="1"/>
          </p:nvPr>
        </p:nvSpPr>
        <p:spPr>
          <a:xfrm>
            <a:off x="457199" y="2074704"/>
            <a:ext cx="4690407" cy="3320088"/>
          </a:xfrm>
        </p:spPr>
        <p:txBody>
          <a:bodyPr>
            <a:normAutofit fontScale="92500"/>
          </a:bodyPr>
          <a:lstStyle/>
          <a:p>
            <a:pPr marL="342900" indent="-342900">
              <a:buFont typeface="+mj-lt"/>
              <a:buAutoNum type="arabicPeriod" startAt="2"/>
            </a:pPr>
            <a:r>
              <a:rPr kumimoji="1" lang="en-US" altLang="zh-CN" b="0" dirty="0">
                <a:solidFill>
                  <a:schemeClr val="tx1"/>
                </a:solidFill>
              </a:rPr>
              <a:t>Application uses the CPU for processing, while </a:t>
            </a:r>
            <a:r>
              <a:rPr kumimoji="1" lang="en-US" altLang="zh-CN" dirty="0">
                <a:solidFill>
                  <a:schemeClr val="tx1"/>
                </a:solidFill>
              </a:rPr>
              <a:t>a single CPU can hardly scale </a:t>
            </a:r>
            <a:r>
              <a:rPr kumimoji="1" lang="en-US" altLang="zh-CN" b="0" dirty="0">
                <a:solidFill>
                  <a:schemeClr val="tx1"/>
                </a:solidFill>
              </a:rPr>
              <a:t>due to the end of </a:t>
            </a:r>
            <a:r>
              <a:rPr lang="en" altLang="zh-CN" dirty="0">
                <a:solidFill>
                  <a:schemeClr val="accent1"/>
                </a:solidFill>
              </a:rPr>
              <a:t>Moore’s law &amp; Dennard scaling</a:t>
            </a:r>
            <a:r>
              <a:rPr lang="en" altLang="zh-CN" dirty="0"/>
              <a:t> </a:t>
            </a:r>
            <a:endParaRPr kumimoji="1" lang="en-US" altLang="zh-CN" b="0" dirty="0">
              <a:solidFill>
                <a:schemeClr val="tx1"/>
              </a:solidFill>
            </a:endParaRPr>
          </a:p>
          <a:p>
            <a:pPr lvl="1"/>
            <a:r>
              <a:rPr lang="en" altLang="zh-CN" b="1" dirty="0"/>
              <a:t>Moore’s law</a:t>
            </a:r>
            <a:r>
              <a:rPr lang="en" altLang="zh-CN" dirty="0"/>
              <a:t>: the number of transistors in a dense integrated circuit (IC) doubles about every two years.</a:t>
            </a:r>
          </a:p>
          <a:p>
            <a:pPr lvl="1"/>
            <a:r>
              <a:rPr lang="en" altLang="zh-CN" b="1" dirty="0"/>
              <a:t>Dennard scaling: </a:t>
            </a:r>
            <a:r>
              <a:rPr lang="en" altLang="zh-CN" dirty="0"/>
              <a:t>as transistors get smaller, their power density stays constant</a:t>
            </a:r>
            <a:endParaRPr kumimoji="1" lang="en" altLang="zh-CN" dirty="0">
              <a:solidFill>
                <a:srgbClr val="000000">
                  <a:lumMod val="75000"/>
                  <a:lumOff val="25000"/>
                </a:srgbClr>
              </a:solidFill>
            </a:endParaRPr>
          </a:p>
          <a:p>
            <a:pPr lvl="1"/>
            <a:endParaRPr kumimoji="1" lang="en" altLang="zh-CN" dirty="0">
              <a:solidFill>
                <a:srgbClr val="000000">
                  <a:lumMod val="75000"/>
                  <a:lumOff val="25000"/>
                </a:srgbClr>
              </a:solidFill>
            </a:endParaRPr>
          </a:p>
          <a:p>
            <a:pPr marL="342900" indent="-342900">
              <a:buAutoNum type="arabicPeriod" startAt="2"/>
            </a:pPr>
            <a:endParaRPr kumimoji="1" lang="zh-CN" altLang="en-US" b="0" dirty="0">
              <a:solidFill>
                <a:srgbClr val="FF7E79"/>
              </a:solidFill>
            </a:endParaRPr>
          </a:p>
        </p:txBody>
      </p:sp>
      <p:sp>
        <p:nvSpPr>
          <p:cNvPr id="4" name="灯片编号占位符 3">
            <a:extLst>
              <a:ext uri="{FF2B5EF4-FFF2-40B4-BE49-F238E27FC236}">
                <a16:creationId xmlns:a16="http://schemas.microsoft.com/office/drawing/2014/main" id="{42DCE204-54AA-DA14-7A64-9769A4241A2D}"/>
              </a:ext>
            </a:extLst>
          </p:cNvPr>
          <p:cNvSpPr>
            <a:spLocks noGrp="1"/>
          </p:cNvSpPr>
          <p:nvPr>
            <p:ph type="sldNum" sz="quarter" idx="12"/>
          </p:nvPr>
        </p:nvSpPr>
        <p:spPr/>
        <p:txBody>
          <a:bodyPr/>
          <a:lstStyle/>
          <a:p>
            <a:fld id="{ADE361C3-C043-4A6E-BDCE-8DA1E7D90A3B}" type="slidenum">
              <a:rPr lang="zh-CN" altLang="en-US" smtClean="0"/>
              <a:t>17</a:t>
            </a:fld>
            <a:endParaRPr lang="zh-CN" altLang="en-US"/>
          </a:p>
        </p:txBody>
      </p:sp>
      <p:sp>
        <p:nvSpPr>
          <p:cNvPr id="16" name="矩形 15">
            <a:extLst>
              <a:ext uri="{FF2B5EF4-FFF2-40B4-BE49-F238E27FC236}">
                <a16:creationId xmlns:a16="http://schemas.microsoft.com/office/drawing/2014/main" id="{63787BAF-D3B4-9F6B-06AB-23FBF8978DE4}"/>
              </a:ext>
            </a:extLst>
          </p:cNvPr>
          <p:cNvSpPr/>
          <p:nvPr/>
        </p:nvSpPr>
        <p:spPr>
          <a:xfrm>
            <a:off x="1259632" y="1276659"/>
            <a:ext cx="2634119" cy="369332"/>
          </a:xfrm>
          <a:prstGeom prst="rect">
            <a:avLst/>
          </a:prstGeom>
          <a:solidFill>
            <a:schemeClr val="bg1"/>
          </a:solidFill>
        </p:spPr>
        <p:txBody>
          <a:bodyPr wrap="none">
            <a:spAutoFit/>
          </a:bodyPr>
          <a:lstStyle/>
          <a:p>
            <a:r>
              <a:rPr kumimoji="1" lang="en-US" altLang="zh-CN" dirty="0">
                <a:solidFill>
                  <a:srgbClr val="000000"/>
                </a:solidFill>
              </a:rPr>
              <a:t>https://</a:t>
            </a:r>
            <a:r>
              <a:rPr kumimoji="1" lang="en-US" altLang="zh-CN" dirty="0" err="1">
                <a:solidFill>
                  <a:srgbClr val="000000"/>
                </a:solidFill>
              </a:rPr>
              <a:t>www.taobao.com</a:t>
            </a:r>
            <a:endParaRPr lang="zh-CN" altLang="en-US" dirty="0"/>
          </a:p>
        </p:txBody>
      </p:sp>
      <p:grpSp>
        <p:nvGrpSpPr>
          <p:cNvPr id="17" name="组合 16">
            <a:extLst>
              <a:ext uri="{FF2B5EF4-FFF2-40B4-BE49-F238E27FC236}">
                <a16:creationId xmlns:a16="http://schemas.microsoft.com/office/drawing/2014/main" id="{1943A3C0-6CA4-CCBB-F1F2-D3A067D506C1}"/>
              </a:ext>
            </a:extLst>
          </p:cNvPr>
          <p:cNvGrpSpPr/>
          <p:nvPr/>
        </p:nvGrpSpPr>
        <p:grpSpPr>
          <a:xfrm>
            <a:off x="6000208" y="1194824"/>
            <a:ext cx="1548280" cy="638043"/>
            <a:chOff x="6020855" y="1361203"/>
            <a:chExt cx="1548280" cy="638043"/>
          </a:xfrm>
        </p:grpSpPr>
        <p:sp>
          <p:nvSpPr>
            <p:cNvPr id="18" name="云形 17">
              <a:extLst>
                <a:ext uri="{FF2B5EF4-FFF2-40B4-BE49-F238E27FC236}">
                  <a16:creationId xmlns:a16="http://schemas.microsoft.com/office/drawing/2014/main" id="{5FA7E4AC-1997-951A-CF4E-09617912507B}"/>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59F41874-9491-C74C-481C-1BFD3C1BBF9B}"/>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cxnSp>
        <p:nvCxnSpPr>
          <p:cNvPr id="20" name="直线箭头连接符 19">
            <a:extLst>
              <a:ext uri="{FF2B5EF4-FFF2-40B4-BE49-F238E27FC236}">
                <a16:creationId xmlns:a16="http://schemas.microsoft.com/office/drawing/2014/main" id="{E59E58FA-3B7E-B433-8D08-E8106DC6D105}"/>
              </a:ext>
            </a:extLst>
          </p:cNvPr>
          <p:cNvCxnSpPr/>
          <p:nvPr/>
        </p:nvCxnSpPr>
        <p:spPr>
          <a:xfrm>
            <a:off x="4038780" y="1417340"/>
            <a:ext cx="168505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00BB29C4-7C98-D269-D7EC-86F3C8EA6CDA}"/>
              </a:ext>
            </a:extLst>
          </p:cNvPr>
          <p:cNvCxnSpPr/>
          <p:nvPr/>
        </p:nvCxnSpPr>
        <p:spPr>
          <a:xfrm>
            <a:off x="4039077" y="1602006"/>
            <a:ext cx="1685051"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51416C8C-F172-E1B0-0F75-CFE1D8C906DF}"/>
              </a:ext>
            </a:extLst>
          </p:cNvPr>
          <p:cNvCxnSpPr>
            <a:cxnSpLocks/>
          </p:cNvCxnSpPr>
          <p:nvPr/>
        </p:nvCxnSpPr>
        <p:spPr>
          <a:xfrm>
            <a:off x="6588224" y="1921396"/>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CA7E7380-9891-35A5-BF41-568C247230B1}"/>
              </a:ext>
            </a:extLst>
          </p:cNvPr>
          <p:cNvCxnSpPr>
            <a:cxnSpLocks/>
          </p:cNvCxnSpPr>
          <p:nvPr/>
        </p:nvCxnSpPr>
        <p:spPr>
          <a:xfrm rot="10800000">
            <a:off x="6876256" y="1921395"/>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A6142E4D-AF63-E60C-183C-1BD378EE32FB}"/>
              </a:ext>
            </a:extLst>
          </p:cNvPr>
          <p:cNvPicPr>
            <a:picLocks noChangeAspect="1"/>
          </p:cNvPicPr>
          <p:nvPr/>
        </p:nvPicPr>
        <p:blipFill>
          <a:blip r:embed="rId3">
            <a:alphaModFix amt="27000"/>
          </a:blip>
          <a:stretch>
            <a:fillRect/>
          </a:stretch>
        </p:blipFill>
        <p:spPr>
          <a:xfrm>
            <a:off x="5090457" y="2384894"/>
            <a:ext cx="3390900" cy="3009900"/>
          </a:xfrm>
          <a:prstGeom prst="rect">
            <a:avLst/>
          </a:prstGeom>
        </p:spPr>
      </p:pic>
      <p:sp>
        <p:nvSpPr>
          <p:cNvPr id="45" name="圆角矩形 44">
            <a:extLst>
              <a:ext uri="{FF2B5EF4-FFF2-40B4-BE49-F238E27FC236}">
                <a16:creationId xmlns:a16="http://schemas.microsoft.com/office/drawing/2014/main" id="{3A217049-CFA5-FC0C-380F-751575B31A40}"/>
              </a:ext>
            </a:extLst>
          </p:cNvPr>
          <p:cNvSpPr/>
          <p:nvPr/>
        </p:nvSpPr>
        <p:spPr>
          <a:xfrm>
            <a:off x="5347477" y="2575976"/>
            <a:ext cx="2922410" cy="857510"/>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Application</a:t>
            </a:r>
          </a:p>
          <a:p>
            <a:pPr algn="ctr"/>
            <a:r>
              <a:rPr kumimoji="1" lang="en-US" altLang="zh-CN" dirty="0">
                <a:solidFill>
                  <a:schemeClr val="tx1"/>
                </a:solidFill>
              </a:rPr>
              <a:t>generate the web page</a:t>
            </a:r>
          </a:p>
        </p:txBody>
      </p:sp>
      <p:pic>
        <p:nvPicPr>
          <p:cNvPr id="4098" name="Picture 2" descr="Central Processing Unit | Computer Processors &amp;amp; It&amp;#39;s Work | InforamtionQ.com">
            <a:extLst>
              <a:ext uri="{FF2B5EF4-FFF2-40B4-BE49-F238E27FC236}">
                <a16:creationId xmlns:a16="http://schemas.microsoft.com/office/drawing/2014/main" id="{451552FC-00A6-F50A-3E1D-C85B573C210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507167" y="2343938"/>
            <a:ext cx="962591" cy="64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653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64D978BD-0FC1-C841-A6A6-6F186B81A0A3}"/>
              </a:ext>
            </a:extLst>
          </p:cNvPr>
          <p:cNvGrpSpPr/>
          <p:nvPr/>
        </p:nvGrpSpPr>
        <p:grpSpPr>
          <a:xfrm>
            <a:off x="5014283" y="3443829"/>
            <a:ext cx="1481496" cy="844382"/>
            <a:chOff x="4777167" y="3237253"/>
            <a:chExt cx="1481496" cy="844382"/>
          </a:xfrm>
        </p:grpSpPr>
        <p:sp>
          <p:nvSpPr>
            <p:cNvPr id="28" name="梯形 27">
              <a:extLst>
                <a:ext uri="{FF2B5EF4-FFF2-40B4-BE49-F238E27FC236}">
                  <a16:creationId xmlns:a16="http://schemas.microsoft.com/office/drawing/2014/main" id="{73A95A78-560A-F84A-B640-6EB9E07A72C3}"/>
                </a:ext>
              </a:extLst>
            </p:cNvPr>
            <p:cNvSpPr/>
            <p:nvPr/>
          </p:nvSpPr>
          <p:spPr>
            <a:xfrm>
              <a:off x="4857850" y="3506191"/>
              <a:ext cx="1389743" cy="575444"/>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D532C531-9445-D844-A33F-AD671766072D}"/>
                </a:ext>
              </a:extLst>
            </p:cNvPr>
            <p:cNvSpPr/>
            <p:nvPr/>
          </p:nvSpPr>
          <p:spPr>
            <a:xfrm>
              <a:off x="4970329" y="3588276"/>
              <a:ext cx="1095173" cy="369332"/>
            </a:xfrm>
            <a:prstGeom prst="rect">
              <a:avLst/>
            </a:prstGeom>
          </p:spPr>
          <p:txBody>
            <a:bodyPr wrap="none">
              <a:spAutoFit/>
            </a:bodyPr>
            <a:lstStyle/>
            <a:p>
              <a:pPr algn="ctr"/>
              <a:r>
                <a:rPr kumimoji="1" lang="en-US" altLang="zh-CN" b="1" dirty="0"/>
                <a:t>Caching</a:t>
              </a:r>
            </a:p>
          </p:txBody>
        </p:sp>
        <p:sp>
          <p:nvSpPr>
            <p:cNvPr id="30" name="矩形 29">
              <a:extLst>
                <a:ext uri="{FF2B5EF4-FFF2-40B4-BE49-F238E27FC236}">
                  <a16:creationId xmlns:a16="http://schemas.microsoft.com/office/drawing/2014/main" id="{5BC673F1-D257-C544-A9BA-709E0B0FD6F1}"/>
                </a:ext>
              </a:extLst>
            </p:cNvPr>
            <p:cNvSpPr/>
            <p:nvPr/>
          </p:nvSpPr>
          <p:spPr>
            <a:xfrm>
              <a:off x="4777167" y="3237253"/>
              <a:ext cx="1481496" cy="323165"/>
            </a:xfrm>
            <a:prstGeom prst="rect">
              <a:avLst/>
            </a:prstGeom>
            <a:solidFill>
              <a:schemeClr val="bg1"/>
            </a:solidFill>
          </p:spPr>
          <p:txBody>
            <a:bodyPr wrap="none">
              <a:spAutoFit/>
            </a:bodyPr>
            <a:lstStyle/>
            <a:p>
              <a:r>
                <a:rPr kumimoji="1" lang="en-US" altLang="zh-CN" sz="1500" dirty="0">
                  <a:solidFill>
                    <a:srgbClr val="000000"/>
                  </a:solidFill>
                </a:rPr>
                <a:t>Caching server</a:t>
              </a:r>
              <a:endParaRPr lang="zh-CN" altLang="en-US" sz="1500" dirty="0"/>
            </a:p>
          </p:txBody>
        </p:sp>
      </p:grpSp>
      <p:grpSp>
        <p:nvGrpSpPr>
          <p:cNvPr id="31" name="组合 30">
            <a:extLst>
              <a:ext uri="{FF2B5EF4-FFF2-40B4-BE49-F238E27FC236}">
                <a16:creationId xmlns:a16="http://schemas.microsoft.com/office/drawing/2014/main" id="{69F6C5C8-1895-7549-B322-4BD0A472431F}"/>
              </a:ext>
            </a:extLst>
          </p:cNvPr>
          <p:cNvGrpSpPr/>
          <p:nvPr/>
        </p:nvGrpSpPr>
        <p:grpSpPr>
          <a:xfrm>
            <a:off x="6960840" y="3444983"/>
            <a:ext cx="1481496" cy="844382"/>
            <a:chOff x="4777167" y="3237253"/>
            <a:chExt cx="1481496" cy="844382"/>
          </a:xfrm>
        </p:grpSpPr>
        <p:sp>
          <p:nvSpPr>
            <p:cNvPr id="32" name="梯形 31">
              <a:extLst>
                <a:ext uri="{FF2B5EF4-FFF2-40B4-BE49-F238E27FC236}">
                  <a16:creationId xmlns:a16="http://schemas.microsoft.com/office/drawing/2014/main" id="{EBDE82E4-E707-D241-A015-2B5BA2FB83AD}"/>
                </a:ext>
              </a:extLst>
            </p:cNvPr>
            <p:cNvSpPr/>
            <p:nvPr/>
          </p:nvSpPr>
          <p:spPr>
            <a:xfrm>
              <a:off x="4857850" y="3506191"/>
              <a:ext cx="1389743" cy="575444"/>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C7759C31-7AB5-714F-B055-A19C69E9A2E9}"/>
                </a:ext>
              </a:extLst>
            </p:cNvPr>
            <p:cNvSpPr/>
            <p:nvPr/>
          </p:nvSpPr>
          <p:spPr>
            <a:xfrm>
              <a:off x="4970329" y="3588276"/>
              <a:ext cx="1095173" cy="369332"/>
            </a:xfrm>
            <a:prstGeom prst="rect">
              <a:avLst/>
            </a:prstGeom>
          </p:spPr>
          <p:txBody>
            <a:bodyPr wrap="none">
              <a:spAutoFit/>
            </a:bodyPr>
            <a:lstStyle/>
            <a:p>
              <a:pPr algn="ctr"/>
              <a:r>
                <a:rPr kumimoji="1" lang="en-US" altLang="zh-CN" b="1" dirty="0"/>
                <a:t>Caching</a:t>
              </a:r>
            </a:p>
          </p:txBody>
        </p:sp>
        <p:sp>
          <p:nvSpPr>
            <p:cNvPr id="34" name="矩形 33">
              <a:extLst>
                <a:ext uri="{FF2B5EF4-FFF2-40B4-BE49-F238E27FC236}">
                  <a16:creationId xmlns:a16="http://schemas.microsoft.com/office/drawing/2014/main" id="{51A2878D-7B40-774D-A47B-0A2503EE11A8}"/>
                </a:ext>
              </a:extLst>
            </p:cNvPr>
            <p:cNvSpPr/>
            <p:nvPr/>
          </p:nvSpPr>
          <p:spPr>
            <a:xfrm>
              <a:off x="4777167" y="3237253"/>
              <a:ext cx="1481496" cy="323165"/>
            </a:xfrm>
            <a:prstGeom prst="rect">
              <a:avLst/>
            </a:prstGeom>
            <a:solidFill>
              <a:schemeClr val="bg1"/>
            </a:solidFill>
          </p:spPr>
          <p:txBody>
            <a:bodyPr wrap="none">
              <a:spAutoFit/>
            </a:bodyPr>
            <a:lstStyle/>
            <a:p>
              <a:r>
                <a:rPr kumimoji="1" lang="en-US" altLang="zh-CN" sz="1500" dirty="0">
                  <a:solidFill>
                    <a:srgbClr val="000000"/>
                  </a:solidFill>
                </a:rPr>
                <a:t>Caching server</a:t>
              </a:r>
              <a:endParaRPr lang="zh-CN" altLang="en-US" sz="1500" dirty="0"/>
            </a:p>
          </p:txBody>
        </p:sp>
      </p:grpSp>
      <p:sp>
        <p:nvSpPr>
          <p:cNvPr id="63" name="任意形状 62">
            <a:extLst>
              <a:ext uri="{FF2B5EF4-FFF2-40B4-BE49-F238E27FC236}">
                <a16:creationId xmlns:a16="http://schemas.microsoft.com/office/drawing/2014/main" id="{BAF98D75-41B1-9A42-81BA-4B89D7160EBF}"/>
              </a:ext>
            </a:extLst>
          </p:cNvPr>
          <p:cNvSpPr/>
          <p:nvPr/>
        </p:nvSpPr>
        <p:spPr>
          <a:xfrm>
            <a:off x="5775767" y="2650603"/>
            <a:ext cx="182031" cy="868101"/>
          </a:xfrm>
          <a:custGeom>
            <a:avLst/>
            <a:gdLst>
              <a:gd name="connsiteX0" fmla="*/ 138896 w 182031"/>
              <a:gd name="connsiteY0" fmla="*/ 0 h 868101"/>
              <a:gd name="connsiteX1" fmla="*/ 173620 w 182031"/>
              <a:gd name="connsiteY1" fmla="*/ 694481 h 868101"/>
              <a:gd name="connsiteX2" fmla="*/ 0 w 182031"/>
              <a:gd name="connsiteY2" fmla="*/ 868101 h 868101"/>
            </a:gdLst>
            <a:ahLst/>
            <a:cxnLst>
              <a:cxn ang="0">
                <a:pos x="connsiteX0" y="connsiteY0"/>
              </a:cxn>
              <a:cxn ang="0">
                <a:pos x="connsiteX1" y="connsiteY1"/>
              </a:cxn>
              <a:cxn ang="0">
                <a:pos x="connsiteX2" y="connsiteY2"/>
              </a:cxn>
            </a:cxnLst>
            <a:rect l="l" t="t" r="r" b="b"/>
            <a:pathLst>
              <a:path w="182031" h="868101">
                <a:moveTo>
                  <a:pt x="138896" y="0"/>
                </a:moveTo>
                <a:cubicBezTo>
                  <a:pt x="167832" y="274899"/>
                  <a:pt x="196769" y="549798"/>
                  <a:pt x="173620" y="694481"/>
                </a:cubicBezTo>
                <a:cubicBezTo>
                  <a:pt x="150471" y="839164"/>
                  <a:pt x="75235" y="853632"/>
                  <a:pt x="0" y="86810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任意形状 65">
            <a:extLst>
              <a:ext uri="{FF2B5EF4-FFF2-40B4-BE49-F238E27FC236}">
                <a16:creationId xmlns:a16="http://schemas.microsoft.com/office/drawing/2014/main" id="{F3B83ED3-6737-5448-9662-6A690E68BDEA}"/>
              </a:ext>
            </a:extLst>
          </p:cNvPr>
          <p:cNvSpPr/>
          <p:nvPr/>
        </p:nvSpPr>
        <p:spPr>
          <a:xfrm>
            <a:off x="5544273" y="2372810"/>
            <a:ext cx="271398" cy="1088020"/>
          </a:xfrm>
          <a:custGeom>
            <a:avLst/>
            <a:gdLst>
              <a:gd name="connsiteX0" fmla="*/ 0 w 271398"/>
              <a:gd name="connsiteY0" fmla="*/ 0 h 1088020"/>
              <a:gd name="connsiteX1" fmla="*/ 266218 w 271398"/>
              <a:gd name="connsiteY1" fmla="*/ 717631 h 1088020"/>
              <a:gd name="connsiteX2" fmla="*/ 150471 w 271398"/>
              <a:gd name="connsiteY2" fmla="*/ 1088020 h 1088020"/>
            </a:gdLst>
            <a:ahLst/>
            <a:cxnLst>
              <a:cxn ang="0">
                <a:pos x="connsiteX0" y="connsiteY0"/>
              </a:cxn>
              <a:cxn ang="0">
                <a:pos x="connsiteX1" y="connsiteY1"/>
              </a:cxn>
              <a:cxn ang="0">
                <a:pos x="connsiteX2" y="connsiteY2"/>
              </a:cxn>
            </a:cxnLst>
            <a:rect l="l" t="t" r="r" b="b"/>
            <a:pathLst>
              <a:path w="271398" h="1088020">
                <a:moveTo>
                  <a:pt x="0" y="0"/>
                </a:moveTo>
                <a:cubicBezTo>
                  <a:pt x="120570" y="268147"/>
                  <a:pt x="241140" y="536294"/>
                  <a:pt x="266218" y="717631"/>
                </a:cubicBezTo>
                <a:cubicBezTo>
                  <a:pt x="291297" y="898968"/>
                  <a:pt x="220884" y="993494"/>
                  <a:pt x="150471" y="108802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任意形状 66">
            <a:extLst>
              <a:ext uri="{FF2B5EF4-FFF2-40B4-BE49-F238E27FC236}">
                <a16:creationId xmlns:a16="http://schemas.microsoft.com/office/drawing/2014/main" id="{91EBAA9F-CBA7-F34F-BA66-5B045B148FC1}"/>
              </a:ext>
            </a:extLst>
          </p:cNvPr>
          <p:cNvSpPr/>
          <p:nvPr/>
        </p:nvSpPr>
        <p:spPr>
          <a:xfrm>
            <a:off x="7141580" y="2523281"/>
            <a:ext cx="196769" cy="983848"/>
          </a:xfrm>
          <a:custGeom>
            <a:avLst/>
            <a:gdLst>
              <a:gd name="connsiteX0" fmla="*/ 0 w 196769"/>
              <a:gd name="connsiteY0" fmla="*/ 0 h 983848"/>
              <a:gd name="connsiteX1" fmla="*/ 69448 w 196769"/>
              <a:gd name="connsiteY1" fmla="*/ 659757 h 983848"/>
              <a:gd name="connsiteX2" fmla="*/ 196769 w 196769"/>
              <a:gd name="connsiteY2" fmla="*/ 983848 h 983848"/>
            </a:gdLst>
            <a:ahLst/>
            <a:cxnLst>
              <a:cxn ang="0">
                <a:pos x="connsiteX0" y="connsiteY0"/>
              </a:cxn>
              <a:cxn ang="0">
                <a:pos x="connsiteX1" y="connsiteY1"/>
              </a:cxn>
              <a:cxn ang="0">
                <a:pos x="connsiteX2" y="connsiteY2"/>
              </a:cxn>
            </a:cxnLst>
            <a:rect l="l" t="t" r="r" b="b"/>
            <a:pathLst>
              <a:path w="196769" h="983848">
                <a:moveTo>
                  <a:pt x="0" y="0"/>
                </a:moveTo>
                <a:cubicBezTo>
                  <a:pt x="18326" y="247891"/>
                  <a:pt x="36653" y="495782"/>
                  <a:pt x="69448" y="659757"/>
                </a:cubicBezTo>
                <a:cubicBezTo>
                  <a:pt x="102243" y="823732"/>
                  <a:pt x="149506" y="903790"/>
                  <a:pt x="196769" y="983848"/>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任意形状 67">
            <a:extLst>
              <a:ext uri="{FF2B5EF4-FFF2-40B4-BE49-F238E27FC236}">
                <a16:creationId xmlns:a16="http://schemas.microsoft.com/office/drawing/2014/main" id="{1136D45D-754A-164E-A735-00F05F64C066}"/>
              </a:ext>
            </a:extLst>
          </p:cNvPr>
          <p:cNvSpPr/>
          <p:nvPr/>
        </p:nvSpPr>
        <p:spPr>
          <a:xfrm>
            <a:off x="7545388" y="2592729"/>
            <a:ext cx="59179" cy="902825"/>
          </a:xfrm>
          <a:custGeom>
            <a:avLst/>
            <a:gdLst>
              <a:gd name="connsiteX0" fmla="*/ 24455 w 59179"/>
              <a:gd name="connsiteY0" fmla="*/ 0 h 902825"/>
              <a:gd name="connsiteX1" fmla="*/ 1306 w 59179"/>
              <a:gd name="connsiteY1" fmla="*/ 590309 h 902825"/>
              <a:gd name="connsiteX2" fmla="*/ 59179 w 59179"/>
              <a:gd name="connsiteY2" fmla="*/ 902825 h 902825"/>
            </a:gdLst>
            <a:ahLst/>
            <a:cxnLst>
              <a:cxn ang="0">
                <a:pos x="connsiteX0" y="connsiteY0"/>
              </a:cxn>
              <a:cxn ang="0">
                <a:pos x="connsiteX1" y="connsiteY1"/>
              </a:cxn>
              <a:cxn ang="0">
                <a:pos x="connsiteX2" y="connsiteY2"/>
              </a:cxn>
            </a:cxnLst>
            <a:rect l="l" t="t" r="r" b="b"/>
            <a:pathLst>
              <a:path w="59179" h="902825">
                <a:moveTo>
                  <a:pt x="24455" y="0"/>
                </a:moveTo>
                <a:cubicBezTo>
                  <a:pt x="9987" y="219919"/>
                  <a:pt x="-4481" y="439838"/>
                  <a:pt x="1306" y="590309"/>
                </a:cubicBezTo>
                <a:cubicBezTo>
                  <a:pt x="7093" y="740780"/>
                  <a:pt x="33136" y="821802"/>
                  <a:pt x="59179" y="902825"/>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8D0B170-83B3-3F4A-8275-63F6226B81F2}"/>
              </a:ext>
            </a:extLst>
          </p:cNvPr>
          <p:cNvSpPr>
            <a:spLocks noGrp="1"/>
          </p:cNvSpPr>
          <p:nvPr>
            <p:ph type="title"/>
          </p:nvPr>
        </p:nvSpPr>
        <p:spPr/>
        <p:txBody>
          <a:bodyPr/>
          <a:lstStyle/>
          <a:p>
            <a:r>
              <a:rPr kumimoji="1" lang="en-US" altLang="zh-CN" dirty="0"/>
              <a:t>Step #3 for scalability: </a:t>
            </a:r>
            <a:r>
              <a:rPr kumimoji="1" lang="en-US" altLang="zh-CN" b="0" dirty="0"/>
              <a:t>more app servers</a:t>
            </a:r>
            <a:endParaRPr kumimoji="1" lang="zh-CN" altLang="en-US" dirty="0"/>
          </a:p>
        </p:txBody>
      </p:sp>
      <p:sp>
        <p:nvSpPr>
          <p:cNvPr id="3" name="内容占位符 2">
            <a:extLst>
              <a:ext uri="{FF2B5EF4-FFF2-40B4-BE49-F238E27FC236}">
                <a16:creationId xmlns:a16="http://schemas.microsoft.com/office/drawing/2014/main" id="{C3055B13-C7D0-AD4C-AAC4-4AAC331F8564}"/>
              </a:ext>
            </a:extLst>
          </p:cNvPr>
          <p:cNvSpPr>
            <a:spLocks noGrp="1"/>
          </p:cNvSpPr>
          <p:nvPr>
            <p:ph idx="1"/>
          </p:nvPr>
        </p:nvSpPr>
        <p:spPr>
          <a:xfrm>
            <a:off x="457200" y="1129308"/>
            <a:ext cx="4152843" cy="4356826"/>
          </a:xfrm>
        </p:spPr>
        <p:txBody>
          <a:bodyPr>
            <a:normAutofit/>
          </a:bodyPr>
          <a:lstStyle/>
          <a:p>
            <a:r>
              <a:rPr kumimoji="1" lang="en-US" altLang="zh-CN" dirty="0"/>
              <a:t>We can add more servers for scaling its performance</a:t>
            </a:r>
          </a:p>
          <a:p>
            <a:pPr lvl="1"/>
            <a:r>
              <a:rPr kumimoji="1" lang="en-US" altLang="zh-CN" dirty="0"/>
              <a:t>Simple for stateless jobs (e.g., web service) </a:t>
            </a:r>
            <a:endParaRPr kumimoji="1" lang="en-US" altLang="zh-CN" b="0" dirty="0"/>
          </a:p>
          <a:p>
            <a:pPr>
              <a:lnSpc>
                <a:spcPct val="130000"/>
              </a:lnSpc>
            </a:pPr>
            <a:r>
              <a:rPr kumimoji="1" lang="en-US" altLang="zh-CN" dirty="0"/>
              <a:t>What is stateless? </a:t>
            </a:r>
          </a:p>
          <a:p>
            <a:pPr lvl="1"/>
            <a:r>
              <a:rPr kumimoji="1" lang="en-US" altLang="zh-CN" dirty="0"/>
              <a:t>The server only executes the logic</a:t>
            </a:r>
            <a:r>
              <a:rPr kumimoji="1" lang="zh-CN" altLang="en-US" dirty="0"/>
              <a:t> </a:t>
            </a:r>
            <a:r>
              <a:rPr kumimoji="1" lang="en-US" altLang="zh-CN" dirty="0"/>
              <a:t>that</a:t>
            </a:r>
            <a:r>
              <a:rPr kumimoji="1" lang="zh-CN" altLang="en-US" dirty="0"/>
              <a:t> </a:t>
            </a:r>
            <a:r>
              <a:rPr kumimoji="1" lang="en-US" altLang="zh-CN" dirty="0"/>
              <a:t>only</a:t>
            </a:r>
            <a:r>
              <a:rPr kumimoji="1" lang="zh-CN" altLang="en-US" dirty="0"/>
              <a:t> </a:t>
            </a:r>
            <a:r>
              <a:rPr kumimoji="1" lang="en-US" altLang="zh-CN" dirty="0"/>
              <a:t>relies</a:t>
            </a:r>
            <a:r>
              <a:rPr kumimoji="1" lang="zh-CN" altLang="en-US" dirty="0"/>
              <a:t> </a:t>
            </a:r>
            <a:r>
              <a:rPr kumimoji="1" lang="en-US" altLang="zh-CN" dirty="0"/>
              <a:t>on</a:t>
            </a:r>
            <a:r>
              <a:rPr kumimoji="1" lang="zh-CN" altLang="en-US" dirty="0"/>
              <a:t> </a:t>
            </a:r>
            <a:r>
              <a:rPr kumimoji="1" lang="en-US" altLang="zh-CN" dirty="0"/>
              <a:t>input</a:t>
            </a:r>
            <a:r>
              <a:rPr kumimoji="1" lang="zh-CN" altLang="en-US" dirty="0"/>
              <a:t> </a:t>
            </a:r>
            <a:r>
              <a:rPr kumimoji="1" lang="en-US" altLang="zh-CN" dirty="0"/>
              <a:t>data</a:t>
            </a:r>
            <a:r>
              <a:rPr kumimoji="1" lang="zh-CN" altLang="en-US" dirty="0"/>
              <a:t> </a:t>
            </a:r>
            <a:r>
              <a:rPr kumimoji="1" lang="en-US" altLang="zh-CN" dirty="0"/>
              <a:t>but</a:t>
            </a:r>
            <a:r>
              <a:rPr kumimoji="1" lang="zh-CN" altLang="en-US" dirty="0"/>
              <a:t> </a:t>
            </a:r>
            <a:r>
              <a:rPr kumimoji="1" lang="en-US" altLang="zh-CN" dirty="0"/>
              <a:t>no</a:t>
            </a:r>
            <a:r>
              <a:rPr kumimoji="1" lang="zh-CN" altLang="en-US" dirty="0"/>
              <a:t> </a:t>
            </a:r>
            <a:r>
              <a:rPr kumimoji="1" lang="en-US" altLang="zh-CN" dirty="0"/>
              <a:t>long-term</a:t>
            </a:r>
            <a:r>
              <a:rPr kumimoji="1" lang="zh-CN" altLang="en-US" dirty="0"/>
              <a:t> </a:t>
            </a:r>
            <a:r>
              <a:rPr kumimoji="1" lang="en-US" altLang="zh-CN" dirty="0"/>
              <a:t>state</a:t>
            </a:r>
          </a:p>
          <a:p>
            <a:r>
              <a:rPr kumimoji="1" lang="en-US" altLang="zh-CN" dirty="0"/>
              <a:t>We can do so for stateful jobs but requires more work </a:t>
            </a:r>
            <a:r>
              <a:rPr kumimoji="1" lang="en-US" altLang="zh-CN" dirty="0">
                <a:sym typeface="Wingdings" pitchFamily="2" charset="2"/>
              </a:rPr>
              <a:t> </a:t>
            </a:r>
            <a:endParaRPr kumimoji="1" lang="en-US" altLang="zh-CN" dirty="0"/>
          </a:p>
        </p:txBody>
      </p:sp>
      <p:grpSp>
        <p:nvGrpSpPr>
          <p:cNvPr id="5" name="组合 4">
            <a:extLst>
              <a:ext uri="{FF2B5EF4-FFF2-40B4-BE49-F238E27FC236}">
                <a16:creationId xmlns:a16="http://schemas.microsoft.com/office/drawing/2014/main" id="{2CDA1DB3-36A0-DB43-8D6D-5FC685530CAF}"/>
              </a:ext>
            </a:extLst>
          </p:cNvPr>
          <p:cNvGrpSpPr/>
          <p:nvPr/>
        </p:nvGrpSpPr>
        <p:grpSpPr>
          <a:xfrm>
            <a:off x="6700431" y="4337538"/>
            <a:ext cx="1598515" cy="1234856"/>
            <a:chOff x="6703930" y="4081635"/>
            <a:chExt cx="1598515" cy="1234856"/>
          </a:xfrm>
        </p:grpSpPr>
        <p:sp>
          <p:nvSpPr>
            <p:cNvPr id="6" name="矩形 5">
              <a:extLst>
                <a:ext uri="{FF2B5EF4-FFF2-40B4-BE49-F238E27FC236}">
                  <a16:creationId xmlns:a16="http://schemas.microsoft.com/office/drawing/2014/main" id="{271CB9AB-BCDD-C446-B2CC-2A379B66C62C}"/>
                </a:ext>
              </a:extLst>
            </p:cNvPr>
            <p:cNvSpPr/>
            <p:nvPr/>
          </p:nvSpPr>
          <p:spPr>
            <a:xfrm>
              <a:off x="6790277" y="4330728"/>
              <a:ext cx="1421572"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矩形 6">
              <a:extLst>
                <a:ext uri="{FF2B5EF4-FFF2-40B4-BE49-F238E27FC236}">
                  <a16:creationId xmlns:a16="http://schemas.microsoft.com/office/drawing/2014/main" id="{5988FF17-21C4-D540-B029-4EE5950C2028}"/>
                </a:ext>
              </a:extLst>
            </p:cNvPr>
            <p:cNvSpPr/>
            <p:nvPr/>
          </p:nvSpPr>
          <p:spPr>
            <a:xfrm>
              <a:off x="6703930" y="4081635"/>
              <a:ext cx="1598515" cy="323165"/>
            </a:xfrm>
            <a:prstGeom prst="rect">
              <a:avLst/>
            </a:prstGeom>
            <a:solidFill>
              <a:schemeClr val="bg1"/>
            </a:solidFill>
          </p:spPr>
          <p:txBody>
            <a:bodyPr wrap="none">
              <a:spAutoFit/>
            </a:bodyPr>
            <a:lstStyle/>
            <a:p>
              <a:r>
                <a:rPr kumimoji="1" lang="en-US" altLang="zh-CN" sz="1500" dirty="0">
                  <a:solidFill>
                    <a:srgbClr val="000000"/>
                  </a:solidFill>
                </a:rPr>
                <a:t>Database server</a:t>
              </a:r>
              <a:endParaRPr lang="zh-CN" altLang="en-US" sz="1500" dirty="0"/>
            </a:p>
          </p:txBody>
        </p:sp>
        <p:grpSp>
          <p:nvGrpSpPr>
            <p:cNvPr id="8" name="组合 7">
              <a:extLst>
                <a:ext uri="{FF2B5EF4-FFF2-40B4-BE49-F238E27FC236}">
                  <a16:creationId xmlns:a16="http://schemas.microsoft.com/office/drawing/2014/main" id="{4A43ADA4-67ED-9848-9D70-A5BE90BBF853}"/>
                </a:ext>
              </a:extLst>
            </p:cNvPr>
            <p:cNvGrpSpPr/>
            <p:nvPr/>
          </p:nvGrpSpPr>
          <p:grpSpPr>
            <a:xfrm>
              <a:off x="6890008" y="4529037"/>
              <a:ext cx="1224000" cy="658193"/>
              <a:chOff x="6595392" y="3954307"/>
              <a:chExt cx="925016" cy="658193"/>
            </a:xfrm>
          </p:grpSpPr>
          <p:sp>
            <p:nvSpPr>
              <p:cNvPr id="9" name="磁盘 8">
                <a:extLst>
                  <a:ext uri="{FF2B5EF4-FFF2-40B4-BE49-F238E27FC236}">
                    <a16:creationId xmlns:a16="http://schemas.microsoft.com/office/drawing/2014/main" id="{FA3544CC-40AA-B741-9621-C19C986B6CA7}"/>
                  </a:ext>
                </a:extLst>
              </p:cNvPr>
              <p:cNvSpPr/>
              <p:nvPr/>
            </p:nvSpPr>
            <p:spPr>
              <a:xfrm>
                <a:off x="6595392" y="3954307"/>
                <a:ext cx="925016" cy="65819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10" name="矩形 9">
                <a:extLst>
                  <a:ext uri="{FF2B5EF4-FFF2-40B4-BE49-F238E27FC236}">
                    <a16:creationId xmlns:a16="http://schemas.microsoft.com/office/drawing/2014/main" id="{BA91646F-9E8E-FE4E-B2D5-364FDF1C6777}"/>
                  </a:ext>
                </a:extLst>
              </p:cNvPr>
              <p:cNvSpPr/>
              <p:nvPr/>
            </p:nvSpPr>
            <p:spPr>
              <a:xfrm>
                <a:off x="6645016" y="4050854"/>
                <a:ext cx="816191" cy="503999"/>
              </a:xfrm>
              <a:prstGeom prst="rect">
                <a:avLst/>
              </a:prstGeom>
              <a:solidFill>
                <a:schemeClr val="bg1"/>
              </a:solidFill>
            </p:spPr>
            <p:txBody>
              <a:bodyPr wrap="square">
                <a:spAutoFit/>
              </a:bodyPr>
              <a:lstStyle/>
              <a:p>
                <a:pPr algn="ctr"/>
                <a:r>
                  <a:rPr kumimoji="1" lang="en-US" altLang="zh-CN" sz="1500" b="1" dirty="0"/>
                  <a:t>Database</a:t>
                </a:r>
              </a:p>
              <a:p>
                <a:pPr algn="ctr"/>
                <a:r>
                  <a:rPr kumimoji="1" lang="en-US" altLang="zh-CN" sz="1500" dirty="0"/>
                  <a:t>user, price</a:t>
                </a:r>
                <a:endParaRPr kumimoji="1" lang="zh-CN" altLang="en-US" sz="1500" dirty="0"/>
              </a:p>
            </p:txBody>
          </p:sp>
        </p:grpSp>
      </p:grpSp>
      <p:grpSp>
        <p:nvGrpSpPr>
          <p:cNvPr id="19" name="组合 18">
            <a:extLst>
              <a:ext uri="{FF2B5EF4-FFF2-40B4-BE49-F238E27FC236}">
                <a16:creationId xmlns:a16="http://schemas.microsoft.com/office/drawing/2014/main" id="{CB1FCD6F-089E-C249-AA01-E8ED15AD66A6}"/>
              </a:ext>
            </a:extLst>
          </p:cNvPr>
          <p:cNvGrpSpPr/>
          <p:nvPr/>
        </p:nvGrpSpPr>
        <p:grpSpPr>
          <a:xfrm>
            <a:off x="4928541" y="4337539"/>
            <a:ext cx="1083951" cy="1234855"/>
            <a:chOff x="6030246" y="2294861"/>
            <a:chExt cx="1083951" cy="1234855"/>
          </a:xfrm>
        </p:grpSpPr>
        <p:sp>
          <p:nvSpPr>
            <p:cNvPr id="20" name="矩形 19">
              <a:extLst>
                <a:ext uri="{FF2B5EF4-FFF2-40B4-BE49-F238E27FC236}">
                  <a16:creationId xmlns:a16="http://schemas.microsoft.com/office/drawing/2014/main" id="{D380F783-D257-D547-A59F-B28B6C9CEA8F}"/>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一个圆顶角并剪去另一个顶角的矩形 20">
              <a:extLst>
                <a:ext uri="{FF2B5EF4-FFF2-40B4-BE49-F238E27FC236}">
                  <a16:creationId xmlns:a16="http://schemas.microsoft.com/office/drawing/2014/main" id="{7A1D316D-5B28-E94D-B43A-AADA942F1D70}"/>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25793D80-F52C-0540-A01E-408B35C71AAC}"/>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3" name="矩形 22">
              <a:extLst>
                <a:ext uri="{FF2B5EF4-FFF2-40B4-BE49-F238E27FC236}">
                  <a16:creationId xmlns:a16="http://schemas.microsoft.com/office/drawing/2014/main" id="{8BB436D1-0C8D-8840-9788-718D6745CF3E}"/>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9" name="组合 58">
            <a:extLst>
              <a:ext uri="{FF2B5EF4-FFF2-40B4-BE49-F238E27FC236}">
                <a16:creationId xmlns:a16="http://schemas.microsoft.com/office/drawing/2014/main" id="{107A6354-3030-F74B-842B-77320C2EBB71}"/>
              </a:ext>
            </a:extLst>
          </p:cNvPr>
          <p:cNvGrpSpPr/>
          <p:nvPr/>
        </p:nvGrpSpPr>
        <p:grpSpPr>
          <a:xfrm>
            <a:off x="5171431" y="1259886"/>
            <a:ext cx="3160223" cy="1541190"/>
            <a:chOff x="5366196" y="1366898"/>
            <a:chExt cx="3160223" cy="1541190"/>
          </a:xfrm>
        </p:grpSpPr>
        <p:grpSp>
          <p:nvGrpSpPr>
            <p:cNvPr id="52" name="组合 51">
              <a:extLst>
                <a:ext uri="{FF2B5EF4-FFF2-40B4-BE49-F238E27FC236}">
                  <a16:creationId xmlns:a16="http://schemas.microsoft.com/office/drawing/2014/main" id="{3D404C92-3637-6548-871C-809FDCCF0A15}"/>
                </a:ext>
              </a:extLst>
            </p:cNvPr>
            <p:cNvGrpSpPr/>
            <p:nvPr/>
          </p:nvGrpSpPr>
          <p:grpSpPr>
            <a:xfrm>
              <a:off x="5366196" y="1366898"/>
              <a:ext cx="2821501" cy="1251446"/>
              <a:chOff x="5477445" y="1859472"/>
              <a:chExt cx="2821501" cy="1251446"/>
            </a:xfrm>
          </p:grpSpPr>
          <p:grpSp>
            <p:nvGrpSpPr>
              <p:cNvPr id="43" name="组合 42">
                <a:extLst>
                  <a:ext uri="{FF2B5EF4-FFF2-40B4-BE49-F238E27FC236}">
                    <a16:creationId xmlns:a16="http://schemas.microsoft.com/office/drawing/2014/main" id="{38393EB5-F693-2E48-81E1-94874AF28894}"/>
                  </a:ext>
                </a:extLst>
              </p:cNvPr>
              <p:cNvGrpSpPr/>
              <p:nvPr/>
            </p:nvGrpSpPr>
            <p:grpSpPr>
              <a:xfrm>
                <a:off x="5477445" y="1859472"/>
                <a:ext cx="2662054" cy="1110198"/>
                <a:chOff x="5477445" y="1859472"/>
                <a:chExt cx="2662054" cy="1110198"/>
              </a:xfrm>
            </p:grpSpPr>
            <p:sp>
              <p:nvSpPr>
                <p:cNvPr id="37" name="矩形 36">
                  <a:extLst>
                    <a:ext uri="{FF2B5EF4-FFF2-40B4-BE49-F238E27FC236}">
                      <a16:creationId xmlns:a16="http://schemas.microsoft.com/office/drawing/2014/main" id="{325B0F69-461A-624F-AB28-CF95646DFC7B}"/>
                    </a:ext>
                  </a:extLst>
                </p:cNvPr>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9" name="矩形 38">
                  <a:extLst>
                    <a:ext uri="{FF2B5EF4-FFF2-40B4-BE49-F238E27FC236}">
                      <a16:creationId xmlns:a16="http://schemas.microsoft.com/office/drawing/2014/main" id="{EEAEB0E8-FB0C-DA4C-BCE0-92CD49CEB578}"/>
                    </a:ext>
                  </a:extLst>
                </p:cNvPr>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41" name="圆角矩形 40">
                  <a:extLst>
                    <a:ext uri="{FF2B5EF4-FFF2-40B4-BE49-F238E27FC236}">
                      <a16:creationId xmlns:a16="http://schemas.microsoft.com/office/drawing/2014/main" id="{CDDC19BE-8863-DC4C-8B87-CC9302CC65FF}"/>
                    </a:ext>
                  </a:extLst>
                </p:cNvPr>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nvGrpSpPr>
              <p:cNvPr id="44" name="组合 43">
                <a:extLst>
                  <a:ext uri="{FF2B5EF4-FFF2-40B4-BE49-F238E27FC236}">
                    <a16:creationId xmlns:a16="http://schemas.microsoft.com/office/drawing/2014/main" id="{B04569B9-9C1A-424D-AFC6-007FC67D7FE5}"/>
                  </a:ext>
                </a:extLst>
              </p:cNvPr>
              <p:cNvGrpSpPr/>
              <p:nvPr/>
            </p:nvGrpSpPr>
            <p:grpSpPr>
              <a:xfrm>
                <a:off x="5636892" y="2000720"/>
                <a:ext cx="2662054" cy="1110198"/>
                <a:chOff x="5477445" y="1859472"/>
                <a:chExt cx="2662054" cy="1110198"/>
              </a:xfrm>
            </p:grpSpPr>
            <p:sp>
              <p:nvSpPr>
                <p:cNvPr id="45" name="矩形 44">
                  <a:extLst>
                    <a:ext uri="{FF2B5EF4-FFF2-40B4-BE49-F238E27FC236}">
                      <a16:creationId xmlns:a16="http://schemas.microsoft.com/office/drawing/2014/main" id="{E825B81E-1FBB-E046-B115-F29DAD2D1FC0}"/>
                    </a:ext>
                  </a:extLst>
                </p:cNvPr>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6" name="矩形 45">
                  <a:extLst>
                    <a:ext uri="{FF2B5EF4-FFF2-40B4-BE49-F238E27FC236}">
                      <a16:creationId xmlns:a16="http://schemas.microsoft.com/office/drawing/2014/main" id="{4E4942CA-E4E8-954F-9E7C-153F4F653270}"/>
                    </a:ext>
                  </a:extLst>
                </p:cNvPr>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47" name="圆角矩形 46">
                  <a:extLst>
                    <a:ext uri="{FF2B5EF4-FFF2-40B4-BE49-F238E27FC236}">
                      <a16:creationId xmlns:a16="http://schemas.microsoft.com/office/drawing/2014/main" id="{4FA3FA10-F777-0142-B9B4-FE1275C701EC}"/>
                    </a:ext>
                  </a:extLst>
                </p:cNvPr>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sp>
          <p:nvSpPr>
            <p:cNvPr id="55" name="矩形 54">
              <a:extLst>
                <a:ext uri="{FF2B5EF4-FFF2-40B4-BE49-F238E27FC236}">
                  <a16:creationId xmlns:a16="http://schemas.microsoft.com/office/drawing/2014/main" id="{16F45F8A-F2AC-7841-A2BA-431A2BA8419E}"/>
                </a:ext>
              </a:extLst>
            </p:cNvPr>
            <p:cNvSpPr/>
            <p:nvPr/>
          </p:nvSpPr>
          <p:spPr>
            <a:xfrm>
              <a:off x="5864365" y="1797890"/>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6" name="矩形 55">
              <a:extLst>
                <a:ext uri="{FF2B5EF4-FFF2-40B4-BE49-F238E27FC236}">
                  <a16:creationId xmlns:a16="http://schemas.microsoft.com/office/drawing/2014/main" id="{2EC2964F-57C6-6A44-8E0D-A0942FBA7277}"/>
                </a:ext>
              </a:extLst>
            </p:cNvPr>
            <p:cNvSpPr/>
            <p:nvPr/>
          </p:nvSpPr>
          <p:spPr>
            <a:xfrm>
              <a:off x="6203085" y="2584923"/>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57" name="圆角矩形 56">
              <a:extLst>
                <a:ext uri="{FF2B5EF4-FFF2-40B4-BE49-F238E27FC236}">
                  <a16:creationId xmlns:a16="http://schemas.microsoft.com/office/drawing/2014/main" id="{6446DAAE-C102-FB44-8AA0-E9F3A3AAE054}"/>
                </a:ext>
              </a:extLst>
            </p:cNvPr>
            <p:cNvSpPr/>
            <p:nvPr/>
          </p:nvSpPr>
          <p:spPr>
            <a:xfrm>
              <a:off x="5987835" y="1887964"/>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nvGrpSpPr>
          <p:cNvPr id="60" name="组合 59">
            <a:extLst>
              <a:ext uri="{FF2B5EF4-FFF2-40B4-BE49-F238E27FC236}">
                <a16:creationId xmlns:a16="http://schemas.microsoft.com/office/drawing/2014/main" id="{25E8D26B-A474-1749-8E74-71059B223BC1}"/>
              </a:ext>
            </a:extLst>
          </p:cNvPr>
          <p:cNvGrpSpPr/>
          <p:nvPr/>
        </p:nvGrpSpPr>
        <p:grpSpPr>
          <a:xfrm>
            <a:off x="5636320" y="2920218"/>
            <a:ext cx="2261093" cy="379093"/>
            <a:chOff x="6020854" y="1548730"/>
            <a:chExt cx="2261093" cy="450518"/>
          </a:xfrm>
        </p:grpSpPr>
        <p:sp>
          <p:nvSpPr>
            <p:cNvPr id="61" name="云形 60">
              <a:extLst>
                <a:ext uri="{FF2B5EF4-FFF2-40B4-BE49-F238E27FC236}">
                  <a16:creationId xmlns:a16="http://schemas.microsoft.com/office/drawing/2014/main" id="{6E9BE5BC-6329-7240-A171-99499361321C}"/>
                </a:ext>
              </a:extLst>
            </p:cNvPr>
            <p:cNvSpPr/>
            <p:nvPr/>
          </p:nvSpPr>
          <p:spPr>
            <a:xfrm>
              <a:off x="6020854" y="1548730"/>
              <a:ext cx="2260347" cy="450518"/>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a:extLst>
                <a:ext uri="{FF2B5EF4-FFF2-40B4-BE49-F238E27FC236}">
                  <a16:creationId xmlns:a16="http://schemas.microsoft.com/office/drawing/2014/main" id="{67D972EA-125C-534F-AABC-140DBCEA7AC5}"/>
                </a:ext>
              </a:extLst>
            </p:cNvPr>
            <p:cNvSpPr/>
            <p:nvPr/>
          </p:nvSpPr>
          <p:spPr>
            <a:xfrm>
              <a:off x="6056757" y="1551688"/>
              <a:ext cx="2225190" cy="329189"/>
            </a:xfrm>
            <a:prstGeom prst="rect">
              <a:avLst/>
            </a:prstGeom>
            <a:noFill/>
          </p:spPr>
          <p:txBody>
            <a:bodyPr wrap="square">
              <a:spAutoFit/>
            </a:bodyPr>
            <a:lstStyle/>
            <a:p>
              <a:pPr algn="ctr"/>
              <a:r>
                <a:rPr kumimoji="1" lang="en-US" altLang="zh-CN" sz="1200" dirty="0">
                  <a:solidFill>
                    <a:srgbClr val="000000"/>
                  </a:solidFill>
                </a:rPr>
                <a:t>Local area network</a:t>
              </a:r>
              <a:endParaRPr lang="zh-CN" altLang="en-US" sz="1200" dirty="0"/>
            </a:p>
          </p:txBody>
        </p:sp>
      </p:grpSp>
      <p:grpSp>
        <p:nvGrpSpPr>
          <p:cNvPr id="69" name="组合 68">
            <a:extLst>
              <a:ext uri="{FF2B5EF4-FFF2-40B4-BE49-F238E27FC236}">
                <a16:creationId xmlns:a16="http://schemas.microsoft.com/office/drawing/2014/main" id="{E08DB683-6E65-E14F-B6B9-2337EA440D78}"/>
              </a:ext>
            </a:extLst>
          </p:cNvPr>
          <p:cNvGrpSpPr/>
          <p:nvPr/>
        </p:nvGrpSpPr>
        <p:grpSpPr>
          <a:xfrm>
            <a:off x="6615658" y="250138"/>
            <a:ext cx="1548280" cy="638043"/>
            <a:chOff x="6020855" y="1361203"/>
            <a:chExt cx="1548280" cy="638043"/>
          </a:xfrm>
        </p:grpSpPr>
        <p:sp>
          <p:nvSpPr>
            <p:cNvPr id="70" name="云形 69">
              <a:extLst>
                <a:ext uri="{FF2B5EF4-FFF2-40B4-BE49-F238E27FC236}">
                  <a16:creationId xmlns:a16="http://schemas.microsoft.com/office/drawing/2014/main" id="{3F2703C8-9CB4-FA45-AA15-9EF19746B747}"/>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88F69C37-D51B-B440-9699-2F021437E3C5}"/>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cxnSp>
        <p:nvCxnSpPr>
          <p:cNvPr id="72" name="直线箭头连接符 71">
            <a:extLst>
              <a:ext uri="{FF2B5EF4-FFF2-40B4-BE49-F238E27FC236}">
                <a16:creationId xmlns:a16="http://schemas.microsoft.com/office/drawing/2014/main" id="{3AF1C87E-BF8C-2244-B18C-4EC5AB558066}"/>
              </a:ext>
            </a:extLst>
          </p:cNvPr>
          <p:cNvCxnSpPr>
            <a:cxnSpLocks/>
          </p:cNvCxnSpPr>
          <p:nvPr/>
        </p:nvCxnSpPr>
        <p:spPr>
          <a:xfrm flipH="1">
            <a:off x="6700431" y="890412"/>
            <a:ext cx="192108" cy="27459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6A249B71-9F48-F540-B358-D64F8E0D9846}"/>
              </a:ext>
            </a:extLst>
          </p:cNvPr>
          <p:cNvCxnSpPr>
            <a:cxnSpLocks/>
          </p:cNvCxnSpPr>
          <p:nvPr/>
        </p:nvCxnSpPr>
        <p:spPr>
          <a:xfrm flipH="1">
            <a:off x="6920715" y="904517"/>
            <a:ext cx="192108" cy="27459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1F6CAAD5-7D91-6943-AE03-99A16874DDDF}"/>
              </a:ext>
            </a:extLst>
          </p:cNvPr>
          <p:cNvCxnSpPr>
            <a:cxnSpLocks/>
          </p:cNvCxnSpPr>
          <p:nvPr/>
        </p:nvCxnSpPr>
        <p:spPr>
          <a:xfrm flipH="1">
            <a:off x="7143910" y="904517"/>
            <a:ext cx="192108" cy="27459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E26960BF-E9B7-7949-ABCB-DBDBDAE6E9E6}"/>
              </a:ext>
            </a:extLst>
          </p:cNvPr>
          <p:cNvCxnSpPr>
            <a:cxnSpLocks/>
          </p:cNvCxnSpPr>
          <p:nvPr/>
        </p:nvCxnSpPr>
        <p:spPr>
          <a:xfrm flipH="1">
            <a:off x="7375822" y="905252"/>
            <a:ext cx="192108" cy="27459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AECA5A3D-1EE5-2A4D-AAD5-84608FA5410A}"/>
              </a:ext>
            </a:extLst>
          </p:cNvPr>
          <p:cNvCxnSpPr>
            <a:cxnSpLocks/>
          </p:cNvCxnSpPr>
          <p:nvPr/>
        </p:nvCxnSpPr>
        <p:spPr>
          <a:xfrm flipH="1">
            <a:off x="7611007" y="898676"/>
            <a:ext cx="192108" cy="27459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132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8C196-A59D-E34B-AC57-23045AAD6B7C}"/>
              </a:ext>
            </a:extLst>
          </p:cNvPr>
          <p:cNvSpPr>
            <a:spLocks noGrp="1"/>
          </p:cNvSpPr>
          <p:nvPr>
            <p:ph type="title"/>
          </p:nvPr>
        </p:nvSpPr>
        <p:spPr>
          <a:xfrm>
            <a:off x="457200" y="228866"/>
            <a:ext cx="8507288" cy="900442"/>
          </a:xfrm>
        </p:spPr>
        <p:txBody>
          <a:bodyPr/>
          <a:lstStyle/>
          <a:p>
            <a:r>
              <a:rPr kumimoji="1" lang="en-US" altLang="zh-CN" dirty="0"/>
              <a:t>Step #3 for scalability:</a:t>
            </a:r>
            <a:r>
              <a:rPr kumimoji="1" lang="zh-CN" altLang="en-US" dirty="0"/>
              <a:t> </a:t>
            </a:r>
            <a:r>
              <a:rPr kumimoji="1" lang="en" altLang="zh-CN" b="0" dirty="0"/>
              <a:t>How to do the load balance? </a:t>
            </a:r>
            <a:endParaRPr kumimoji="1" lang="zh-CN" altLang="en-US" b="0" dirty="0"/>
          </a:p>
        </p:txBody>
      </p:sp>
      <p:sp>
        <p:nvSpPr>
          <p:cNvPr id="3" name="内容占位符 2">
            <a:extLst>
              <a:ext uri="{FF2B5EF4-FFF2-40B4-BE49-F238E27FC236}">
                <a16:creationId xmlns:a16="http://schemas.microsoft.com/office/drawing/2014/main" id="{16A48F15-407A-654F-8716-E6BAD3E18458}"/>
              </a:ext>
            </a:extLst>
          </p:cNvPr>
          <p:cNvSpPr>
            <a:spLocks noGrp="1"/>
          </p:cNvSpPr>
          <p:nvPr>
            <p:ph idx="1"/>
          </p:nvPr>
        </p:nvSpPr>
        <p:spPr>
          <a:xfrm>
            <a:off x="457200" y="1129308"/>
            <a:ext cx="4258816" cy="4167654"/>
          </a:xfrm>
        </p:spPr>
        <p:txBody>
          <a:bodyPr>
            <a:normAutofit lnSpcReduction="10000"/>
          </a:bodyPr>
          <a:lstStyle/>
          <a:p>
            <a:pPr marL="74250" lvl="1" indent="0">
              <a:spcAft>
                <a:spcPts val="600"/>
              </a:spcAft>
              <a:buNone/>
            </a:pPr>
            <a:r>
              <a:rPr kumimoji="1" lang="en-US" altLang="zh-CN" b="1" dirty="0"/>
              <a:t>Load balance</a:t>
            </a:r>
            <a:r>
              <a:rPr kumimoji="1" lang="en-US" altLang="zh-CN" dirty="0"/>
              <a:t>: how to route the user quests to the application servers? </a:t>
            </a:r>
          </a:p>
          <a:p>
            <a:pPr marL="74250" lvl="1" indent="0">
              <a:buNone/>
            </a:pPr>
            <a:r>
              <a:rPr kumimoji="1" lang="en-US" altLang="zh-CN" b="1" dirty="0"/>
              <a:t>Leverage the network layer</a:t>
            </a:r>
          </a:p>
          <a:p>
            <a:pPr lvl="1"/>
            <a:r>
              <a:rPr kumimoji="1" lang="en-US" altLang="zh-CN" dirty="0">
                <a:solidFill>
                  <a:srgbClr val="000000">
                    <a:lumMod val="75000"/>
                    <a:lumOff val="25000"/>
                  </a:srgbClr>
                </a:solidFill>
              </a:rPr>
              <a:t>HTTP redirection,</a:t>
            </a:r>
          </a:p>
          <a:p>
            <a:pPr lvl="1"/>
            <a:r>
              <a:rPr kumimoji="1" lang="en-US" altLang="zh-CN" dirty="0">
                <a:solidFill>
                  <a:srgbClr val="000000">
                    <a:lumMod val="75000"/>
                    <a:lumOff val="25000"/>
                  </a:srgbClr>
                </a:solidFill>
              </a:rPr>
              <a:t>reverse proxy,</a:t>
            </a:r>
          </a:p>
          <a:p>
            <a:pPr lvl="1">
              <a:spcAft>
                <a:spcPts val="600"/>
              </a:spcAft>
            </a:pPr>
            <a:r>
              <a:rPr kumimoji="1" lang="en-US" altLang="zh-CN" dirty="0">
                <a:solidFill>
                  <a:srgbClr val="000000">
                    <a:lumMod val="75000"/>
                    <a:lumOff val="25000"/>
                  </a:srgbClr>
                </a:solidFill>
              </a:rPr>
              <a:t>…</a:t>
            </a:r>
          </a:p>
          <a:p>
            <a:pPr marL="74250" lvl="1" indent="0">
              <a:buNone/>
            </a:pPr>
            <a:r>
              <a:rPr kumimoji="1" lang="en-US" altLang="zh-CN" b="1" dirty="0"/>
              <a:t>Load balance algorithms </a:t>
            </a:r>
          </a:p>
          <a:p>
            <a:pPr lvl="1"/>
            <a:r>
              <a:rPr kumimoji="1" lang="en-US" altLang="zh-CN" dirty="0">
                <a:solidFill>
                  <a:srgbClr val="000000">
                    <a:lumMod val="75000"/>
                    <a:lumOff val="25000"/>
                  </a:srgbClr>
                </a:solidFill>
              </a:rPr>
              <a:t>round-robin,</a:t>
            </a:r>
          </a:p>
          <a:p>
            <a:pPr lvl="1"/>
            <a:r>
              <a:rPr kumimoji="1" lang="en-US" altLang="zh-CN" dirty="0">
                <a:solidFill>
                  <a:srgbClr val="000000">
                    <a:lumMod val="75000"/>
                    <a:lumOff val="25000"/>
                  </a:srgbClr>
                </a:solidFill>
              </a:rPr>
              <a:t>random,</a:t>
            </a:r>
          </a:p>
          <a:p>
            <a:pPr lvl="1"/>
            <a:r>
              <a:rPr kumimoji="1" lang="en-US" altLang="zh-CN" dirty="0">
                <a:solidFill>
                  <a:srgbClr val="000000">
                    <a:lumMod val="75000"/>
                    <a:lumOff val="25000"/>
                  </a:srgbClr>
                </a:solidFill>
              </a:rPr>
              <a:t>hashing,</a:t>
            </a:r>
          </a:p>
          <a:p>
            <a:pPr lvl="1"/>
            <a:r>
              <a:rPr kumimoji="1" lang="en-US" altLang="zh-CN" dirty="0">
                <a:solidFill>
                  <a:srgbClr val="000000">
                    <a:lumMod val="75000"/>
                    <a:lumOff val="25000"/>
                  </a:srgbClr>
                </a:solidFill>
              </a:rPr>
              <a:t>…</a:t>
            </a:r>
          </a:p>
          <a:p>
            <a:pPr marL="857250" lvl="2" indent="0">
              <a:buNone/>
            </a:pPr>
            <a:endParaRPr kumimoji="1" lang="en-US" altLang="zh-CN" b="1" dirty="0"/>
          </a:p>
          <a:p>
            <a:pPr lvl="1"/>
            <a:endParaRPr kumimoji="1" lang="en-US" altLang="zh-CN" dirty="0">
              <a:solidFill>
                <a:srgbClr val="000000">
                  <a:lumMod val="75000"/>
                  <a:lumOff val="25000"/>
                </a:srgbClr>
              </a:solidFill>
            </a:endParaRPr>
          </a:p>
          <a:p>
            <a:pPr lvl="1"/>
            <a:endParaRPr kumimoji="1" lang="en-US" altLang="zh-CN" dirty="0">
              <a:solidFill>
                <a:srgbClr val="000000">
                  <a:lumMod val="75000"/>
                  <a:lumOff val="25000"/>
                </a:srgbClr>
              </a:solidFill>
            </a:endParaRPr>
          </a:p>
          <a:p>
            <a:pPr marL="74250" lvl="1" indent="0">
              <a:buNone/>
            </a:pPr>
            <a:endParaRPr kumimoji="1" lang="en-US" altLang="zh-CN" b="1" dirty="0"/>
          </a:p>
        </p:txBody>
      </p:sp>
      <p:sp>
        <p:nvSpPr>
          <p:cNvPr id="4" name="灯片编号占位符 3">
            <a:extLst>
              <a:ext uri="{FF2B5EF4-FFF2-40B4-BE49-F238E27FC236}">
                <a16:creationId xmlns:a16="http://schemas.microsoft.com/office/drawing/2014/main" id="{4D11A536-E1BC-E043-9ED1-08CCFCEC621D}"/>
              </a:ext>
            </a:extLst>
          </p:cNvPr>
          <p:cNvSpPr>
            <a:spLocks noGrp="1"/>
          </p:cNvSpPr>
          <p:nvPr>
            <p:ph type="sldNum" sz="quarter" idx="12"/>
          </p:nvPr>
        </p:nvSpPr>
        <p:spPr/>
        <p:txBody>
          <a:bodyPr/>
          <a:lstStyle/>
          <a:p>
            <a:fld id="{ADE361C3-C043-4A6E-BDCE-8DA1E7D90A3B}" type="slidenum">
              <a:rPr lang="zh-CN" altLang="en-US" smtClean="0"/>
              <a:t>19</a:t>
            </a:fld>
            <a:endParaRPr lang="zh-CN" altLang="en-US"/>
          </a:p>
        </p:txBody>
      </p:sp>
      <p:grpSp>
        <p:nvGrpSpPr>
          <p:cNvPr id="8" name="组合 7">
            <a:extLst>
              <a:ext uri="{FF2B5EF4-FFF2-40B4-BE49-F238E27FC236}">
                <a16:creationId xmlns:a16="http://schemas.microsoft.com/office/drawing/2014/main" id="{95A50BBB-02B1-4146-A25E-F5D9F73DEDF0}"/>
              </a:ext>
            </a:extLst>
          </p:cNvPr>
          <p:cNvGrpSpPr/>
          <p:nvPr/>
        </p:nvGrpSpPr>
        <p:grpSpPr>
          <a:xfrm>
            <a:off x="6156176" y="1344459"/>
            <a:ext cx="1548280" cy="638043"/>
            <a:chOff x="6020855" y="1361203"/>
            <a:chExt cx="1548280" cy="638043"/>
          </a:xfrm>
        </p:grpSpPr>
        <p:sp>
          <p:nvSpPr>
            <p:cNvPr id="9" name="云形 8">
              <a:extLst>
                <a:ext uri="{FF2B5EF4-FFF2-40B4-BE49-F238E27FC236}">
                  <a16:creationId xmlns:a16="http://schemas.microsoft.com/office/drawing/2014/main" id="{B31789A8-F3A9-5A44-8414-47D0D02FD75A}"/>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7CFD387E-5734-8840-8B2C-E67D89715B4D}"/>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cxnSp>
        <p:nvCxnSpPr>
          <p:cNvPr id="11" name="直线箭头连接符 10">
            <a:extLst>
              <a:ext uri="{FF2B5EF4-FFF2-40B4-BE49-F238E27FC236}">
                <a16:creationId xmlns:a16="http://schemas.microsoft.com/office/drawing/2014/main" id="{82D347E6-FBFB-AE49-8ECE-F1833575FDE3}"/>
              </a:ext>
            </a:extLst>
          </p:cNvPr>
          <p:cNvCxnSpPr>
            <a:cxnSpLocks/>
          </p:cNvCxnSpPr>
          <p:nvPr/>
        </p:nvCxnSpPr>
        <p:spPr>
          <a:xfrm>
            <a:off x="6372200"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9F5B8361-8730-9A43-AA18-F7D7381C2CB3}"/>
              </a:ext>
            </a:extLst>
          </p:cNvPr>
          <p:cNvCxnSpPr>
            <a:cxnSpLocks/>
          </p:cNvCxnSpPr>
          <p:nvPr/>
        </p:nvCxnSpPr>
        <p:spPr>
          <a:xfrm>
            <a:off x="6588224"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338AF8AA-A073-D34A-A66D-95E6B17666EC}"/>
              </a:ext>
            </a:extLst>
          </p:cNvPr>
          <p:cNvCxnSpPr>
            <a:cxnSpLocks/>
          </p:cNvCxnSpPr>
          <p:nvPr/>
        </p:nvCxnSpPr>
        <p:spPr>
          <a:xfrm>
            <a:off x="6804248"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CD39C4A9-A441-5E41-83BC-435176719A30}"/>
              </a:ext>
            </a:extLst>
          </p:cNvPr>
          <p:cNvCxnSpPr>
            <a:cxnSpLocks/>
          </p:cNvCxnSpPr>
          <p:nvPr/>
        </p:nvCxnSpPr>
        <p:spPr>
          <a:xfrm>
            <a:off x="7020272"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7BADEC41-F200-E64B-808F-7F6CA9EBE1C8}"/>
              </a:ext>
            </a:extLst>
          </p:cNvPr>
          <p:cNvCxnSpPr>
            <a:cxnSpLocks/>
          </p:cNvCxnSpPr>
          <p:nvPr/>
        </p:nvCxnSpPr>
        <p:spPr>
          <a:xfrm>
            <a:off x="7236296"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2CB80050-C9C7-8048-B377-982B0D7DF8D4}"/>
              </a:ext>
            </a:extLst>
          </p:cNvPr>
          <p:cNvCxnSpPr>
            <a:cxnSpLocks/>
          </p:cNvCxnSpPr>
          <p:nvPr/>
        </p:nvCxnSpPr>
        <p:spPr>
          <a:xfrm>
            <a:off x="7452320"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DAF9C071-D890-E94A-B2A3-FE89F421445A}"/>
              </a:ext>
            </a:extLst>
          </p:cNvPr>
          <p:cNvGrpSpPr/>
          <p:nvPr/>
        </p:nvGrpSpPr>
        <p:grpSpPr>
          <a:xfrm>
            <a:off x="5440160" y="3568896"/>
            <a:ext cx="3160223" cy="1541190"/>
            <a:chOff x="5366196" y="1366898"/>
            <a:chExt cx="3160223" cy="1541190"/>
          </a:xfrm>
        </p:grpSpPr>
        <p:grpSp>
          <p:nvGrpSpPr>
            <p:cNvPr id="18" name="组合 17">
              <a:extLst>
                <a:ext uri="{FF2B5EF4-FFF2-40B4-BE49-F238E27FC236}">
                  <a16:creationId xmlns:a16="http://schemas.microsoft.com/office/drawing/2014/main" id="{92C954AA-744B-484B-A2A6-054C6C6806E9}"/>
                </a:ext>
              </a:extLst>
            </p:cNvPr>
            <p:cNvGrpSpPr/>
            <p:nvPr/>
          </p:nvGrpSpPr>
          <p:grpSpPr>
            <a:xfrm>
              <a:off x="5366196" y="1366898"/>
              <a:ext cx="2821501" cy="1251446"/>
              <a:chOff x="5477445" y="1859472"/>
              <a:chExt cx="2821501" cy="1251446"/>
            </a:xfrm>
          </p:grpSpPr>
          <p:grpSp>
            <p:nvGrpSpPr>
              <p:cNvPr id="22" name="组合 21">
                <a:extLst>
                  <a:ext uri="{FF2B5EF4-FFF2-40B4-BE49-F238E27FC236}">
                    <a16:creationId xmlns:a16="http://schemas.microsoft.com/office/drawing/2014/main" id="{04B333D5-96E6-EC47-A147-7F4F787C0FE9}"/>
                  </a:ext>
                </a:extLst>
              </p:cNvPr>
              <p:cNvGrpSpPr/>
              <p:nvPr/>
            </p:nvGrpSpPr>
            <p:grpSpPr>
              <a:xfrm>
                <a:off x="5477445" y="1859472"/>
                <a:ext cx="2662054" cy="1110198"/>
                <a:chOff x="5477445" y="1859472"/>
                <a:chExt cx="2662054" cy="1110198"/>
              </a:xfrm>
            </p:grpSpPr>
            <p:sp>
              <p:nvSpPr>
                <p:cNvPr id="27" name="矩形 26">
                  <a:extLst>
                    <a:ext uri="{FF2B5EF4-FFF2-40B4-BE49-F238E27FC236}">
                      <a16:creationId xmlns:a16="http://schemas.microsoft.com/office/drawing/2014/main" id="{8DC6E308-AD8F-CF49-AE61-CBB673D77BF9}"/>
                    </a:ext>
                  </a:extLst>
                </p:cNvPr>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8" name="矩形 27">
                  <a:extLst>
                    <a:ext uri="{FF2B5EF4-FFF2-40B4-BE49-F238E27FC236}">
                      <a16:creationId xmlns:a16="http://schemas.microsoft.com/office/drawing/2014/main" id="{AFB9845D-F903-7D43-9391-8F57C100E095}"/>
                    </a:ext>
                  </a:extLst>
                </p:cNvPr>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29" name="圆角矩形 28">
                  <a:extLst>
                    <a:ext uri="{FF2B5EF4-FFF2-40B4-BE49-F238E27FC236}">
                      <a16:creationId xmlns:a16="http://schemas.microsoft.com/office/drawing/2014/main" id="{1307B8E1-9019-C343-A70A-5213556820E9}"/>
                    </a:ext>
                  </a:extLst>
                </p:cNvPr>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nvGrpSpPr>
              <p:cNvPr id="23" name="组合 22">
                <a:extLst>
                  <a:ext uri="{FF2B5EF4-FFF2-40B4-BE49-F238E27FC236}">
                    <a16:creationId xmlns:a16="http://schemas.microsoft.com/office/drawing/2014/main" id="{583FDE67-A5A5-0D42-8E40-6555A3365347}"/>
                  </a:ext>
                </a:extLst>
              </p:cNvPr>
              <p:cNvGrpSpPr/>
              <p:nvPr/>
            </p:nvGrpSpPr>
            <p:grpSpPr>
              <a:xfrm>
                <a:off x="5636892" y="2000720"/>
                <a:ext cx="2662054" cy="1110198"/>
                <a:chOff x="5477445" y="1859472"/>
                <a:chExt cx="2662054" cy="1110198"/>
              </a:xfrm>
            </p:grpSpPr>
            <p:sp>
              <p:nvSpPr>
                <p:cNvPr id="24" name="矩形 23">
                  <a:extLst>
                    <a:ext uri="{FF2B5EF4-FFF2-40B4-BE49-F238E27FC236}">
                      <a16:creationId xmlns:a16="http://schemas.microsoft.com/office/drawing/2014/main" id="{63256C8F-9776-224D-8D59-1C4844A8C9DA}"/>
                    </a:ext>
                  </a:extLst>
                </p:cNvPr>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矩形 24">
                  <a:extLst>
                    <a:ext uri="{FF2B5EF4-FFF2-40B4-BE49-F238E27FC236}">
                      <a16:creationId xmlns:a16="http://schemas.microsoft.com/office/drawing/2014/main" id="{5AF507EF-4C12-0D48-BED4-27BD3CD7A975}"/>
                    </a:ext>
                  </a:extLst>
                </p:cNvPr>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26" name="圆角矩形 25">
                  <a:extLst>
                    <a:ext uri="{FF2B5EF4-FFF2-40B4-BE49-F238E27FC236}">
                      <a16:creationId xmlns:a16="http://schemas.microsoft.com/office/drawing/2014/main" id="{98610B9D-4C18-A64B-A63E-61D713B7F1E0}"/>
                    </a:ext>
                  </a:extLst>
                </p:cNvPr>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sp>
          <p:nvSpPr>
            <p:cNvPr id="19" name="矩形 18">
              <a:extLst>
                <a:ext uri="{FF2B5EF4-FFF2-40B4-BE49-F238E27FC236}">
                  <a16:creationId xmlns:a16="http://schemas.microsoft.com/office/drawing/2014/main" id="{81DD4D7E-7F51-014A-96B6-1A5364A3517B}"/>
                </a:ext>
              </a:extLst>
            </p:cNvPr>
            <p:cNvSpPr/>
            <p:nvPr/>
          </p:nvSpPr>
          <p:spPr>
            <a:xfrm>
              <a:off x="5864365" y="1797890"/>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 name="矩形 19">
              <a:extLst>
                <a:ext uri="{FF2B5EF4-FFF2-40B4-BE49-F238E27FC236}">
                  <a16:creationId xmlns:a16="http://schemas.microsoft.com/office/drawing/2014/main" id="{BE8F2DAC-88B6-E543-A6F0-14852B0D7A06}"/>
                </a:ext>
              </a:extLst>
            </p:cNvPr>
            <p:cNvSpPr/>
            <p:nvPr/>
          </p:nvSpPr>
          <p:spPr>
            <a:xfrm>
              <a:off x="6203085" y="2584923"/>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21" name="圆角矩形 20">
              <a:extLst>
                <a:ext uri="{FF2B5EF4-FFF2-40B4-BE49-F238E27FC236}">
                  <a16:creationId xmlns:a16="http://schemas.microsoft.com/office/drawing/2014/main" id="{4487E4C4-293D-6342-B607-A6E5E0F89BCD}"/>
                </a:ext>
              </a:extLst>
            </p:cNvPr>
            <p:cNvSpPr/>
            <p:nvPr/>
          </p:nvSpPr>
          <p:spPr>
            <a:xfrm>
              <a:off x="5987835" y="1887964"/>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sp>
        <p:nvSpPr>
          <p:cNvPr id="30" name="矩形 29">
            <a:extLst>
              <a:ext uri="{FF2B5EF4-FFF2-40B4-BE49-F238E27FC236}">
                <a16:creationId xmlns:a16="http://schemas.microsoft.com/office/drawing/2014/main" id="{CB009FC1-C1A5-C946-A250-65BAD1FC6F10}"/>
              </a:ext>
            </a:extLst>
          </p:cNvPr>
          <p:cNvSpPr/>
          <p:nvPr/>
        </p:nvSpPr>
        <p:spPr>
          <a:xfrm>
            <a:off x="5276163" y="2641476"/>
            <a:ext cx="3308303" cy="528249"/>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5" name="组合 34">
            <a:extLst>
              <a:ext uri="{FF2B5EF4-FFF2-40B4-BE49-F238E27FC236}">
                <a16:creationId xmlns:a16="http://schemas.microsoft.com/office/drawing/2014/main" id="{A25B5733-0986-114F-A199-24DA3FFD1A92}"/>
              </a:ext>
            </a:extLst>
          </p:cNvPr>
          <p:cNvGrpSpPr/>
          <p:nvPr/>
        </p:nvGrpSpPr>
        <p:grpSpPr>
          <a:xfrm>
            <a:off x="5414654" y="2696363"/>
            <a:ext cx="690955" cy="180000"/>
            <a:chOff x="4884739" y="2696400"/>
            <a:chExt cx="690955" cy="180000"/>
          </a:xfrm>
        </p:grpSpPr>
        <p:sp>
          <p:nvSpPr>
            <p:cNvPr id="31" name="矩形 30">
              <a:extLst>
                <a:ext uri="{FF2B5EF4-FFF2-40B4-BE49-F238E27FC236}">
                  <a16:creationId xmlns:a16="http://schemas.microsoft.com/office/drawing/2014/main" id="{89E985EF-F9EC-0344-AA1A-069B0A27AC4E}"/>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D2F5FF1C-7F82-F141-B7EC-56D5B311EEF9}"/>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3290026F-6E6F-C442-B132-E7983CCF95C5}"/>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6" name="组合 35">
            <a:extLst>
              <a:ext uri="{FF2B5EF4-FFF2-40B4-BE49-F238E27FC236}">
                <a16:creationId xmlns:a16="http://schemas.microsoft.com/office/drawing/2014/main" id="{9C0771A5-90CD-D54B-8EE1-68A8EB1B9745}"/>
              </a:ext>
            </a:extLst>
          </p:cNvPr>
          <p:cNvGrpSpPr/>
          <p:nvPr/>
        </p:nvGrpSpPr>
        <p:grpSpPr>
          <a:xfrm>
            <a:off x="5410133" y="2927113"/>
            <a:ext cx="690955" cy="180000"/>
            <a:chOff x="4884739" y="2696400"/>
            <a:chExt cx="690955" cy="180000"/>
          </a:xfrm>
        </p:grpSpPr>
        <p:sp>
          <p:nvSpPr>
            <p:cNvPr id="37" name="矩形 36">
              <a:extLst>
                <a:ext uri="{FF2B5EF4-FFF2-40B4-BE49-F238E27FC236}">
                  <a16:creationId xmlns:a16="http://schemas.microsoft.com/office/drawing/2014/main" id="{B146CABB-BEFA-514A-9A69-5ED0A9DE8BB0}"/>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C7C3592D-054A-F74E-BECE-65EBE18B65C1}"/>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7B22312C-B9EF-E744-91D6-CD0DB55731B1}"/>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0" name="矩形 39">
            <a:extLst>
              <a:ext uri="{FF2B5EF4-FFF2-40B4-BE49-F238E27FC236}">
                <a16:creationId xmlns:a16="http://schemas.microsoft.com/office/drawing/2014/main" id="{3057E95E-EBE3-AF45-91D0-976C2CC65535}"/>
              </a:ext>
            </a:extLst>
          </p:cNvPr>
          <p:cNvSpPr/>
          <p:nvPr/>
        </p:nvSpPr>
        <p:spPr>
          <a:xfrm>
            <a:off x="6178335" y="2696363"/>
            <a:ext cx="1646605" cy="369332"/>
          </a:xfrm>
          <a:prstGeom prst="rect">
            <a:avLst/>
          </a:prstGeom>
          <a:solidFill>
            <a:schemeClr val="bg1"/>
          </a:solidFill>
        </p:spPr>
        <p:txBody>
          <a:bodyPr wrap="none">
            <a:spAutoFit/>
          </a:bodyPr>
          <a:lstStyle/>
          <a:p>
            <a:r>
              <a:rPr kumimoji="1" lang="en-US" altLang="zh-CN" dirty="0">
                <a:solidFill>
                  <a:srgbClr val="000000"/>
                </a:solidFill>
              </a:rPr>
              <a:t>Load balancer</a:t>
            </a:r>
            <a:endParaRPr lang="zh-CN" altLang="en-US" dirty="0"/>
          </a:p>
        </p:txBody>
      </p:sp>
      <p:grpSp>
        <p:nvGrpSpPr>
          <p:cNvPr id="41" name="组合 40">
            <a:extLst>
              <a:ext uri="{FF2B5EF4-FFF2-40B4-BE49-F238E27FC236}">
                <a16:creationId xmlns:a16="http://schemas.microsoft.com/office/drawing/2014/main" id="{EDA6CF1F-58F5-E34C-9001-8B534FB40FC8}"/>
              </a:ext>
            </a:extLst>
          </p:cNvPr>
          <p:cNvGrpSpPr/>
          <p:nvPr/>
        </p:nvGrpSpPr>
        <p:grpSpPr>
          <a:xfrm>
            <a:off x="7812358" y="2913533"/>
            <a:ext cx="690955" cy="180000"/>
            <a:chOff x="4884739" y="2696400"/>
            <a:chExt cx="690955" cy="180000"/>
          </a:xfrm>
        </p:grpSpPr>
        <p:sp>
          <p:nvSpPr>
            <p:cNvPr id="42" name="矩形 41">
              <a:extLst>
                <a:ext uri="{FF2B5EF4-FFF2-40B4-BE49-F238E27FC236}">
                  <a16:creationId xmlns:a16="http://schemas.microsoft.com/office/drawing/2014/main" id="{A6B71A99-431F-3145-B6C9-3E3875F9F21A}"/>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04A2BE3D-03BC-944E-A3AC-4ACFC41D62F6}"/>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F0D91660-30E4-5A4D-912F-6A34B5E65B1C}"/>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5" name="组合 44">
            <a:extLst>
              <a:ext uri="{FF2B5EF4-FFF2-40B4-BE49-F238E27FC236}">
                <a16:creationId xmlns:a16="http://schemas.microsoft.com/office/drawing/2014/main" id="{886923D4-3815-984C-A4E2-9B069F3B1FA6}"/>
              </a:ext>
            </a:extLst>
          </p:cNvPr>
          <p:cNvGrpSpPr/>
          <p:nvPr/>
        </p:nvGrpSpPr>
        <p:grpSpPr>
          <a:xfrm>
            <a:off x="7812358" y="2700902"/>
            <a:ext cx="690955" cy="180000"/>
            <a:chOff x="4884739" y="2696400"/>
            <a:chExt cx="690955" cy="180000"/>
          </a:xfrm>
        </p:grpSpPr>
        <p:sp>
          <p:nvSpPr>
            <p:cNvPr id="46" name="矩形 45">
              <a:extLst>
                <a:ext uri="{FF2B5EF4-FFF2-40B4-BE49-F238E27FC236}">
                  <a16:creationId xmlns:a16="http://schemas.microsoft.com/office/drawing/2014/main" id="{6F52B6C2-A751-5B4D-998F-D0ED6E848D56}"/>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28F5034F-37DB-D449-BFA2-3FFE38123B3C}"/>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a:extLst>
                <a:ext uri="{FF2B5EF4-FFF2-40B4-BE49-F238E27FC236}">
                  <a16:creationId xmlns:a16="http://schemas.microsoft.com/office/drawing/2014/main" id="{81199621-8289-384C-8C58-90EBFA214816}"/>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9" name="任意形状 48">
            <a:extLst>
              <a:ext uri="{FF2B5EF4-FFF2-40B4-BE49-F238E27FC236}">
                <a16:creationId xmlns:a16="http://schemas.microsoft.com/office/drawing/2014/main" id="{AF5F7E3A-33E2-A140-A612-F302BBFEE654}"/>
              </a:ext>
            </a:extLst>
          </p:cNvPr>
          <p:cNvSpPr/>
          <p:nvPr/>
        </p:nvSpPr>
        <p:spPr>
          <a:xfrm>
            <a:off x="5050440" y="3019926"/>
            <a:ext cx="1205981" cy="2197848"/>
          </a:xfrm>
          <a:custGeom>
            <a:avLst/>
            <a:gdLst>
              <a:gd name="connsiteX0" fmla="*/ 447992 w 1205981"/>
              <a:gd name="connsiteY0" fmla="*/ 0 h 2197848"/>
              <a:gd name="connsiteX1" fmla="*/ 447992 w 1205981"/>
              <a:gd name="connsiteY1" fmla="*/ 445169 h 2197848"/>
              <a:gd name="connsiteX2" fmla="*/ 75013 w 1205981"/>
              <a:gd name="connsiteY2" fmla="*/ 878306 h 2197848"/>
              <a:gd name="connsiteX3" fmla="*/ 111107 w 1205981"/>
              <a:gd name="connsiteY3" fmla="*/ 2117558 h 2197848"/>
              <a:gd name="connsiteX4" fmla="*/ 1205981 w 1205981"/>
              <a:gd name="connsiteY4" fmla="*/ 1973179 h 219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981" h="2197848">
                <a:moveTo>
                  <a:pt x="447992" y="0"/>
                </a:moveTo>
                <a:cubicBezTo>
                  <a:pt x="479073" y="149392"/>
                  <a:pt x="510155" y="298785"/>
                  <a:pt x="447992" y="445169"/>
                </a:cubicBezTo>
                <a:cubicBezTo>
                  <a:pt x="385829" y="591553"/>
                  <a:pt x="131160" y="599575"/>
                  <a:pt x="75013" y="878306"/>
                </a:cubicBezTo>
                <a:cubicBezTo>
                  <a:pt x="18865" y="1157038"/>
                  <a:pt x="-77388" y="1935079"/>
                  <a:pt x="111107" y="2117558"/>
                </a:cubicBezTo>
                <a:cubicBezTo>
                  <a:pt x="299602" y="2300037"/>
                  <a:pt x="752791" y="2136608"/>
                  <a:pt x="1205981" y="197317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任意形状 49">
            <a:extLst>
              <a:ext uri="{FF2B5EF4-FFF2-40B4-BE49-F238E27FC236}">
                <a16:creationId xmlns:a16="http://schemas.microsoft.com/office/drawing/2014/main" id="{0E96EA70-3097-6348-BCD6-31F69F07B82B}"/>
              </a:ext>
            </a:extLst>
          </p:cNvPr>
          <p:cNvSpPr/>
          <p:nvPr/>
        </p:nvSpPr>
        <p:spPr>
          <a:xfrm>
            <a:off x="7628021" y="3056021"/>
            <a:ext cx="316543" cy="854242"/>
          </a:xfrm>
          <a:custGeom>
            <a:avLst/>
            <a:gdLst>
              <a:gd name="connsiteX0" fmla="*/ 288758 w 316543"/>
              <a:gd name="connsiteY0" fmla="*/ 0 h 854242"/>
              <a:gd name="connsiteX1" fmla="*/ 288758 w 316543"/>
              <a:gd name="connsiteY1" fmla="*/ 336884 h 854242"/>
              <a:gd name="connsiteX2" fmla="*/ 0 w 316543"/>
              <a:gd name="connsiteY2" fmla="*/ 854242 h 854242"/>
            </a:gdLst>
            <a:ahLst/>
            <a:cxnLst>
              <a:cxn ang="0">
                <a:pos x="connsiteX0" y="connsiteY0"/>
              </a:cxn>
              <a:cxn ang="0">
                <a:pos x="connsiteX1" y="connsiteY1"/>
              </a:cxn>
              <a:cxn ang="0">
                <a:pos x="connsiteX2" y="connsiteY2"/>
              </a:cxn>
            </a:cxnLst>
            <a:rect l="l" t="t" r="r" b="b"/>
            <a:pathLst>
              <a:path w="316543" h="854242">
                <a:moveTo>
                  <a:pt x="288758" y="0"/>
                </a:moveTo>
                <a:cubicBezTo>
                  <a:pt x="312821" y="97255"/>
                  <a:pt x="336884" y="194510"/>
                  <a:pt x="288758" y="336884"/>
                </a:cubicBezTo>
                <a:cubicBezTo>
                  <a:pt x="240632" y="479258"/>
                  <a:pt x="120316" y="666750"/>
                  <a:pt x="0" y="854242"/>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任意形状 50">
            <a:extLst>
              <a:ext uri="{FF2B5EF4-FFF2-40B4-BE49-F238E27FC236}">
                <a16:creationId xmlns:a16="http://schemas.microsoft.com/office/drawing/2014/main" id="{7788314B-7D70-E445-9B7D-B2977488C026}"/>
              </a:ext>
            </a:extLst>
          </p:cNvPr>
          <p:cNvSpPr/>
          <p:nvPr/>
        </p:nvSpPr>
        <p:spPr>
          <a:xfrm>
            <a:off x="8265695" y="2803358"/>
            <a:ext cx="737603" cy="2093495"/>
          </a:xfrm>
          <a:custGeom>
            <a:avLst/>
            <a:gdLst>
              <a:gd name="connsiteX0" fmla="*/ 156410 w 737603"/>
              <a:gd name="connsiteY0" fmla="*/ 0 h 2093495"/>
              <a:gd name="connsiteX1" fmla="*/ 721894 w 737603"/>
              <a:gd name="connsiteY1" fmla="*/ 577516 h 2093495"/>
              <a:gd name="connsiteX2" fmla="*/ 529389 w 737603"/>
              <a:gd name="connsiteY2" fmla="*/ 1708484 h 2093495"/>
              <a:gd name="connsiteX3" fmla="*/ 0 w 737603"/>
              <a:gd name="connsiteY3" fmla="*/ 2093495 h 2093495"/>
            </a:gdLst>
            <a:ahLst/>
            <a:cxnLst>
              <a:cxn ang="0">
                <a:pos x="connsiteX0" y="connsiteY0"/>
              </a:cxn>
              <a:cxn ang="0">
                <a:pos x="connsiteX1" y="connsiteY1"/>
              </a:cxn>
              <a:cxn ang="0">
                <a:pos x="connsiteX2" y="connsiteY2"/>
              </a:cxn>
              <a:cxn ang="0">
                <a:pos x="connsiteX3" y="connsiteY3"/>
              </a:cxn>
            </a:cxnLst>
            <a:rect l="l" t="t" r="r" b="b"/>
            <a:pathLst>
              <a:path w="737603" h="2093495">
                <a:moveTo>
                  <a:pt x="156410" y="0"/>
                </a:moveTo>
                <a:cubicBezTo>
                  <a:pt x="408070" y="146384"/>
                  <a:pt x="659731" y="292769"/>
                  <a:pt x="721894" y="577516"/>
                </a:cubicBezTo>
                <a:cubicBezTo>
                  <a:pt x="784057" y="862263"/>
                  <a:pt x="649705" y="1455821"/>
                  <a:pt x="529389" y="1708484"/>
                </a:cubicBezTo>
                <a:cubicBezTo>
                  <a:pt x="409073" y="1961147"/>
                  <a:pt x="204536" y="2027321"/>
                  <a:pt x="0" y="2093495"/>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19487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AA226-11E2-B247-8FBA-3AA1F0294746}"/>
              </a:ext>
            </a:extLst>
          </p:cNvPr>
          <p:cNvSpPr>
            <a:spLocks noGrp="1"/>
          </p:cNvSpPr>
          <p:nvPr>
            <p:ph type="title"/>
          </p:nvPr>
        </p:nvSpPr>
        <p:spPr/>
        <p:txBody>
          <a:bodyPr/>
          <a:lstStyle/>
          <a:p>
            <a:r>
              <a:rPr kumimoji="1" lang="en-US" altLang="zh-CN" dirty="0"/>
              <a:t>Scalable web apps are everywhere: pre-AI era</a:t>
            </a:r>
            <a:endParaRPr kumimoji="1" lang="zh-CN" altLang="en-US" dirty="0"/>
          </a:p>
        </p:txBody>
      </p:sp>
      <p:sp>
        <p:nvSpPr>
          <p:cNvPr id="3" name="内容占位符 2">
            <a:extLst>
              <a:ext uri="{FF2B5EF4-FFF2-40B4-BE49-F238E27FC236}">
                <a16:creationId xmlns:a16="http://schemas.microsoft.com/office/drawing/2014/main" id="{736D7F5F-8B69-294C-8736-B7301EC7C9DE}"/>
              </a:ext>
            </a:extLst>
          </p:cNvPr>
          <p:cNvSpPr>
            <a:spLocks noGrp="1"/>
          </p:cNvSpPr>
          <p:nvPr>
            <p:ph idx="1"/>
          </p:nvPr>
        </p:nvSpPr>
        <p:spPr>
          <a:xfrm>
            <a:off x="5167742" y="1129308"/>
            <a:ext cx="3707904" cy="4464496"/>
          </a:xfrm>
        </p:spPr>
        <p:txBody>
          <a:bodyPr>
            <a:normAutofit/>
          </a:bodyPr>
          <a:lstStyle/>
          <a:p>
            <a:r>
              <a:rPr kumimoji="1" lang="en-US" altLang="zh-CN" dirty="0"/>
              <a:t>High request rate</a:t>
            </a:r>
          </a:p>
          <a:p>
            <a:pPr lvl="1"/>
            <a:r>
              <a:rPr kumimoji="1" lang="en-US" altLang="zh-CN" dirty="0"/>
              <a:t>100 billions of requests </a:t>
            </a:r>
            <a:r>
              <a:rPr kumimoji="1" lang="en-US" altLang="zh-CN" b="1" dirty="0">
                <a:solidFill>
                  <a:srgbClr val="FF7E79"/>
                </a:solidFill>
              </a:rPr>
              <a:t>daily</a:t>
            </a:r>
          </a:p>
          <a:p>
            <a:r>
              <a:rPr kumimoji="1" lang="en-US" altLang="zh-CN" dirty="0"/>
              <a:t>Massive data</a:t>
            </a:r>
          </a:p>
          <a:p>
            <a:pPr lvl="1"/>
            <a:r>
              <a:rPr kumimoji="1" lang="en" altLang="zh-CN" b="1" dirty="0">
                <a:solidFill>
                  <a:srgbClr val="000000">
                    <a:lumMod val="75000"/>
                    <a:lumOff val="25000"/>
                  </a:srgbClr>
                </a:solidFill>
              </a:rPr>
              <a:t>Facebook</a:t>
            </a:r>
            <a:r>
              <a:rPr kumimoji="1" lang="en" altLang="zh-CN" dirty="0">
                <a:solidFill>
                  <a:srgbClr val="000000">
                    <a:lumMod val="75000"/>
                    <a:lumOff val="25000"/>
                  </a:srgbClr>
                </a:solidFill>
              </a:rPr>
              <a:t> has more than </a:t>
            </a:r>
            <a:r>
              <a:rPr kumimoji="1" lang="en" altLang="zh-CN" b="1" dirty="0">
                <a:solidFill>
                  <a:srgbClr val="FF7E79"/>
                </a:solidFill>
              </a:rPr>
              <a:t>1 billion </a:t>
            </a:r>
            <a:r>
              <a:rPr kumimoji="1" lang="en" altLang="zh-CN" dirty="0">
                <a:solidFill>
                  <a:srgbClr val="000000">
                    <a:lumMod val="75000"/>
                    <a:lumOff val="25000"/>
                  </a:srgbClr>
                </a:solidFill>
              </a:rPr>
              <a:t>of images uploaded </a:t>
            </a:r>
            <a:r>
              <a:rPr kumimoji="1" lang="en" altLang="zh-CN" b="1" dirty="0">
                <a:solidFill>
                  <a:srgbClr val="FF7E79"/>
                </a:solidFill>
              </a:rPr>
              <a:t>weekly</a:t>
            </a:r>
            <a:r>
              <a:rPr kumimoji="1" lang="en" altLang="zh-CN" dirty="0">
                <a:solidFill>
                  <a:srgbClr val="000000">
                    <a:lumMod val="75000"/>
                    <a:lumOff val="25000"/>
                  </a:srgbClr>
                </a:solidFill>
              </a:rPr>
              <a:t>, </a:t>
            </a:r>
            <a:r>
              <a:rPr kumimoji="1" lang="en" altLang="zh-CN" b="1" dirty="0">
                <a:solidFill>
                  <a:srgbClr val="000000">
                    <a:lumMod val="75000"/>
                    <a:lumOff val="25000"/>
                  </a:srgbClr>
                </a:solidFill>
              </a:rPr>
              <a:t>Baidu</a:t>
            </a:r>
            <a:r>
              <a:rPr kumimoji="1" lang="en" altLang="zh-CN" dirty="0">
                <a:solidFill>
                  <a:srgbClr val="000000">
                    <a:lumMod val="75000"/>
                    <a:lumOff val="25000"/>
                  </a:srgbClr>
                </a:solidFill>
              </a:rPr>
              <a:t> stores </a:t>
            </a:r>
            <a:r>
              <a:rPr kumimoji="1" lang="en" altLang="zh-CN" b="1" dirty="0">
                <a:solidFill>
                  <a:srgbClr val="FF7E79"/>
                </a:solidFill>
              </a:rPr>
              <a:t>tens of billions </a:t>
            </a:r>
            <a:r>
              <a:rPr kumimoji="1" lang="en" altLang="zh-CN" dirty="0">
                <a:solidFill>
                  <a:srgbClr val="000000">
                    <a:lumMod val="75000"/>
                    <a:lumOff val="25000"/>
                  </a:srgbClr>
                </a:solidFill>
              </a:rPr>
              <a:t>of web pages</a:t>
            </a:r>
          </a:p>
          <a:p>
            <a:r>
              <a:rPr kumimoji="1" lang="en" altLang="zh-CN" dirty="0">
                <a:solidFill>
                  <a:srgbClr val="000000">
                    <a:lumMod val="75000"/>
                    <a:lumOff val="25000"/>
                  </a:srgbClr>
                </a:solidFill>
              </a:rPr>
              <a:t>Transparent </a:t>
            </a:r>
            <a:r>
              <a:rPr kumimoji="1" lang="en" altLang="zh-CN" dirty="0">
                <a:solidFill>
                  <a:srgbClr val="C00000"/>
                </a:solidFill>
              </a:rPr>
              <a:t>scale</a:t>
            </a:r>
          </a:p>
          <a:p>
            <a:pPr lvl="1"/>
            <a:r>
              <a:rPr kumimoji="1" lang="en" altLang="zh-CN" dirty="0">
                <a:solidFill>
                  <a:srgbClr val="000000">
                    <a:lumMod val="75000"/>
                    <a:lumOff val="25000"/>
                  </a:srgbClr>
                </a:solidFill>
              </a:rPr>
              <a:t>The system performs seamlessly no matter how the workloads scale  </a:t>
            </a:r>
          </a:p>
        </p:txBody>
      </p:sp>
      <p:sp>
        <p:nvSpPr>
          <p:cNvPr id="4" name="灯片编号占位符 3">
            <a:extLst>
              <a:ext uri="{FF2B5EF4-FFF2-40B4-BE49-F238E27FC236}">
                <a16:creationId xmlns:a16="http://schemas.microsoft.com/office/drawing/2014/main" id="{C56E25C9-539A-B944-BA21-CD6371E9BAC3}"/>
              </a:ext>
            </a:extLst>
          </p:cNvPr>
          <p:cNvSpPr>
            <a:spLocks noGrp="1"/>
          </p:cNvSpPr>
          <p:nvPr>
            <p:ph type="sldNum" sz="quarter" idx="12"/>
          </p:nvPr>
        </p:nvSpPr>
        <p:spPr/>
        <p:txBody>
          <a:bodyPr/>
          <a:lstStyle/>
          <a:p>
            <a:fld id="{ADE361C3-C043-4A6E-BDCE-8DA1E7D90A3B}" type="slidenum">
              <a:rPr lang="zh-CN" altLang="en-US" smtClean="0"/>
              <a:t>2</a:t>
            </a:fld>
            <a:endParaRPr lang="zh-CN" altLang="en-US"/>
          </a:p>
        </p:txBody>
      </p:sp>
      <p:pic>
        <p:nvPicPr>
          <p:cNvPr id="3074" name="Picture 2">
            <a:extLst>
              <a:ext uri="{FF2B5EF4-FFF2-40B4-BE49-F238E27FC236}">
                <a16:creationId xmlns:a16="http://schemas.microsoft.com/office/drawing/2014/main" id="{40621D11-A505-C74F-9168-3206D0E6CDB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6982" y="1086656"/>
            <a:ext cx="4572000" cy="2166741"/>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C798732D-6904-524D-BF16-2DE0EC33D8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5366" y="3377782"/>
            <a:ext cx="4572000" cy="1118436"/>
          </a:xfrm>
          <a:prstGeom prst="rect">
            <a:avLst/>
          </a:prstGeom>
        </p:spPr>
      </p:pic>
      <p:pic>
        <p:nvPicPr>
          <p:cNvPr id="8" name="Picture 36">
            <a:extLst>
              <a:ext uri="{FF2B5EF4-FFF2-40B4-BE49-F238E27FC236}">
                <a16:creationId xmlns:a16="http://schemas.microsoft.com/office/drawing/2014/main" id="{7068966A-29E3-6F4B-8D57-4940441FFF1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72" y="4594534"/>
            <a:ext cx="2517298" cy="1111201"/>
          </a:xfrm>
          <a:prstGeom prst="rect">
            <a:avLst/>
          </a:prstGeom>
        </p:spPr>
      </p:pic>
      <p:pic>
        <p:nvPicPr>
          <p:cNvPr id="9" name="Picture 6">
            <a:extLst>
              <a:ext uri="{FF2B5EF4-FFF2-40B4-BE49-F238E27FC236}">
                <a16:creationId xmlns:a16="http://schemas.microsoft.com/office/drawing/2014/main" id="{03076F8B-0FB1-E741-8678-C1033692736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50208" y="4628344"/>
            <a:ext cx="2517298" cy="1207412"/>
          </a:xfrm>
          <a:prstGeom prst="rect">
            <a:avLst/>
          </a:prstGeom>
        </p:spPr>
      </p:pic>
    </p:spTree>
    <p:extLst>
      <p:ext uri="{BB962C8B-B14F-4D97-AF65-F5344CB8AC3E}">
        <p14:creationId xmlns:p14="http://schemas.microsoft.com/office/powerpoint/2010/main" val="3133955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a:extLst>
              <a:ext uri="{FF2B5EF4-FFF2-40B4-BE49-F238E27FC236}">
                <a16:creationId xmlns:a16="http://schemas.microsoft.com/office/drawing/2014/main" id="{6A9D5851-7FFD-514D-BA8D-0EF4C07B542B}"/>
              </a:ext>
            </a:extLst>
          </p:cNvPr>
          <p:cNvPicPr>
            <a:picLocks noChangeAspect="1"/>
          </p:cNvPicPr>
          <p:nvPr/>
        </p:nvPicPr>
        <p:blipFill>
          <a:blip r:embed="rId3">
            <a:alphaModFix amt="27000"/>
          </a:blip>
          <a:stretch>
            <a:fillRect/>
          </a:stretch>
        </p:blipFill>
        <p:spPr>
          <a:xfrm>
            <a:off x="4904432" y="3454205"/>
            <a:ext cx="3556000" cy="2159000"/>
          </a:xfrm>
          <a:prstGeom prst="rect">
            <a:avLst/>
          </a:prstGeom>
        </p:spPr>
      </p:pic>
      <p:sp>
        <p:nvSpPr>
          <p:cNvPr id="2" name="标题 1">
            <a:extLst>
              <a:ext uri="{FF2B5EF4-FFF2-40B4-BE49-F238E27FC236}">
                <a16:creationId xmlns:a16="http://schemas.microsoft.com/office/drawing/2014/main" id="{7A3480ED-01A9-8A44-BBDE-13F8D0290B1D}"/>
              </a:ext>
            </a:extLst>
          </p:cNvPr>
          <p:cNvSpPr>
            <a:spLocks noGrp="1"/>
          </p:cNvSpPr>
          <p:nvPr>
            <p:ph type="title"/>
          </p:nvPr>
        </p:nvSpPr>
        <p:spPr/>
        <p:txBody>
          <a:bodyPr/>
          <a:lstStyle/>
          <a:p>
            <a:r>
              <a:rPr kumimoji="1" lang="en-US" altLang="zh-CN" dirty="0"/>
              <a:t>Step #4 for scalability: </a:t>
            </a:r>
            <a:r>
              <a:rPr kumimoji="1" lang="en-US" altLang="zh-CN" b="0" dirty="0"/>
              <a:t>distributed databases </a:t>
            </a:r>
            <a:endParaRPr kumimoji="1" lang="zh-CN" altLang="en-US" dirty="0"/>
          </a:p>
        </p:txBody>
      </p:sp>
      <p:sp>
        <p:nvSpPr>
          <p:cNvPr id="3" name="内容占位符 2">
            <a:extLst>
              <a:ext uri="{FF2B5EF4-FFF2-40B4-BE49-F238E27FC236}">
                <a16:creationId xmlns:a16="http://schemas.microsoft.com/office/drawing/2014/main" id="{9DAD5796-4FFD-3144-AEBE-B7FF3CC8CD55}"/>
              </a:ext>
            </a:extLst>
          </p:cNvPr>
          <p:cNvSpPr>
            <a:spLocks noGrp="1"/>
          </p:cNvSpPr>
          <p:nvPr>
            <p:ph idx="1"/>
          </p:nvPr>
        </p:nvSpPr>
        <p:spPr>
          <a:xfrm>
            <a:off x="457200" y="1129307"/>
            <a:ext cx="4525528" cy="4483897"/>
          </a:xfrm>
        </p:spPr>
        <p:txBody>
          <a:bodyPr>
            <a:normAutofit/>
          </a:bodyPr>
          <a:lstStyle/>
          <a:p>
            <a:r>
              <a:rPr kumimoji="1" lang="en-US" altLang="zh-CN" dirty="0"/>
              <a:t>#1. Separate the database for read/write</a:t>
            </a:r>
          </a:p>
          <a:p>
            <a:pPr lvl="1"/>
            <a:r>
              <a:rPr kumimoji="1" lang="en-US" altLang="zh-CN" dirty="0"/>
              <a:t>E.g., use primary-backup replication</a:t>
            </a:r>
          </a:p>
          <a:p>
            <a:pPr lvl="1"/>
            <a:r>
              <a:rPr kumimoji="1" lang="en-US" altLang="zh-CN" dirty="0"/>
              <a:t>The</a:t>
            </a:r>
            <a:r>
              <a:rPr kumimoji="1" lang="zh-CN" altLang="en-US" dirty="0"/>
              <a:t> </a:t>
            </a:r>
            <a:r>
              <a:rPr kumimoji="1" lang="en-US" altLang="zh-CN" dirty="0"/>
              <a:t>primary servers the writes and backup only serves reads</a:t>
            </a:r>
          </a:p>
          <a:p>
            <a:r>
              <a:rPr kumimoji="1" lang="en-US" altLang="zh-CN" dirty="0"/>
              <a:t>#2. Separate a table on multiple databases</a:t>
            </a:r>
          </a:p>
          <a:p>
            <a:pPr lvl="1"/>
            <a:r>
              <a:rPr kumimoji="1" lang="en-US" altLang="zh-CN" dirty="0"/>
              <a:t>e.g., a bank has reported that a single table has </a:t>
            </a:r>
            <a:r>
              <a:rPr kumimoji="1" lang="en-US" altLang="zh-CN" b="1" dirty="0"/>
              <a:t>100,000,000 rows</a:t>
            </a:r>
          </a:p>
          <a:p>
            <a:pPr lvl="1"/>
            <a:r>
              <a:rPr kumimoji="1" lang="en-US" altLang="zh-CN" b="0" dirty="0"/>
              <a:t>However, split a table on multiple machines </a:t>
            </a:r>
            <a:r>
              <a:rPr kumimoji="1" lang="en-US" altLang="zh-CN" b="1" dirty="0"/>
              <a:t>complex consistency management</a:t>
            </a:r>
          </a:p>
          <a:p>
            <a:endParaRPr kumimoji="1" lang="en-US" altLang="zh-CN" b="0" dirty="0"/>
          </a:p>
        </p:txBody>
      </p:sp>
      <p:sp>
        <p:nvSpPr>
          <p:cNvPr id="4" name="灯片编号占位符 3">
            <a:extLst>
              <a:ext uri="{FF2B5EF4-FFF2-40B4-BE49-F238E27FC236}">
                <a16:creationId xmlns:a16="http://schemas.microsoft.com/office/drawing/2014/main" id="{F87F7E6B-DA22-F643-A3AE-88189678DC8F}"/>
              </a:ext>
            </a:extLst>
          </p:cNvPr>
          <p:cNvSpPr>
            <a:spLocks noGrp="1"/>
          </p:cNvSpPr>
          <p:nvPr>
            <p:ph type="sldNum" sz="quarter" idx="12"/>
          </p:nvPr>
        </p:nvSpPr>
        <p:spPr/>
        <p:txBody>
          <a:bodyPr/>
          <a:lstStyle/>
          <a:p>
            <a:fld id="{ADE361C3-C043-4A6E-BDCE-8DA1E7D90A3B}" type="slidenum">
              <a:rPr lang="zh-CN" altLang="en-US" smtClean="0"/>
              <a:t>20</a:t>
            </a:fld>
            <a:endParaRPr lang="zh-CN" altLang="en-US"/>
          </a:p>
        </p:txBody>
      </p:sp>
      <p:sp>
        <p:nvSpPr>
          <p:cNvPr id="13" name="任意形状 12">
            <a:extLst>
              <a:ext uri="{FF2B5EF4-FFF2-40B4-BE49-F238E27FC236}">
                <a16:creationId xmlns:a16="http://schemas.microsoft.com/office/drawing/2014/main" id="{44B29F22-4AFE-8C4C-A121-DD4291CCEFD3}"/>
              </a:ext>
            </a:extLst>
          </p:cNvPr>
          <p:cNvSpPr/>
          <p:nvPr/>
        </p:nvSpPr>
        <p:spPr>
          <a:xfrm>
            <a:off x="5775767" y="2650603"/>
            <a:ext cx="182031" cy="868101"/>
          </a:xfrm>
          <a:custGeom>
            <a:avLst/>
            <a:gdLst>
              <a:gd name="connsiteX0" fmla="*/ 138896 w 182031"/>
              <a:gd name="connsiteY0" fmla="*/ 0 h 868101"/>
              <a:gd name="connsiteX1" fmla="*/ 173620 w 182031"/>
              <a:gd name="connsiteY1" fmla="*/ 694481 h 868101"/>
              <a:gd name="connsiteX2" fmla="*/ 0 w 182031"/>
              <a:gd name="connsiteY2" fmla="*/ 868101 h 868101"/>
            </a:gdLst>
            <a:ahLst/>
            <a:cxnLst>
              <a:cxn ang="0">
                <a:pos x="connsiteX0" y="connsiteY0"/>
              </a:cxn>
              <a:cxn ang="0">
                <a:pos x="connsiteX1" y="connsiteY1"/>
              </a:cxn>
              <a:cxn ang="0">
                <a:pos x="connsiteX2" y="connsiteY2"/>
              </a:cxn>
            </a:cxnLst>
            <a:rect l="l" t="t" r="r" b="b"/>
            <a:pathLst>
              <a:path w="182031" h="868101">
                <a:moveTo>
                  <a:pt x="138896" y="0"/>
                </a:moveTo>
                <a:cubicBezTo>
                  <a:pt x="167832" y="274899"/>
                  <a:pt x="196769" y="549798"/>
                  <a:pt x="173620" y="694481"/>
                </a:cubicBezTo>
                <a:cubicBezTo>
                  <a:pt x="150471" y="839164"/>
                  <a:pt x="75235" y="853632"/>
                  <a:pt x="0" y="86810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任意形状 13">
            <a:extLst>
              <a:ext uri="{FF2B5EF4-FFF2-40B4-BE49-F238E27FC236}">
                <a16:creationId xmlns:a16="http://schemas.microsoft.com/office/drawing/2014/main" id="{E4D11AC0-F404-A04F-AAF8-0FF879DE8E52}"/>
              </a:ext>
            </a:extLst>
          </p:cNvPr>
          <p:cNvSpPr/>
          <p:nvPr/>
        </p:nvSpPr>
        <p:spPr>
          <a:xfrm>
            <a:off x="5544273" y="2372810"/>
            <a:ext cx="271398" cy="1088020"/>
          </a:xfrm>
          <a:custGeom>
            <a:avLst/>
            <a:gdLst>
              <a:gd name="connsiteX0" fmla="*/ 0 w 271398"/>
              <a:gd name="connsiteY0" fmla="*/ 0 h 1088020"/>
              <a:gd name="connsiteX1" fmla="*/ 266218 w 271398"/>
              <a:gd name="connsiteY1" fmla="*/ 717631 h 1088020"/>
              <a:gd name="connsiteX2" fmla="*/ 150471 w 271398"/>
              <a:gd name="connsiteY2" fmla="*/ 1088020 h 1088020"/>
            </a:gdLst>
            <a:ahLst/>
            <a:cxnLst>
              <a:cxn ang="0">
                <a:pos x="connsiteX0" y="connsiteY0"/>
              </a:cxn>
              <a:cxn ang="0">
                <a:pos x="connsiteX1" y="connsiteY1"/>
              </a:cxn>
              <a:cxn ang="0">
                <a:pos x="connsiteX2" y="connsiteY2"/>
              </a:cxn>
            </a:cxnLst>
            <a:rect l="l" t="t" r="r" b="b"/>
            <a:pathLst>
              <a:path w="271398" h="1088020">
                <a:moveTo>
                  <a:pt x="0" y="0"/>
                </a:moveTo>
                <a:cubicBezTo>
                  <a:pt x="120570" y="268147"/>
                  <a:pt x="241140" y="536294"/>
                  <a:pt x="266218" y="717631"/>
                </a:cubicBezTo>
                <a:cubicBezTo>
                  <a:pt x="291297" y="898968"/>
                  <a:pt x="220884" y="993494"/>
                  <a:pt x="150471" y="108802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任意形状 14">
            <a:extLst>
              <a:ext uri="{FF2B5EF4-FFF2-40B4-BE49-F238E27FC236}">
                <a16:creationId xmlns:a16="http://schemas.microsoft.com/office/drawing/2014/main" id="{8EB82CED-F136-4940-9316-D0280AA2FA7D}"/>
              </a:ext>
            </a:extLst>
          </p:cNvPr>
          <p:cNvSpPr/>
          <p:nvPr/>
        </p:nvSpPr>
        <p:spPr>
          <a:xfrm>
            <a:off x="7141580" y="2523281"/>
            <a:ext cx="196769" cy="983848"/>
          </a:xfrm>
          <a:custGeom>
            <a:avLst/>
            <a:gdLst>
              <a:gd name="connsiteX0" fmla="*/ 0 w 196769"/>
              <a:gd name="connsiteY0" fmla="*/ 0 h 983848"/>
              <a:gd name="connsiteX1" fmla="*/ 69448 w 196769"/>
              <a:gd name="connsiteY1" fmla="*/ 659757 h 983848"/>
              <a:gd name="connsiteX2" fmla="*/ 196769 w 196769"/>
              <a:gd name="connsiteY2" fmla="*/ 983848 h 983848"/>
            </a:gdLst>
            <a:ahLst/>
            <a:cxnLst>
              <a:cxn ang="0">
                <a:pos x="connsiteX0" y="connsiteY0"/>
              </a:cxn>
              <a:cxn ang="0">
                <a:pos x="connsiteX1" y="connsiteY1"/>
              </a:cxn>
              <a:cxn ang="0">
                <a:pos x="connsiteX2" y="connsiteY2"/>
              </a:cxn>
            </a:cxnLst>
            <a:rect l="l" t="t" r="r" b="b"/>
            <a:pathLst>
              <a:path w="196769" h="983848">
                <a:moveTo>
                  <a:pt x="0" y="0"/>
                </a:moveTo>
                <a:cubicBezTo>
                  <a:pt x="18326" y="247891"/>
                  <a:pt x="36653" y="495782"/>
                  <a:pt x="69448" y="659757"/>
                </a:cubicBezTo>
                <a:cubicBezTo>
                  <a:pt x="102243" y="823732"/>
                  <a:pt x="149506" y="903790"/>
                  <a:pt x="196769" y="983848"/>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任意形状 15">
            <a:extLst>
              <a:ext uri="{FF2B5EF4-FFF2-40B4-BE49-F238E27FC236}">
                <a16:creationId xmlns:a16="http://schemas.microsoft.com/office/drawing/2014/main" id="{1057D518-7F6B-2248-94B7-EDB55CB760A3}"/>
              </a:ext>
            </a:extLst>
          </p:cNvPr>
          <p:cNvSpPr/>
          <p:nvPr/>
        </p:nvSpPr>
        <p:spPr>
          <a:xfrm>
            <a:off x="7545388" y="2592729"/>
            <a:ext cx="59179" cy="902825"/>
          </a:xfrm>
          <a:custGeom>
            <a:avLst/>
            <a:gdLst>
              <a:gd name="connsiteX0" fmla="*/ 24455 w 59179"/>
              <a:gd name="connsiteY0" fmla="*/ 0 h 902825"/>
              <a:gd name="connsiteX1" fmla="*/ 1306 w 59179"/>
              <a:gd name="connsiteY1" fmla="*/ 590309 h 902825"/>
              <a:gd name="connsiteX2" fmla="*/ 59179 w 59179"/>
              <a:gd name="connsiteY2" fmla="*/ 902825 h 902825"/>
            </a:gdLst>
            <a:ahLst/>
            <a:cxnLst>
              <a:cxn ang="0">
                <a:pos x="connsiteX0" y="connsiteY0"/>
              </a:cxn>
              <a:cxn ang="0">
                <a:pos x="connsiteX1" y="connsiteY1"/>
              </a:cxn>
              <a:cxn ang="0">
                <a:pos x="connsiteX2" y="connsiteY2"/>
              </a:cxn>
            </a:cxnLst>
            <a:rect l="l" t="t" r="r" b="b"/>
            <a:pathLst>
              <a:path w="59179" h="902825">
                <a:moveTo>
                  <a:pt x="24455" y="0"/>
                </a:moveTo>
                <a:cubicBezTo>
                  <a:pt x="9987" y="219919"/>
                  <a:pt x="-4481" y="439838"/>
                  <a:pt x="1306" y="590309"/>
                </a:cubicBezTo>
                <a:cubicBezTo>
                  <a:pt x="7093" y="740780"/>
                  <a:pt x="33136" y="821802"/>
                  <a:pt x="59179" y="902825"/>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7" name="组合 16">
            <a:extLst>
              <a:ext uri="{FF2B5EF4-FFF2-40B4-BE49-F238E27FC236}">
                <a16:creationId xmlns:a16="http://schemas.microsoft.com/office/drawing/2014/main" id="{C2083E78-E0BC-3940-9643-CD8D025E22AE}"/>
              </a:ext>
            </a:extLst>
          </p:cNvPr>
          <p:cNvGrpSpPr/>
          <p:nvPr/>
        </p:nvGrpSpPr>
        <p:grpSpPr>
          <a:xfrm>
            <a:off x="6700431" y="4337538"/>
            <a:ext cx="1598515" cy="1234856"/>
            <a:chOff x="6703930" y="4081635"/>
            <a:chExt cx="1598515" cy="1234856"/>
          </a:xfrm>
        </p:grpSpPr>
        <p:sp>
          <p:nvSpPr>
            <p:cNvPr id="18" name="矩形 17">
              <a:extLst>
                <a:ext uri="{FF2B5EF4-FFF2-40B4-BE49-F238E27FC236}">
                  <a16:creationId xmlns:a16="http://schemas.microsoft.com/office/drawing/2014/main" id="{8468E2F1-A024-AB41-B432-207E60585182}"/>
                </a:ext>
              </a:extLst>
            </p:cNvPr>
            <p:cNvSpPr/>
            <p:nvPr/>
          </p:nvSpPr>
          <p:spPr>
            <a:xfrm>
              <a:off x="6790277" y="4330728"/>
              <a:ext cx="1421572"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18">
              <a:extLst>
                <a:ext uri="{FF2B5EF4-FFF2-40B4-BE49-F238E27FC236}">
                  <a16:creationId xmlns:a16="http://schemas.microsoft.com/office/drawing/2014/main" id="{4700235D-96ED-C246-BA4E-1F2E63D05800}"/>
                </a:ext>
              </a:extLst>
            </p:cNvPr>
            <p:cNvSpPr/>
            <p:nvPr/>
          </p:nvSpPr>
          <p:spPr>
            <a:xfrm>
              <a:off x="6703930" y="4081635"/>
              <a:ext cx="1598515" cy="323165"/>
            </a:xfrm>
            <a:prstGeom prst="rect">
              <a:avLst/>
            </a:prstGeom>
            <a:solidFill>
              <a:schemeClr val="bg1"/>
            </a:solidFill>
          </p:spPr>
          <p:txBody>
            <a:bodyPr wrap="none">
              <a:spAutoFit/>
            </a:bodyPr>
            <a:lstStyle/>
            <a:p>
              <a:r>
                <a:rPr kumimoji="1" lang="en-US" altLang="zh-CN" sz="1500" dirty="0">
                  <a:solidFill>
                    <a:srgbClr val="000000"/>
                  </a:solidFill>
                </a:rPr>
                <a:t>Database server</a:t>
              </a:r>
              <a:endParaRPr lang="zh-CN" altLang="en-US" sz="1500" dirty="0"/>
            </a:p>
          </p:txBody>
        </p:sp>
        <p:grpSp>
          <p:nvGrpSpPr>
            <p:cNvPr id="20" name="组合 19">
              <a:extLst>
                <a:ext uri="{FF2B5EF4-FFF2-40B4-BE49-F238E27FC236}">
                  <a16:creationId xmlns:a16="http://schemas.microsoft.com/office/drawing/2014/main" id="{D63DA5BD-8CC2-E145-8A44-4295187B1A3B}"/>
                </a:ext>
              </a:extLst>
            </p:cNvPr>
            <p:cNvGrpSpPr/>
            <p:nvPr/>
          </p:nvGrpSpPr>
          <p:grpSpPr>
            <a:xfrm>
              <a:off x="6890008" y="4529037"/>
              <a:ext cx="1224000" cy="658193"/>
              <a:chOff x="6595392" y="3954307"/>
              <a:chExt cx="925016" cy="658193"/>
            </a:xfrm>
          </p:grpSpPr>
          <p:sp>
            <p:nvSpPr>
              <p:cNvPr id="21" name="磁盘 20">
                <a:extLst>
                  <a:ext uri="{FF2B5EF4-FFF2-40B4-BE49-F238E27FC236}">
                    <a16:creationId xmlns:a16="http://schemas.microsoft.com/office/drawing/2014/main" id="{864E0ED5-9344-E341-9DBB-6A0A3AA48FE0}"/>
                  </a:ext>
                </a:extLst>
              </p:cNvPr>
              <p:cNvSpPr/>
              <p:nvPr/>
            </p:nvSpPr>
            <p:spPr>
              <a:xfrm>
                <a:off x="6595392" y="3954307"/>
                <a:ext cx="925016" cy="65819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22" name="矩形 21">
                <a:extLst>
                  <a:ext uri="{FF2B5EF4-FFF2-40B4-BE49-F238E27FC236}">
                    <a16:creationId xmlns:a16="http://schemas.microsoft.com/office/drawing/2014/main" id="{BAA95FAE-9A5C-E140-A904-571B50B17DE1}"/>
                  </a:ext>
                </a:extLst>
              </p:cNvPr>
              <p:cNvSpPr/>
              <p:nvPr/>
            </p:nvSpPr>
            <p:spPr>
              <a:xfrm>
                <a:off x="6645016" y="4050854"/>
                <a:ext cx="816191" cy="503999"/>
              </a:xfrm>
              <a:prstGeom prst="rect">
                <a:avLst/>
              </a:prstGeom>
              <a:solidFill>
                <a:schemeClr val="bg1"/>
              </a:solidFill>
            </p:spPr>
            <p:txBody>
              <a:bodyPr wrap="square">
                <a:spAutoFit/>
              </a:bodyPr>
              <a:lstStyle/>
              <a:p>
                <a:pPr algn="ctr"/>
                <a:r>
                  <a:rPr kumimoji="1" lang="en-US" altLang="zh-CN" sz="1500" b="1" dirty="0"/>
                  <a:t>Database</a:t>
                </a:r>
              </a:p>
              <a:p>
                <a:pPr algn="ctr"/>
                <a:r>
                  <a:rPr kumimoji="1" lang="en-US" altLang="zh-CN" sz="1500" dirty="0"/>
                  <a:t>user, price</a:t>
                </a:r>
                <a:endParaRPr kumimoji="1" lang="zh-CN" altLang="en-US" sz="1500" dirty="0"/>
              </a:p>
            </p:txBody>
          </p:sp>
        </p:grpSp>
      </p:grpSp>
      <p:grpSp>
        <p:nvGrpSpPr>
          <p:cNvPr id="28" name="组合 27">
            <a:extLst>
              <a:ext uri="{FF2B5EF4-FFF2-40B4-BE49-F238E27FC236}">
                <a16:creationId xmlns:a16="http://schemas.microsoft.com/office/drawing/2014/main" id="{36176756-357F-704D-9ABE-0C9EEF38EA33}"/>
              </a:ext>
            </a:extLst>
          </p:cNvPr>
          <p:cNvGrpSpPr/>
          <p:nvPr/>
        </p:nvGrpSpPr>
        <p:grpSpPr>
          <a:xfrm>
            <a:off x="5171431" y="1259886"/>
            <a:ext cx="3160223" cy="1541190"/>
            <a:chOff x="5366196" y="1366898"/>
            <a:chExt cx="3160223" cy="1541190"/>
          </a:xfrm>
        </p:grpSpPr>
        <p:grpSp>
          <p:nvGrpSpPr>
            <p:cNvPr id="29" name="组合 28">
              <a:extLst>
                <a:ext uri="{FF2B5EF4-FFF2-40B4-BE49-F238E27FC236}">
                  <a16:creationId xmlns:a16="http://schemas.microsoft.com/office/drawing/2014/main" id="{952AE149-E09F-D647-AA63-04BC012FA971}"/>
                </a:ext>
              </a:extLst>
            </p:cNvPr>
            <p:cNvGrpSpPr/>
            <p:nvPr/>
          </p:nvGrpSpPr>
          <p:grpSpPr>
            <a:xfrm>
              <a:off x="5366196" y="1366898"/>
              <a:ext cx="2821501" cy="1251446"/>
              <a:chOff x="5477445" y="1859472"/>
              <a:chExt cx="2821501" cy="1251446"/>
            </a:xfrm>
          </p:grpSpPr>
          <p:grpSp>
            <p:nvGrpSpPr>
              <p:cNvPr id="33" name="组合 32">
                <a:extLst>
                  <a:ext uri="{FF2B5EF4-FFF2-40B4-BE49-F238E27FC236}">
                    <a16:creationId xmlns:a16="http://schemas.microsoft.com/office/drawing/2014/main" id="{F8C524DB-1DA6-1845-A008-F60607BEFD5A}"/>
                  </a:ext>
                </a:extLst>
              </p:cNvPr>
              <p:cNvGrpSpPr/>
              <p:nvPr/>
            </p:nvGrpSpPr>
            <p:grpSpPr>
              <a:xfrm>
                <a:off x="5477445" y="1859472"/>
                <a:ext cx="2662054" cy="1110198"/>
                <a:chOff x="5477445" y="1859472"/>
                <a:chExt cx="2662054" cy="1110198"/>
              </a:xfrm>
            </p:grpSpPr>
            <p:sp>
              <p:nvSpPr>
                <p:cNvPr id="38" name="矩形 37">
                  <a:extLst>
                    <a:ext uri="{FF2B5EF4-FFF2-40B4-BE49-F238E27FC236}">
                      <a16:creationId xmlns:a16="http://schemas.microsoft.com/office/drawing/2014/main" id="{7E1EDAC0-84F8-3D42-887F-CD644723E169}"/>
                    </a:ext>
                  </a:extLst>
                </p:cNvPr>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9" name="矩形 38">
                  <a:extLst>
                    <a:ext uri="{FF2B5EF4-FFF2-40B4-BE49-F238E27FC236}">
                      <a16:creationId xmlns:a16="http://schemas.microsoft.com/office/drawing/2014/main" id="{EE01C0FE-B358-3141-93D9-87931DC4C1F4}"/>
                    </a:ext>
                  </a:extLst>
                </p:cNvPr>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40" name="圆角矩形 39">
                  <a:extLst>
                    <a:ext uri="{FF2B5EF4-FFF2-40B4-BE49-F238E27FC236}">
                      <a16:creationId xmlns:a16="http://schemas.microsoft.com/office/drawing/2014/main" id="{C8B5CDB2-4E95-054D-9C3D-603E2CDB373E}"/>
                    </a:ext>
                  </a:extLst>
                </p:cNvPr>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nvGrpSpPr>
              <p:cNvPr id="34" name="组合 33">
                <a:extLst>
                  <a:ext uri="{FF2B5EF4-FFF2-40B4-BE49-F238E27FC236}">
                    <a16:creationId xmlns:a16="http://schemas.microsoft.com/office/drawing/2014/main" id="{D21D05FC-C80D-3947-9341-9AACE97B2DBD}"/>
                  </a:ext>
                </a:extLst>
              </p:cNvPr>
              <p:cNvGrpSpPr/>
              <p:nvPr/>
            </p:nvGrpSpPr>
            <p:grpSpPr>
              <a:xfrm>
                <a:off x="5636892" y="2000720"/>
                <a:ext cx="2662054" cy="1110198"/>
                <a:chOff x="5477445" y="1859472"/>
                <a:chExt cx="2662054" cy="1110198"/>
              </a:xfrm>
            </p:grpSpPr>
            <p:sp>
              <p:nvSpPr>
                <p:cNvPr id="35" name="矩形 34">
                  <a:extLst>
                    <a:ext uri="{FF2B5EF4-FFF2-40B4-BE49-F238E27FC236}">
                      <a16:creationId xmlns:a16="http://schemas.microsoft.com/office/drawing/2014/main" id="{44517670-BBE6-964C-9AB4-C42B4BEABAB8}"/>
                    </a:ext>
                  </a:extLst>
                </p:cNvPr>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矩形 35">
                  <a:extLst>
                    <a:ext uri="{FF2B5EF4-FFF2-40B4-BE49-F238E27FC236}">
                      <a16:creationId xmlns:a16="http://schemas.microsoft.com/office/drawing/2014/main" id="{E3668FC9-BC23-0544-A928-C2F133C63FD8}"/>
                    </a:ext>
                  </a:extLst>
                </p:cNvPr>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37" name="圆角矩形 36">
                  <a:extLst>
                    <a:ext uri="{FF2B5EF4-FFF2-40B4-BE49-F238E27FC236}">
                      <a16:creationId xmlns:a16="http://schemas.microsoft.com/office/drawing/2014/main" id="{4E8CCCFC-8710-1049-ABA9-CA3ED5F2AEAF}"/>
                    </a:ext>
                  </a:extLst>
                </p:cNvPr>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sp>
          <p:nvSpPr>
            <p:cNvPr id="30" name="矩形 29">
              <a:extLst>
                <a:ext uri="{FF2B5EF4-FFF2-40B4-BE49-F238E27FC236}">
                  <a16:creationId xmlns:a16="http://schemas.microsoft.com/office/drawing/2014/main" id="{0AE09CE2-EBD4-1943-A554-72492A3CBD96}"/>
                </a:ext>
              </a:extLst>
            </p:cNvPr>
            <p:cNvSpPr/>
            <p:nvPr/>
          </p:nvSpPr>
          <p:spPr>
            <a:xfrm>
              <a:off x="5864365" y="1797890"/>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1" name="矩形 30">
              <a:extLst>
                <a:ext uri="{FF2B5EF4-FFF2-40B4-BE49-F238E27FC236}">
                  <a16:creationId xmlns:a16="http://schemas.microsoft.com/office/drawing/2014/main" id="{C767A9B0-31DB-5845-8FAB-C7CC4BF2560D}"/>
                </a:ext>
              </a:extLst>
            </p:cNvPr>
            <p:cNvSpPr/>
            <p:nvPr/>
          </p:nvSpPr>
          <p:spPr>
            <a:xfrm>
              <a:off x="6203085" y="2584923"/>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32" name="圆角矩形 31">
              <a:extLst>
                <a:ext uri="{FF2B5EF4-FFF2-40B4-BE49-F238E27FC236}">
                  <a16:creationId xmlns:a16="http://schemas.microsoft.com/office/drawing/2014/main" id="{11EE51F9-1B77-4143-9BAC-76B86DBA1C00}"/>
                </a:ext>
              </a:extLst>
            </p:cNvPr>
            <p:cNvSpPr/>
            <p:nvPr/>
          </p:nvSpPr>
          <p:spPr>
            <a:xfrm>
              <a:off x="5987835" y="1887964"/>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nvGrpSpPr>
          <p:cNvPr id="45" name="组合 44">
            <a:extLst>
              <a:ext uri="{FF2B5EF4-FFF2-40B4-BE49-F238E27FC236}">
                <a16:creationId xmlns:a16="http://schemas.microsoft.com/office/drawing/2014/main" id="{39B5E535-9863-DB48-8C71-65ED6F73C179}"/>
              </a:ext>
            </a:extLst>
          </p:cNvPr>
          <p:cNvGrpSpPr/>
          <p:nvPr/>
        </p:nvGrpSpPr>
        <p:grpSpPr>
          <a:xfrm>
            <a:off x="4849834" y="4358948"/>
            <a:ext cx="1598515" cy="1234856"/>
            <a:chOff x="6703930" y="4081635"/>
            <a:chExt cx="1598515" cy="1234856"/>
          </a:xfrm>
        </p:grpSpPr>
        <p:sp>
          <p:nvSpPr>
            <p:cNvPr id="46" name="矩形 45">
              <a:extLst>
                <a:ext uri="{FF2B5EF4-FFF2-40B4-BE49-F238E27FC236}">
                  <a16:creationId xmlns:a16="http://schemas.microsoft.com/office/drawing/2014/main" id="{A3F4773C-EFCB-704D-B8DA-72E445B77563}"/>
                </a:ext>
              </a:extLst>
            </p:cNvPr>
            <p:cNvSpPr/>
            <p:nvPr/>
          </p:nvSpPr>
          <p:spPr>
            <a:xfrm>
              <a:off x="6790277" y="4330728"/>
              <a:ext cx="1421572"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7" name="矩形 46">
              <a:extLst>
                <a:ext uri="{FF2B5EF4-FFF2-40B4-BE49-F238E27FC236}">
                  <a16:creationId xmlns:a16="http://schemas.microsoft.com/office/drawing/2014/main" id="{C2D54F85-F703-C04F-8EE0-DB602043CDA5}"/>
                </a:ext>
              </a:extLst>
            </p:cNvPr>
            <p:cNvSpPr/>
            <p:nvPr/>
          </p:nvSpPr>
          <p:spPr>
            <a:xfrm>
              <a:off x="6703930" y="4081635"/>
              <a:ext cx="1598515" cy="323165"/>
            </a:xfrm>
            <a:prstGeom prst="rect">
              <a:avLst/>
            </a:prstGeom>
            <a:solidFill>
              <a:schemeClr val="bg1"/>
            </a:solidFill>
          </p:spPr>
          <p:txBody>
            <a:bodyPr wrap="none">
              <a:spAutoFit/>
            </a:bodyPr>
            <a:lstStyle/>
            <a:p>
              <a:r>
                <a:rPr kumimoji="1" lang="en-US" altLang="zh-CN" sz="1500" dirty="0">
                  <a:solidFill>
                    <a:srgbClr val="000000"/>
                  </a:solidFill>
                </a:rPr>
                <a:t>Database server</a:t>
              </a:r>
              <a:endParaRPr lang="zh-CN" altLang="en-US" sz="1500" dirty="0"/>
            </a:p>
          </p:txBody>
        </p:sp>
        <p:grpSp>
          <p:nvGrpSpPr>
            <p:cNvPr id="48" name="组合 47">
              <a:extLst>
                <a:ext uri="{FF2B5EF4-FFF2-40B4-BE49-F238E27FC236}">
                  <a16:creationId xmlns:a16="http://schemas.microsoft.com/office/drawing/2014/main" id="{4AE14631-B21B-E843-A3FE-B7118A9E6EDD}"/>
                </a:ext>
              </a:extLst>
            </p:cNvPr>
            <p:cNvGrpSpPr/>
            <p:nvPr/>
          </p:nvGrpSpPr>
          <p:grpSpPr>
            <a:xfrm>
              <a:off x="6890008" y="4529037"/>
              <a:ext cx="1224000" cy="658193"/>
              <a:chOff x="6595392" y="3954307"/>
              <a:chExt cx="925016" cy="658193"/>
            </a:xfrm>
          </p:grpSpPr>
          <p:sp>
            <p:nvSpPr>
              <p:cNvPr id="49" name="磁盘 48">
                <a:extLst>
                  <a:ext uri="{FF2B5EF4-FFF2-40B4-BE49-F238E27FC236}">
                    <a16:creationId xmlns:a16="http://schemas.microsoft.com/office/drawing/2014/main" id="{C360B114-20BC-4F44-8F88-3EF3A845A159}"/>
                  </a:ext>
                </a:extLst>
              </p:cNvPr>
              <p:cNvSpPr/>
              <p:nvPr/>
            </p:nvSpPr>
            <p:spPr>
              <a:xfrm>
                <a:off x="6595392" y="3954307"/>
                <a:ext cx="925016" cy="65819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50" name="矩形 49">
                <a:extLst>
                  <a:ext uri="{FF2B5EF4-FFF2-40B4-BE49-F238E27FC236}">
                    <a16:creationId xmlns:a16="http://schemas.microsoft.com/office/drawing/2014/main" id="{4AEEC2CF-9D41-DA4C-88B9-C45C6D09DBA8}"/>
                  </a:ext>
                </a:extLst>
              </p:cNvPr>
              <p:cNvSpPr/>
              <p:nvPr/>
            </p:nvSpPr>
            <p:spPr>
              <a:xfrm>
                <a:off x="6645016" y="4050854"/>
                <a:ext cx="816191" cy="503999"/>
              </a:xfrm>
              <a:prstGeom prst="rect">
                <a:avLst/>
              </a:prstGeom>
              <a:solidFill>
                <a:schemeClr val="bg1"/>
              </a:solidFill>
            </p:spPr>
            <p:txBody>
              <a:bodyPr wrap="square">
                <a:spAutoFit/>
              </a:bodyPr>
              <a:lstStyle/>
              <a:p>
                <a:pPr algn="ctr"/>
                <a:r>
                  <a:rPr kumimoji="1" lang="en-US" altLang="zh-CN" sz="1500" b="1" dirty="0"/>
                  <a:t>Database</a:t>
                </a:r>
              </a:p>
              <a:p>
                <a:pPr algn="ctr"/>
                <a:r>
                  <a:rPr kumimoji="1" lang="en-US" altLang="zh-CN" sz="1500" dirty="0"/>
                  <a:t>user, price</a:t>
                </a:r>
                <a:endParaRPr kumimoji="1" lang="zh-CN" altLang="en-US" sz="1500" dirty="0"/>
              </a:p>
            </p:txBody>
          </p:sp>
        </p:grpSp>
      </p:grpSp>
      <p:sp>
        <p:nvSpPr>
          <p:cNvPr id="51" name="任意形状 50">
            <a:extLst>
              <a:ext uri="{FF2B5EF4-FFF2-40B4-BE49-F238E27FC236}">
                <a16:creationId xmlns:a16="http://schemas.microsoft.com/office/drawing/2014/main" id="{CA4C2D4C-3F2D-9343-8278-6921A79D0967}"/>
              </a:ext>
            </a:extLst>
          </p:cNvPr>
          <p:cNvSpPr/>
          <p:nvPr/>
        </p:nvSpPr>
        <p:spPr>
          <a:xfrm>
            <a:off x="5913120" y="2753360"/>
            <a:ext cx="593531" cy="1696720"/>
          </a:xfrm>
          <a:custGeom>
            <a:avLst/>
            <a:gdLst>
              <a:gd name="connsiteX0" fmla="*/ 436880 w 593531"/>
              <a:gd name="connsiteY0" fmla="*/ 0 h 1696720"/>
              <a:gd name="connsiteX1" fmla="*/ 568960 w 593531"/>
              <a:gd name="connsiteY1" fmla="*/ 914400 h 1696720"/>
              <a:gd name="connsiteX2" fmla="*/ 0 w 593531"/>
              <a:gd name="connsiteY2" fmla="*/ 1696720 h 1696720"/>
            </a:gdLst>
            <a:ahLst/>
            <a:cxnLst>
              <a:cxn ang="0">
                <a:pos x="connsiteX0" y="connsiteY0"/>
              </a:cxn>
              <a:cxn ang="0">
                <a:pos x="connsiteX1" y="connsiteY1"/>
              </a:cxn>
              <a:cxn ang="0">
                <a:pos x="connsiteX2" y="connsiteY2"/>
              </a:cxn>
            </a:cxnLst>
            <a:rect l="l" t="t" r="r" b="b"/>
            <a:pathLst>
              <a:path w="593531" h="1696720">
                <a:moveTo>
                  <a:pt x="436880" y="0"/>
                </a:moveTo>
                <a:cubicBezTo>
                  <a:pt x="539326" y="315806"/>
                  <a:pt x="641773" y="631613"/>
                  <a:pt x="568960" y="914400"/>
                </a:cubicBezTo>
                <a:cubicBezTo>
                  <a:pt x="496147" y="1197187"/>
                  <a:pt x="248073" y="1446953"/>
                  <a:pt x="0" y="1696720"/>
                </a:cubicBezTo>
              </a:path>
            </a:pathLst>
          </a:custGeom>
          <a:noFill/>
          <a:ln w="381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任意形状 51">
            <a:extLst>
              <a:ext uri="{FF2B5EF4-FFF2-40B4-BE49-F238E27FC236}">
                <a16:creationId xmlns:a16="http://schemas.microsoft.com/office/drawing/2014/main" id="{E3A25A82-F1C9-7842-A7EB-E55AD6A673DB}"/>
              </a:ext>
            </a:extLst>
          </p:cNvPr>
          <p:cNvSpPr/>
          <p:nvPr/>
        </p:nvSpPr>
        <p:spPr>
          <a:xfrm>
            <a:off x="6833527" y="2783840"/>
            <a:ext cx="258153" cy="1595120"/>
          </a:xfrm>
          <a:custGeom>
            <a:avLst/>
            <a:gdLst>
              <a:gd name="connsiteX0" fmla="*/ 4153 w 258153"/>
              <a:gd name="connsiteY0" fmla="*/ 0 h 1595120"/>
              <a:gd name="connsiteX1" fmla="*/ 34633 w 258153"/>
              <a:gd name="connsiteY1" fmla="*/ 1016000 h 1595120"/>
              <a:gd name="connsiteX2" fmla="*/ 258153 w 258153"/>
              <a:gd name="connsiteY2" fmla="*/ 1595120 h 1595120"/>
            </a:gdLst>
            <a:ahLst/>
            <a:cxnLst>
              <a:cxn ang="0">
                <a:pos x="connsiteX0" y="connsiteY0"/>
              </a:cxn>
              <a:cxn ang="0">
                <a:pos x="connsiteX1" y="connsiteY1"/>
              </a:cxn>
              <a:cxn ang="0">
                <a:pos x="connsiteX2" y="connsiteY2"/>
              </a:cxn>
            </a:cxnLst>
            <a:rect l="l" t="t" r="r" b="b"/>
            <a:pathLst>
              <a:path w="258153" h="1595120">
                <a:moveTo>
                  <a:pt x="4153" y="0"/>
                </a:moveTo>
                <a:cubicBezTo>
                  <a:pt x="-1774" y="375073"/>
                  <a:pt x="-7700" y="750147"/>
                  <a:pt x="34633" y="1016000"/>
                </a:cubicBezTo>
                <a:cubicBezTo>
                  <a:pt x="76966" y="1281853"/>
                  <a:pt x="167559" y="1438486"/>
                  <a:pt x="258153" y="1595120"/>
                </a:cubicBezTo>
              </a:path>
            </a:pathLst>
          </a:custGeom>
          <a:noFill/>
          <a:ln w="38100">
            <a:solidFill>
              <a:srgbClr val="0432FF"/>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1" name="组合 40">
            <a:extLst>
              <a:ext uri="{FF2B5EF4-FFF2-40B4-BE49-F238E27FC236}">
                <a16:creationId xmlns:a16="http://schemas.microsoft.com/office/drawing/2014/main" id="{D83EA75C-63F3-EE4E-ADC6-AB3A3C1EB08C}"/>
              </a:ext>
            </a:extLst>
          </p:cNvPr>
          <p:cNvGrpSpPr/>
          <p:nvPr/>
        </p:nvGrpSpPr>
        <p:grpSpPr>
          <a:xfrm>
            <a:off x="5636320" y="2920218"/>
            <a:ext cx="2261093" cy="379093"/>
            <a:chOff x="6020854" y="1548730"/>
            <a:chExt cx="2261093" cy="450518"/>
          </a:xfrm>
        </p:grpSpPr>
        <p:sp>
          <p:nvSpPr>
            <p:cNvPr id="42" name="云形 41">
              <a:extLst>
                <a:ext uri="{FF2B5EF4-FFF2-40B4-BE49-F238E27FC236}">
                  <a16:creationId xmlns:a16="http://schemas.microsoft.com/office/drawing/2014/main" id="{FBC5AFC8-ACEE-C54E-917F-54161467A7B1}"/>
                </a:ext>
              </a:extLst>
            </p:cNvPr>
            <p:cNvSpPr/>
            <p:nvPr/>
          </p:nvSpPr>
          <p:spPr>
            <a:xfrm>
              <a:off x="6020854" y="1548730"/>
              <a:ext cx="2260347" cy="450518"/>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30194DED-53B7-1B47-A509-D4E70285F197}"/>
                </a:ext>
              </a:extLst>
            </p:cNvPr>
            <p:cNvSpPr/>
            <p:nvPr/>
          </p:nvSpPr>
          <p:spPr>
            <a:xfrm>
              <a:off x="6056757" y="1551688"/>
              <a:ext cx="2225190" cy="329189"/>
            </a:xfrm>
            <a:prstGeom prst="rect">
              <a:avLst/>
            </a:prstGeom>
            <a:noFill/>
          </p:spPr>
          <p:txBody>
            <a:bodyPr wrap="square">
              <a:spAutoFit/>
            </a:bodyPr>
            <a:lstStyle/>
            <a:p>
              <a:pPr algn="ctr"/>
              <a:r>
                <a:rPr kumimoji="1" lang="en-US" altLang="zh-CN" sz="1200" dirty="0">
                  <a:solidFill>
                    <a:srgbClr val="000000"/>
                  </a:solidFill>
                </a:rPr>
                <a:t>Local area network</a:t>
              </a:r>
              <a:endParaRPr lang="zh-CN" altLang="en-US" sz="1200" dirty="0"/>
            </a:p>
          </p:txBody>
        </p:sp>
      </p:grpSp>
      <p:sp>
        <p:nvSpPr>
          <p:cNvPr id="53" name="矩形 52">
            <a:extLst>
              <a:ext uri="{FF2B5EF4-FFF2-40B4-BE49-F238E27FC236}">
                <a16:creationId xmlns:a16="http://schemas.microsoft.com/office/drawing/2014/main" id="{528C3455-B3F4-9846-8DAD-BE29BE8A7519}"/>
              </a:ext>
            </a:extLst>
          </p:cNvPr>
          <p:cNvSpPr/>
          <p:nvPr/>
        </p:nvSpPr>
        <p:spPr>
          <a:xfrm>
            <a:off x="5912982" y="3693258"/>
            <a:ext cx="748923" cy="369332"/>
          </a:xfrm>
          <a:prstGeom prst="rect">
            <a:avLst/>
          </a:prstGeom>
          <a:solidFill>
            <a:srgbClr val="FFFFFF"/>
          </a:solidFill>
        </p:spPr>
        <p:txBody>
          <a:bodyPr wrap="none">
            <a:spAutoFit/>
          </a:bodyPr>
          <a:lstStyle/>
          <a:p>
            <a:r>
              <a:rPr kumimoji="1" lang="en-US" altLang="zh-CN" b="1" dirty="0">
                <a:solidFill>
                  <a:srgbClr val="C00000"/>
                </a:solidFill>
              </a:rPr>
              <a:t>Read</a:t>
            </a:r>
            <a:endParaRPr lang="zh-CN" altLang="en-US" dirty="0">
              <a:solidFill>
                <a:srgbClr val="C00000"/>
              </a:solidFill>
            </a:endParaRPr>
          </a:p>
        </p:txBody>
      </p:sp>
      <p:sp>
        <p:nvSpPr>
          <p:cNvPr id="54" name="矩形 53">
            <a:extLst>
              <a:ext uri="{FF2B5EF4-FFF2-40B4-BE49-F238E27FC236}">
                <a16:creationId xmlns:a16="http://schemas.microsoft.com/office/drawing/2014/main" id="{23F38FEB-A687-C842-9C0E-ED527E539A1D}"/>
              </a:ext>
            </a:extLst>
          </p:cNvPr>
          <p:cNvSpPr/>
          <p:nvPr/>
        </p:nvSpPr>
        <p:spPr>
          <a:xfrm>
            <a:off x="6574469" y="3338046"/>
            <a:ext cx="757580" cy="369332"/>
          </a:xfrm>
          <a:prstGeom prst="rect">
            <a:avLst/>
          </a:prstGeom>
          <a:solidFill>
            <a:srgbClr val="FFFFFF"/>
          </a:solidFill>
        </p:spPr>
        <p:txBody>
          <a:bodyPr wrap="none">
            <a:spAutoFit/>
          </a:bodyPr>
          <a:lstStyle/>
          <a:p>
            <a:r>
              <a:rPr kumimoji="1" lang="en-US" altLang="zh-CN" b="1" dirty="0">
                <a:solidFill>
                  <a:srgbClr val="0432FF"/>
                </a:solidFill>
              </a:rPr>
              <a:t>Write</a:t>
            </a:r>
            <a:endParaRPr lang="zh-CN" altLang="en-US" dirty="0">
              <a:solidFill>
                <a:srgbClr val="0432FF"/>
              </a:solidFill>
            </a:endParaRPr>
          </a:p>
        </p:txBody>
      </p:sp>
    </p:spTree>
    <p:extLst>
      <p:ext uri="{BB962C8B-B14F-4D97-AF65-F5344CB8AC3E}">
        <p14:creationId xmlns:p14="http://schemas.microsoft.com/office/powerpoint/2010/main" val="3250887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118F39-FC6E-7A4C-9FA8-5223D8F9CD54}"/>
              </a:ext>
            </a:extLst>
          </p:cNvPr>
          <p:cNvSpPr>
            <a:spLocks noGrp="1"/>
          </p:cNvSpPr>
          <p:nvPr>
            <p:ph type="title"/>
          </p:nvPr>
        </p:nvSpPr>
        <p:spPr/>
        <p:txBody>
          <a:bodyPr/>
          <a:lstStyle/>
          <a:p>
            <a:r>
              <a:rPr kumimoji="1" lang="en-US" altLang="zh-CN" dirty="0"/>
              <a:t>Step #5 for scalability: </a:t>
            </a:r>
            <a:r>
              <a:rPr kumimoji="1" lang="en-US" altLang="zh-CN" b="0" dirty="0"/>
              <a:t>distributed file system </a:t>
            </a:r>
            <a:endParaRPr kumimoji="1" lang="zh-CN" altLang="en-US" dirty="0"/>
          </a:p>
        </p:txBody>
      </p:sp>
      <p:sp>
        <p:nvSpPr>
          <p:cNvPr id="3" name="内容占位符 2">
            <a:extLst>
              <a:ext uri="{FF2B5EF4-FFF2-40B4-BE49-F238E27FC236}">
                <a16:creationId xmlns:a16="http://schemas.microsoft.com/office/drawing/2014/main" id="{403A24B9-AB03-994C-A8D7-7DBE45BC2548}"/>
              </a:ext>
            </a:extLst>
          </p:cNvPr>
          <p:cNvSpPr>
            <a:spLocks noGrp="1"/>
          </p:cNvSpPr>
          <p:nvPr>
            <p:ph idx="1"/>
          </p:nvPr>
        </p:nvSpPr>
        <p:spPr>
          <a:xfrm>
            <a:off x="457200" y="1129308"/>
            <a:ext cx="4690864" cy="4824536"/>
          </a:xfrm>
        </p:spPr>
        <p:txBody>
          <a:bodyPr/>
          <a:lstStyle/>
          <a:p>
            <a:r>
              <a:rPr kumimoji="1" lang="en-US" altLang="zh-CN" b="0" dirty="0"/>
              <a:t>Using multiple database in principle </a:t>
            </a:r>
            <a:r>
              <a:rPr kumimoji="1" lang="en-US" altLang="zh-CN" dirty="0"/>
              <a:t>makes the database distributed </a:t>
            </a:r>
          </a:p>
          <a:p>
            <a:r>
              <a:rPr kumimoji="1" lang="en-US" altLang="zh-CN" b="0" dirty="0"/>
              <a:t>We can use a</a:t>
            </a:r>
            <a:r>
              <a:rPr kumimoji="1" lang="zh-CN" altLang="en-US" b="0" dirty="0"/>
              <a:t> </a:t>
            </a:r>
            <a:r>
              <a:rPr kumimoji="1" lang="en-US" altLang="zh-CN" b="0" dirty="0"/>
              <a:t>similar approach to</a:t>
            </a:r>
            <a:r>
              <a:rPr kumimoji="1" lang="en-US" altLang="zh-CN" dirty="0"/>
              <a:t> make the file system distributed !</a:t>
            </a:r>
          </a:p>
          <a:p>
            <a:pPr lvl="1"/>
            <a:endParaRPr kumimoji="1" lang="en-US" altLang="zh-CN" dirty="0"/>
          </a:p>
          <a:p>
            <a:r>
              <a:rPr kumimoji="1" lang="en-US" altLang="zh-CN" dirty="0"/>
              <a:t>Well-known distributed file system</a:t>
            </a:r>
          </a:p>
          <a:p>
            <a:pPr lvl="1"/>
            <a:r>
              <a:rPr kumimoji="1" lang="en-US" altLang="zh-CN" dirty="0"/>
              <a:t>NFS (Network file system) </a:t>
            </a:r>
          </a:p>
          <a:p>
            <a:pPr lvl="1"/>
            <a:r>
              <a:rPr kumimoji="1" lang="en-US" altLang="zh-CN" dirty="0"/>
              <a:t>GFS (Google file system)</a:t>
            </a:r>
          </a:p>
          <a:p>
            <a:pPr lvl="1"/>
            <a:r>
              <a:rPr kumimoji="1" lang="en-US" altLang="zh-CN" dirty="0"/>
              <a:t>HDFS</a:t>
            </a:r>
          </a:p>
          <a:p>
            <a:pPr lvl="1"/>
            <a:r>
              <a:rPr kumimoji="1" lang="en-US" altLang="zh-CN" dirty="0" err="1"/>
              <a:t>Ceph</a:t>
            </a:r>
            <a:endParaRPr kumimoji="1" lang="en-US" altLang="zh-CN" dirty="0"/>
          </a:p>
          <a:p>
            <a:pPr lvl="1"/>
            <a:r>
              <a:rPr kumimoji="1" lang="en-US" altLang="zh-CN" dirty="0"/>
              <a:t>Etc. </a:t>
            </a:r>
          </a:p>
        </p:txBody>
      </p:sp>
      <p:sp>
        <p:nvSpPr>
          <p:cNvPr id="4" name="灯片编号占位符 3">
            <a:extLst>
              <a:ext uri="{FF2B5EF4-FFF2-40B4-BE49-F238E27FC236}">
                <a16:creationId xmlns:a16="http://schemas.microsoft.com/office/drawing/2014/main" id="{AA3005CA-6833-5F46-B165-E09F0FEC58FE}"/>
              </a:ext>
            </a:extLst>
          </p:cNvPr>
          <p:cNvSpPr>
            <a:spLocks noGrp="1"/>
          </p:cNvSpPr>
          <p:nvPr>
            <p:ph type="sldNum" sz="quarter" idx="12"/>
          </p:nvPr>
        </p:nvSpPr>
        <p:spPr/>
        <p:txBody>
          <a:bodyPr/>
          <a:lstStyle/>
          <a:p>
            <a:fld id="{ADE361C3-C043-4A6E-BDCE-8DA1E7D90A3B}" type="slidenum">
              <a:rPr lang="zh-CN" altLang="en-US" smtClean="0"/>
              <a:t>21</a:t>
            </a:fld>
            <a:endParaRPr lang="zh-CN" altLang="en-US"/>
          </a:p>
        </p:txBody>
      </p:sp>
      <p:pic>
        <p:nvPicPr>
          <p:cNvPr id="5" name="图片 4">
            <a:extLst>
              <a:ext uri="{FF2B5EF4-FFF2-40B4-BE49-F238E27FC236}">
                <a16:creationId xmlns:a16="http://schemas.microsoft.com/office/drawing/2014/main" id="{66452AD9-FD2F-2843-8B0A-0BF1AAB37AED}"/>
              </a:ext>
            </a:extLst>
          </p:cNvPr>
          <p:cNvPicPr>
            <a:picLocks noChangeAspect="1"/>
          </p:cNvPicPr>
          <p:nvPr/>
        </p:nvPicPr>
        <p:blipFill>
          <a:blip r:embed="rId3">
            <a:alphaModFix amt="27000"/>
          </a:blip>
          <a:stretch>
            <a:fillRect/>
          </a:stretch>
        </p:blipFill>
        <p:spPr>
          <a:xfrm>
            <a:off x="4894105" y="1197389"/>
            <a:ext cx="3594100" cy="4127500"/>
          </a:xfrm>
          <a:prstGeom prst="rect">
            <a:avLst/>
          </a:prstGeom>
        </p:spPr>
      </p:pic>
      <p:grpSp>
        <p:nvGrpSpPr>
          <p:cNvPr id="6" name="组合 5">
            <a:extLst>
              <a:ext uri="{FF2B5EF4-FFF2-40B4-BE49-F238E27FC236}">
                <a16:creationId xmlns:a16="http://schemas.microsoft.com/office/drawing/2014/main" id="{C34C1791-1439-5346-957E-A0010C0303B8}"/>
              </a:ext>
            </a:extLst>
          </p:cNvPr>
          <p:cNvGrpSpPr/>
          <p:nvPr/>
        </p:nvGrpSpPr>
        <p:grpSpPr>
          <a:xfrm>
            <a:off x="5423376" y="1202600"/>
            <a:ext cx="2662054" cy="1161563"/>
            <a:chOff x="5838980" y="4329138"/>
            <a:chExt cx="2662054" cy="1161563"/>
          </a:xfrm>
        </p:grpSpPr>
        <p:sp>
          <p:nvSpPr>
            <p:cNvPr id="7" name="矩形 6">
              <a:extLst>
                <a:ext uri="{FF2B5EF4-FFF2-40B4-BE49-F238E27FC236}">
                  <a16:creationId xmlns:a16="http://schemas.microsoft.com/office/drawing/2014/main" id="{518D51C6-983B-4343-BDD6-E7A2CDC57440}"/>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圆角矩形 7">
              <a:extLst>
                <a:ext uri="{FF2B5EF4-FFF2-40B4-BE49-F238E27FC236}">
                  <a16:creationId xmlns:a16="http://schemas.microsoft.com/office/drawing/2014/main" id="{15B794DA-FD9F-5345-AEA2-D68CD6A90EB8}"/>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9" name="矩形 8">
              <a:extLst>
                <a:ext uri="{FF2B5EF4-FFF2-40B4-BE49-F238E27FC236}">
                  <a16:creationId xmlns:a16="http://schemas.microsoft.com/office/drawing/2014/main" id="{B4E1014F-114E-4048-9011-C242D1770866}"/>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13" name="组合 12">
            <a:extLst>
              <a:ext uri="{FF2B5EF4-FFF2-40B4-BE49-F238E27FC236}">
                <a16:creationId xmlns:a16="http://schemas.microsoft.com/office/drawing/2014/main" id="{570BA366-AB10-E140-B6D2-F2AD428E7B8D}"/>
              </a:ext>
            </a:extLst>
          </p:cNvPr>
          <p:cNvGrpSpPr/>
          <p:nvPr/>
        </p:nvGrpSpPr>
        <p:grpSpPr>
          <a:xfrm>
            <a:off x="5605905" y="2431216"/>
            <a:ext cx="2341033" cy="549539"/>
            <a:chOff x="6020854" y="1449708"/>
            <a:chExt cx="2341033" cy="549539"/>
          </a:xfrm>
        </p:grpSpPr>
        <p:sp>
          <p:nvSpPr>
            <p:cNvPr id="14" name="云形 13">
              <a:extLst>
                <a:ext uri="{FF2B5EF4-FFF2-40B4-BE49-F238E27FC236}">
                  <a16:creationId xmlns:a16="http://schemas.microsoft.com/office/drawing/2014/main" id="{C21AACAD-8434-1948-AA27-B7277FDAC90B}"/>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E45F4FC3-9466-1742-834E-9BD474533E39}"/>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pic>
        <p:nvPicPr>
          <p:cNvPr id="41" name="图片 40">
            <a:extLst>
              <a:ext uri="{FF2B5EF4-FFF2-40B4-BE49-F238E27FC236}">
                <a16:creationId xmlns:a16="http://schemas.microsoft.com/office/drawing/2014/main" id="{A2EFD34D-3A4C-5C4D-BE26-93851DB78687}"/>
              </a:ext>
            </a:extLst>
          </p:cNvPr>
          <p:cNvPicPr>
            <a:picLocks noChangeAspect="1"/>
          </p:cNvPicPr>
          <p:nvPr/>
        </p:nvPicPr>
        <p:blipFill>
          <a:blip r:embed="rId4"/>
          <a:stretch>
            <a:fillRect/>
          </a:stretch>
        </p:blipFill>
        <p:spPr>
          <a:xfrm>
            <a:off x="3624064" y="4224989"/>
            <a:ext cx="3048000" cy="1333500"/>
          </a:xfrm>
          <a:prstGeom prst="rect">
            <a:avLst/>
          </a:prstGeom>
          <a:solidFill>
            <a:srgbClr val="FFFFFF"/>
          </a:solidFill>
        </p:spPr>
      </p:pic>
    </p:spTree>
    <p:extLst>
      <p:ext uri="{BB962C8B-B14F-4D97-AF65-F5344CB8AC3E}">
        <p14:creationId xmlns:p14="http://schemas.microsoft.com/office/powerpoint/2010/main" val="2177993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6B92C-9F2F-96D7-0568-9A97C5325B7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90452FC-85E8-0A71-5B00-F32D2C85C623}"/>
              </a:ext>
            </a:extLst>
          </p:cNvPr>
          <p:cNvSpPr>
            <a:spLocks noGrp="1"/>
          </p:cNvSpPr>
          <p:nvPr>
            <p:ph type="title"/>
          </p:nvPr>
        </p:nvSpPr>
        <p:spPr/>
        <p:txBody>
          <a:bodyPr/>
          <a:lstStyle/>
          <a:p>
            <a:r>
              <a:rPr kumimoji="1" lang="en-US" altLang="zh-CN" dirty="0"/>
              <a:t>Summary: scalable website so far </a:t>
            </a:r>
            <a:endParaRPr kumimoji="1" lang="zh-CN" altLang="en-US" b="0" dirty="0"/>
          </a:p>
        </p:txBody>
      </p:sp>
      <p:grpSp>
        <p:nvGrpSpPr>
          <p:cNvPr id="31" name="组合 30">
            <a:extLst>
              <a:ext uri="{FF2B5EF4-FFF2-40B4-BE49-F238E27FC236}">
                <a16:creationId xmlns:a16="http://schemas.microsoft.com/office/drawing/2014/main" id="{2178A3CF-94A0-1821-5315-8BEFC54F2006}"/>
              </a:ext>
            </a:extLst>
          </p:cNvPr>
          <p:cNvGrpSpPr/>
          <p:nvPr/>
        </p:nvGrpSpPr>
        <p:grpSpPr>
          <a:xfrm>
            <a:off x="5818303" y="4272758"/>
            <a:ext cx="3038209" cy="1240753"/>
            <a:chOff x="5004048" y="4297660"/>
            <a:chExt cx="3038209" cy="1240753"/>
          </a:xfrm>
        </p:grpSpPr>
        <p:grpSp>
          <p:nvGrpSpPr>
            <p:cNvPr id="12" name="组合 11">
              <a:extLst>
                <a:ext uri="{FF2B5EF4-FFF2-40B4-BE49-F238E27FC236}">
                  <a16:creationId xmlns:a16="http://schemas.microsoft.com/office/drawing/2014/main" id="{815CD9A6-7F23-1A3C-00FA-FB6CC5CF4BD9}"/>
                </a:ext>
              </a:extLst>
            </p:cNvPr>
            <p:cNvGrpSpPr/>
            <p:nvPr/>
          </p:nvGrpSpPr>
          <p:grpSpPr>
            <a:xfrm>
              <a:off x="5004048" y="4297660"/>
              <a:ext cx="905319" cy="801616"/>
              <a:chOff x="5914584" y="4712265"/>
              <a:chExt cx="905319" cy="801616"/>
            </a:xfrm>
          </p:grpSpPr>
          <p:grpSp>
            <p:nvGrpSpPr>
              <p:cNvPr id="11" name="组合 10">
                <a:extLst>
                  <a:ext uri="{FF2B5EF4-FFF2-40B4-BE49-F238E27FC236}">
                    <a16:creationId xmlns:a16="http://schemas.microsoft.com/office/drawing/2014/main" id="{9EC36747-0CD5-38F8-4C9B-04EB3599706F}"/>
                  </a:ext>
                </a:extLst>
              </p:cNvPr>
              <p:cNvGrpSpPr/>
              <p:nvPr/>
            </p:nvGrpSpPr>
            <p:grpSpPr>
              <a:xfrm>
                <a:off x="5914584" y="4712265"/>
                <a:ext cx="901209" cy="801616"/>
                <a:chOff x="5914584" y="4712265"/>
                <a:chExt cx="901209" cy="801616"/>
              </a:xfrm>
            </p:grpSpPr>
            <p:sp>
              <p:nvSpPr>
                <p:cNvPr id="6" name="矩形 5">
                  <a:extLst>
                    <a:ext uri="{FF2B5EF4-FFF2-40B4-BE49-F238E27FC236}">
                      <a16:creationId xmlns:a16="http://schemas.microsoft.com/office/drawing/2014/main" id="{1C01D887-0D99-C37E-9135-5DDDB3AD29F8}"/>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44060997-A6B8-4981-6302-F05CB927A99A}"/>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0" name="组合 9">
                <a:extLst>
                  <a:ext uri="{FF2B5EF4-FFF2-40B4-BE49-F238E27FC236}">
                    <a16:creationId xmlns:a16="http://schemas.microsoft.com/office/drawing/2014/main" id="{1284462F-068F-E327-CB66-91899DD321B1}"/>
                  </a:ext>
                </a:extLst>
              </p:cNvPr>
              <p:cNvGrpSpPr/>
              <p:nvPr/>
            </p:nvGrpSpPr>
            <p:grpSpPr>
              <a:xfrm>
                <a:off x="5914584" y="4989264"/>
                <a:ext cx="905319" cy="494965"/>
                <a:chOff x="4881156" y="4586631"/>
                <a:chExt cx="905319" cy="494965"/>
              </a:xfrm>
            </p:grpSpPr>
            <p:sp>
              <p:nvSpPr>
                <p:cNvPr id="7" name="一个圆顶角并剪去另一个顶角的矩形 6">
                  <a:extLst>
                    <a:ext uri="{FF2B5EF4-FFF2-40B4-BE49-F238E27FC236}">
                      <a16:creationId xmlns:a16="http://schemas.microsoft.com/office/drawing/2014/main" id="{8CA75C3D-94D2-7492-2BEC-85849042BA99}"/>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EE566C8-AFAC-40C1-DCC3-B663A322B137}"/>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13" name="组合 12">
              <a:extLst>
                <a:ext uri="{FF2B5EF4-FFF2-40B4-BE49-F238E27FC236}">
                  <a16:creationId xmlns:a16="http://schemas.microsoft.com/office/drawing/2014/main" id="{C456F8E1-288F-517C-441D-0AE309B16BAF}"/>
                </a:ext>
              </a:extLst>
            </p:cNvPr>
            <p:cNvGrpSpPr/>
            <p:nvPr/>
          </p:nvGrpSpPr>
          <p:grpSpPr>
            <a:xfrm>
              <a:off x="5835606" y="4297660"/>
              <a:ext cx="905319" cy="801616"/>
              <a:chOff x="5914584" y="4712265"/>
              <a:chExt cx="905319" cy="801616"/>
            </a:xfrm>
          </p:grpSpPr>
          <p:grpSp>
            <p:nvGrpSpPr>
              <p:cNvPr id="14" name="组合 13">
                <a:extLst>
                  <a:ext uri="{FF2B5EF4-FFF2-40B4-BE49-F238E27FC236}">
                    <a16:creationId xmlns:a16="http://schemas.microsoft.com/office/drawing/2014/main" id="{AA7267C7-A0FF-29A0-C58B-2D6FCF29D788}"/>
                  </a:ext>
                </a:extLst>
              </p:cNvPr>
              <p:cNvGrpSpPr/>
              <p:nvPr/>
            </p:nvGrpSpPr>
            <p:grpSpPr>
              <a:xfrm>
                <a:off x="5914584" y="4712265"/>
                <a:ext cx="901209" cy="801616"/>
                <a:chOff x="5914584" y="4712265"/>
                <a:chExt cx="901209" cy="801616"/>
              </a:xfrm>
            </p:grpSpPr>
            <p:sp>
              <p:nvSpPr>
                <p:cNvPr id="18" name="矩形 17">
                  <a:extLst>
                    <a:ext uri="{FF2B5EF4-FFF2-40B4-BE49-F238E27FC236}">
                      <a16:creationId xmlns:a16="http://schemas.microsoft.com/office/drawing/2014/main" id="{854E8F83-1F88-E109-E7A4-9A4979EC1990}"/>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18">
                  <a:extLst>
                    <a:ext uri="{FF2B5EF4-FFF2-40B4-BE49-F238E27FC236}">
                      <a16:creationId xmlns:a16="http://schemas.microsoft.com/office/drawing/2014/main" id="{1D3CE782-B8D9-1217-DB96-612C65E0BFF8}"/>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5" name="组合 14">
                <a:extLst>
                  <a:ext uri="{FF2B5EF4-FFF2-40B4-BE49-F238E27FC236}">
                    <a16:creationId xmlns:a16="http://schemas.microsoft.com/office/drawing/2014/main" id="{E854EA40-6933-F45C-6E9A-68D0E5157877}"/>
                  </a:ext>
                </a:extLst>
              </p:cNvPr>
              <p:cNvGrpSpPr/>
              <p:nvPr/>
            </p:nvGrpSpPr>
            <p:grpSpPr>
              <a:xfrm>
                <a:off x="5914584" y="4989264"/>
                <a:ext cx="905319" cy="494965"/>
                <a:chOff x="4881156" y="4586631"/>
                <a:chExt cx="905319" cy="494965"/>
              </a:xfrm>
            </p:grpSpPr>
            <p:sp>
              <p:nvSpPr>
                <p:cNvPr id="16" name="一个圆顶角并剪去另一个顶角的矩形 15">
                  <a:extLst>
                    <a:ext uri="{FF2B5EF4-FFF2-40B4-BE49-F238E27FC236}">
                      <a16:creationId xmlns:a16="http://schemas.microsoft.com/office/drawing/2014/main" id="{8B9F7292-2950-7895-EFC2-D2F194F1BFE5}"/>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5F0486E6-73FF-1557-AF4D-C906E06EE695}"/>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20" name="组合 19">
              <a:extLst>
                <a:ext uri="{FF2B5EF4-FFF2-40B4-BE49-F238E27FC236}">
                  <a16:creationId xmlns:a16="http://schemas.microsoft.com/office/drawing/2014/main" id="{618AD434-7772-8D48-BAD5-68CCA594B655}"/>
                </a:ext>
              </a:extLst>
            </p:cNvPr>
            <p:cNvGrpSpPr/>
            <p:nvPr/>
          </p:nvGrpSpPr>
          <p:grpSpPr>
            <a:xfrm>
              <a:off x="7136938" y="4297660"/>
              <a:ext cx="905319" cy="801616"/>
              <a:chOff x="5914584" y="4712265"/>
              <a:chExt cx="905319" cy="801616"/>
            </a:xfrm>
          </p:grpSpPr>
          <p:grpSp>
            <p:nvGrpSpPr>
              <p:cNvPr id="21" name="组合 20">
                <a:extLst>
                  <a:ext uri="{FF2B5EF4-FFF2-40B4-BE49-F238E27FC236}">
                    <a16:creationId xmlns:a16="http://schemas.microsoft.com/office/drawing/2014/main" id="{2589276F-7AE7-A396-2AD4-278214760747}"/>
                  </a:ext>
                </a:extLst>
              </p:cNvPr>
              <p:cNvGrpSpPr/>
              <p:nvPr/>
            </p:nvGrpSpPr>
            <p:grpSpPr>
              <a:xfrm>
                <a:off x="5914584" y="4712265"/>
                <a:ext cx="901209" cy="801616"/>
                <a:chOff x="5914584" y="4712265"/>
                <a:chExt cx="901209" cy="801616"/>
              </a:xfrm>
            </p:grpSpPr>
            <p:sp>
              <p:nvSpPr>
                <p:cNvPr id="25" name="矩形 24">
                  <a:extLst>
                    <a:ext uri="{FF2B5EF4-FFF2-40B4-BE49-F238E27FC236}">
                      <a16:creationId xmlns:a16="http://schemas.microsoft.com/office/drawing/2014/main" id="{01EEEA08-4B99-585B-0D5F-9CB7EC5A9C48}"/>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矩形 25">
                  <a:extLst>
                    <a:ext uri="{FF2B5EF4-FFF2-40B4-BE49-F238E27FC236}">
                      <a16:creationId xmlns:a16="http://schemas.microsoft.com/office/drawing/2014/main" id="{D40E276A-AD7C-E787-5D59-4B5E8F5FB8BB}"/>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22" name="组合 21">
                <a:extLst>
                  <a:ext uri="{FF2B5EF4-FFF2-40B4-BE49-F238E27FC236}">
                    <a16:creationId xmlns:a16="http://schemas.microsoft.com/office/drawing/2014/main" id="{D94C6910-CFEF-D6D6-DA62-AE6E74C5BDD7}"/>
                  </a:ext>
                </a:extLst>
              </p:cNvPr>
              <p:cNvGrpSpPr/>
              <p:nvPr/>
            </p:nvGrpSpPr>
            <p:grpSpPr>
              <a:xfrm>
                <a:off x="5914584" y="4989264"/>
                <a:ext cx="905319" cy="494965"/>
                <a:chOff x="4881156" y="4586631"/>
                <a:chExt cx="905319" cy="494965"/>
              </a:xfrm>
            </p:grpSpPr>
            <p:sp>
              <p:nvSpPr>
                <p:cNvPr id="23" name="一个圆顶角并剪去另一个顶角的矩形 22">
                  <a:extLst>
                    <a:ext uri="{FF2B5EF4-FFF2-40B4-BE49-F238E27FC236}">
                      <a16:creationId xmlns:a16="http://schemas.microsoft.com/office/drawing/2014/main" id="{2AEC4C77-C637-9BC0-9C06-10427A57D0B6}"/>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C0BBE4D0-215E-0DB9-7FAD-FCB09121AFFD}"/>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sp>
          <p:nvSpPr>
            <p:cNvPr id="27" name="矩形 26">
              <a:extLst>
                <a:ext uri="{FF2B5EF4-FFF2-40B4-BE49-F238E27FC236}">
                  <a16:creationId xmlns:a16="http://schemas.microsoft.com/office/drawing/2014/main" id="{DE8E4B87-CA4E-A815-D47F-1D54038AB2D3}"/>
                </a:ext>
              </a:extLst>
            </p:cNvPr>
            <p:cNvSpPr/>
            <p:nvPr/>
          </p:nvSpPr>
          <p:spPr>
            <a:xfrm>
              <a:off x="6680258" y="454699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29" name="直线连接符 28">
              <a:extLst>
                <a:ext uri="{FF2B5EF4-FFF2-40B4-BE49-F238E27FC236}">
                  <a16:creationId xmlns:a16="http://schemas.microsoft.com/office/drawing/2014/main" id="{8D598F2B-1FA2-C1EE-D3FF-68D0EF2BBF5D}"/>
                </a:ext>
              </a:extLst>
            </p:cNvPr>
            <p:cNvCxnSpPr/>
            <p:nvPr/>
          </p:nvCxnSpPr>
          <p:spPr>
            <a:xfrm>
              <a:off x="5090360" y="5161756"/>
              <a:ext cx="2888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C0D78B3C-A66A-008E-C7EF-9F88DD7BBA13}"/>
                </a:ext>
              </a:extLst>
            </p:cNvPr>
            <p:cNvSpPr/>
            <p:nvPr/>
          </p:nvSpPr>
          <p:spPr>
            <a:xfrm>
              <a:off x="5495307" y="5199859"/>
              <a:ext cx="2191626" cy="338554"/>
            </a:xfrm>
            <a:prstGeom prst="rect">
              <a:avLst/>
            </a:prstGeom>
            <a:noFill/>
          </p:spPr>
          <p:txBody>
            <a:bodyPr wrap="none">
              <a:spAutoFit/>
            </a:bodyPr>
            <a:lstStyle/>
            <a:p>
              <a:r>
                <a:rPr kumimoji="1" lang="en-US" altLang="zh-CN" sz="1600" dirty="0">
                  <a:solidFill>
                    <a:srgbClr val="000000"/>
                  </a:solidFill>
                </a:rPr>
                <a:t>Distributed file system</a:t>
              </a:r>
              <a:endParaRPr lang="zh-CN" altLang="en-US" sz="1600" dirty="0"/>
            </a:p>
          </p:txBody>
        </p:sp>
      </p:grpSp>
      <p:grpSp>
        <p:nvGrpSpPr>
          <p:cNvPr id="49" name="组合 48">
            <a:extLst>
              <a:ext uri="{FF2B5EF4-FFF2-40B4-BE49-F238E27FC236}">
                <a16:creationId xmlns:a16="http://schemas.microsoft.com/office/drawing/2014/main" id="{A45E0677-38C8-6287-42CC-B506FD19147D}"/>
              </a:ext>
            </a:extLst>
          </p:cNvPr>
          <p:cNvGrpSpPr/>
          <p:nvPr/>
        </p:nvGrpSpPr>
        <p:grpSpPr>
          <a:xfrm>
            <a:off x="5758122" y="2568458"/>
            <a:ext cx="3098390" cy="1384372"/>
            <a:chOff x="5645427" y="2766408"/>
            <a:chExt cx="3098390" cy="1384372"/>
          </a:xfrm>
        </p:grpSpPr>
        <p:grpSp>
          <p:nvGrpSpPr>
            <p:cNvPr id="33" name="组合 32">
              <a:extLst>
                <a:ext uri="{FF2B5EF4-FFF2-40B4-BE49-F238E27FC236}">
                  <a16:creationId xmlns:a16="http://schemas.microsoft.com/office/drawing/2014/main" id="{1B73D6C7-35F2-74FC-6FC0-2CB63EDFD8F6}"/>
                </a:ext>
              </a:extLst>
            </p:cNvPr>
            <p:cNvGrpSpPr/>
            <p:nvPr/>
          </p:nvGrpSpPr>
          <p:grpSpPr>
            <a:xfrm>
              <a:off x="5645427" y="2766408"/>
              <a:ext cx="1309974" cy="899967"/>
              <a:chOff x="6831174" y="4263832"/>
              <a:chExt cx="1309974" cy="899967"/>
            </a:xfrm>
          </p:grpSpPr>
          <p:sp>
            <p:nvSpPr>
              <p:cNvPr id="34" name="矩形 33">
                <a:extLst>
                  <a:ext uri="{FF2B5EF4-FFF2-40B4-BE49-F238E27FC236}">
                    <a16:creationId xmlns:a16="http://schemas.microsoft.com/office/drawing/2014/main" id="{0C520FE5-487A-CAB6-FAED-CBB69A1722BC}"/>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矩形 34">
                <a:extLst>
                  <a:ext uri="{FF2B5EF4-FFF2-40B4-BE49-F238E27FC236}">
                    <a16:creationId xmlns:a16="http://schemas.microsoft.com/office/drawing/2014/main" id="{6A4D694E-45D6-4F78-0AF3-00F854B2FDA7}"/>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36" name="组合 35">
                <a:extLst>
                  <a:ext uri="{FF2B5EF4-FFF2-40B4-BE49-F238E27FC236}">
                    <a16:creationId xmlns:a16="http://schemas.microsoft.com/office/drawing/2014/main" id="{4CC0A3E9-EED1-2A0A-0E5D-0D4A8E3BCF13}"/>
                  </a:ext>
                </a:extLst>
              </p:cNvPr>
              <p:cNvGrpSpPr/>
              <p:nvPr/>
            </p:nvGrpSpPr>
            <p:grpSpPr>
              <a:xfrm>
                <a:off x="6951983" y="4538944"/>
                <a:ext cx="1080001" cy="584154"/>
                <a:chOff x="6642225" y="3964214"/>
                <a:chExt cx="816191" cy="584154"/>
              </a:xfrm>
            </p:grpSpPr>
            <p:sp>
              <p:nvSpPr>
                <p:cNvPr id="37" name="磁盘 36">
                  <a:extLst>
                    <a:ext uri="{FF2B5EF4-FFF2-40B4-BE49-F238E27FC236}">
                      <a16:creationId xmlns:a16="http://schemas.microsoft.com/office/drawing/2014/main" id="{6EA836E6-6467-35D9-28A9-03E583073E8A}"/>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38" name="矩形 37">
                  <a:extLst>
                    <a:ext uri="{FF2B5EF4-FFF2-40B4-BE49-F238E27FC236}">
                      <a16:creationId xmlns:a16="http://schemas.microsoft.com/office/drawing/2014/main" id="{0A85AF22-7D37-D2AA-D149-CC067F4E03DE}"/>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grpSp>
          <p:nvGrpSpPr>
            <p:cNvPr id="39" name="组合 38">
              <a:extLst>
                <a:ext uri="{FF2B5EF4-FFF2-40B4-BE49-F238E27FC236}">
                  <a16:creationId xmlns:a16="http://schemas.microsoft.com/office/drawing/2014/main" id="{13324B94-86E9-BEED-F0A8-7E061D5FEE6B}"/>
                </a:ext>
              </a:extLst>
            </p:cNvPr>
            <p:cNvGrpSpPr/>
            <p:nvPr/>
          </p:nvGrpSpPr>
          <p:grpSpPr>
            <a:xfrm>
              <a:off x="7433843" y="2770148"/>
              <a:ext cx="1309974" cy="899967"/>
              <a:chOff x="6831174" y="4263832"/>
              <a:chExt cx="1309974" cy="899967"/>
            </a:xfrm>
          </p:grpSpPr>
          <p:sp>
            <p:nvSpPr>
              <p:cNvPr id="40" name="矩形 39">
                <a:extLst>
                  <a:ext uri="{FF2B5EF4-FFF2-40B4-BE49-F238E27FC236}">
                    <a16:creationId xmlns:a16="http://schemas.microsoft.com/office/drawing/2014/main" id="{174FD798-7C8D-F837-B20D-AE289BE315CC}"/>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矩形 40">
                <a:extLst>
                  <a:ext uri="{FF2B5EF4-FFF2-40B4-BE49-F238E27FC236}">
                    <a16:creationId xmlns:a16="http://schemas.microsoft.com/office/drawing/2014/main" id="{DF0DCBC0-430D-5F55-DD85-8EF3AAB6CBA1}"/>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42" name="组合 41">
                <a:extLst>
                  <a:ext uri="{FF2B5EF4-FFF2-40B4-BE49-F238E27FC236}">
                    <a16:creationId xmlns:a16="http://schemas.microsoft.com/office/drawing/2014/main" id="{CA1308A4-6EAC-CE20-CE4F-FE1D90E35A5C}"/>
                  </a:ext>
                </a:extLst>
              </p:cNvPr>
              <p:cNvGrpSpPr/>
              <p:nvPr/>
            </p:nvGrpSpPr>
            <p:grpSpPr>
              <a:xfrm>
                <a:off x="6951983" y="4538944"/>
                <a:ext cx="1080001" cy="584154"/>
                <a:chOff x="6642225" y="3964214"/>
                <a:chExt cx="816191" cy="584154"/>
              </a:xfrm>
            </p:grpSpPr>
            <p:sp>
              <p:nvSpPr>
                <p:cNvPr id="43" name="磁盘 42">
                  <a:extLst>
                    <a:ext uri="{FF2B5EF4-FFF2-40B4-BE49-F238E27FC236}">
                      <a16:creationId xmlns:a16="http://schemas.microsoft.com/office/drawing/2014/main" id="{ACB9AA56-ED3F-E114-C2AA-7EDB666AFA50}"/>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4" name="矩形 43">
                  <a:extLst>
                    <a:ext uri="{FF2B5EF4-FFF2-40B4-BE49-F238E27FC236}">
                      <a16:creationId xmlns:a16="http://schemas.microsoft.com/office/drawing/2014/main" id="{66D13D6A-3A69-DEDE-5EE8-14AC09D34BD5}"/>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cxnSp>
          <p:nvCxnSpPr>
            <p:cNvPr id="45" name="直线连接符 44">
              <a:extLst>
                <a:ext uri="{FF2B5EF4-FFF2-40B4-BE49-F238E27FC236}">
                  <a16:creationId xmlns:a16="http://schemas.microsoft.com/office/drawing/2014/main" id="{34C2DC44-F2BD-A45C-6FCF-863E3CB8C51D}"/>
                </a:ext>
              </a:extLst>
            </p:cNvPr>
            <p:cNvCxnSpPr>
              <a:cxnSpLocks/>
            </p:cNvCxnSpPr>
            <p:nvPr/>
          </p:nvCxnSpPr>
          <p:spPr>
            <a:xfrm>
              <a:off x="5645427" y="3793604"/>
              <a:ext cx="30813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2BE3F094-3F7F-094A-A8AE-3801E34E34AE}"/>
                </a:ext>
              </a:extLst>
            </p:cNvPr>
            <p:cNvSpPr/>
            <p:nvPr/>
          </p:nvSpPr>
          <p:spPr>
            <a:xfrm>
              <a:off x="6897697" y="306673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sp>
          <p:nvSpPr>
            <p:cNvPr id="48" name="矩形 47">
              <a:extLst>
                <a:ext uri="{FF2B5EF4-FFF2-40B4-BE49-F238E27FC236}">
                  <a16:creationId xmlns:a16="http://schemas.microsoft.com/office/drawing/2014/main" id="{460CB04D-1053-57DC-7C30-D3355E719024}"/>
                </a:ext>
              </a:extLst>
            </p:cNvPr>
            <p:cNvSpPr/>
            <p:nvPr/>
          </p:nvSpPr>
          <p:spPr>
            <a:xfrm>
              <a:off x="6151448" y="3812226"/>
              <a:ext cx="2064989" cy="338554"/>
            </a:xfrm>
            <a:prstGeom prst="rect">
              <a:avLst/>
            </a:prstGeom>
            <a:noFill/>
          </p:spPr>
          <p:txBody>
            <a:bodyPr wrap="none">
              <a:spAutoFit/>
            </a:bodyPr>
            <a:lstStyle/>
            <a:p>
              <a:r>
                <a:rPr kumimoji="1" lang="en-US" altLang="zh-CN" sz="1600" dirty="0">
                  <a:solidFill>
                    <a:srgbClr val="000000"/>
                  </a:solidFill>
                </a:rPr>
                <a:t>Distributed database</a:t>
              </a:r>
              <a:endParaRPr lang="zh-CN" altLang="en-US" sz="1600" dirty="0"/>
            </a:p>
          </p:txBody>
        </p:sp>
      </p:grpSp>
      <p:grpSp>
        <p:nvGrpSpPr>
          <p:cNvPr id="67" name="组合 66">
            <a:extLst>
              <a:ext uri="{FF2B5EF4-FFF2-40B4-BE49-F238E27FC236}">
                <a16:creationId xmlns:a16="http://schemas.microsoft.com/office/drawing/2014/main" id="{7A94B25E-01B9-2300-8CCC-9BBDFB0BBB73}"/>
              </a:ext>
            </a:extLst>
          </p:cNvPr>
          <p:cNvGrpSpPr/>
          <p:nvPr/>
        </p:nvGrpSpPr>
        <p:grpSpPr>
          <a:xfrm>
            <a:off x="5383207" y="1199766"/>
            <a:ext cx="3704912" cy="1076455"/>
            <a:chOff x="5248883" y="1420516"/>
            <a:chExt cx="3704912" cy="1076455"/>
          </a:xfrm>
        </p:grpSpPr>
        <p:grpSp>
          <p:nvGrpSpPr>
            <p:cNvPr id="63" name="组合 62">
              <a:extLst>
                <a:ext uri="{FF2B5EF4-FFF2-40B4-BE49-F238E27FC236}">
                  <a16:creationId xmlns:a16="http://schemas.microsoft.com/office/drawing/2014/main" id="{A032CD25-827D-D95F-6AD1-56669F051A0E}"/>
                </a:ext>
              </a:extLst>
            </p:cNvPr>
            <p:cNvGrpSpPr/>
            <p:nvPr/>
          </p:nvGrpSpPr>
          <p:grpSpPr>
            <a:xfrm>
              <a:off x="5248883" y="1420516"/>
              <a:ext cx="3704912" cy="608773"/>
              <a:chOff x="5248883" y="1420516"/>
              <a:chExt cx="3704912" cy="608773"/>
            </a:xfrm>
          </p:grpSpPr>
          <p:grpSp>
            <p:nvGrpSpPr>
              <p:cNvPr id="50" name="组合 49">
                <a:extLst>
                  <a:ext uri="{FF2B5EF4-FFF2-40B4-BE49-F238E27FC236}">
                    <a16:creationId xmlns:a16="http://schemas.microsoft.com/office/drawing/2014/main" id="{4EBD48B6-9239-C15F-525B-201C91948A98}"/>
                  </a:ext>
                </a:extLst>
              </p:cNvPr>
              <p:cNvGrpSpPr/>
              <p:nvPr/>
            </p:nvGrpSpPr>
            <p:grpSpPr>
              <a:xfrm>
                <a:off x="5248883" y="1424862"/>
                <a:ext cx="1215397" cy="604427"/>
                <a:chOff x="4705349" y="3308267"/>
                <a:chExt cx="1215397" cy="604427"/>
              </a:xfrm>
            </p:grpSpPr>
            <p:sp>
              <p:nvSpPr>
                <p:cNvPr id="51" name="梯形 50">
                  <a:extLst>
                    <a:ext uri="{FF2B5EF4-FFF2-40B4-BE49-F238E27FC236}">
                      <a16:creationId xmlns:a16="http://schemas.microsoft.com/office/drawing/2014/main" id="{1ACAF247-5822-2E24-4CC9-0BE5774A8DB8}"/>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6DA2F0C7-CEAB-AFC8-31D8-EFE589D1EC4A}"/>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3" name="矩形 52">
                  <a:extLst>
                    <a:ext uri="{FF2B5EF4-FFF2-40B4-BE49-F238E27FC236}">
                      <a16:creationId xmlns:a16="http://schemas.microsoft.com/office/drawing/2014/main" id="{568C529E-2C66-BBC5-2AC3-1FFC4D2B5551}"/>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4" name="组合 53">
                <a:extLst>
                  <a:ext uri="{FF2B5EF4-FFF2-40B4-BE49-F238E27FC236}">
                    <a16:creationId xmlns:a16="http://schemas.microsoft.com/office/drawing/2014/main" id="{670BFDBB-5F5B-8304-092F-27BFF33FBB6B}"/>
                  </a:ext>
                </a:extLst>
              </p:cNvPr>
              <p:cNvGrpSpPr/>
              <p:nvPr/>
            </p:nvGrpSpPr>
            <p:grpSpPr>
              <a:xfrm>
                <a:off x="6350866" y="1424862"/>
                <a:ext cx="1215397" cy="604427"/>
                <a:chOff x="4705349" y="3308267"/>
                <a:chExt cx="1215397" cy="604427"/>
              </a:xfrm>
            </p:grpSpPr>
            <p:sp>
              <p:nvSpPr>
                <p:cNvPr id="55" name="梯形 54">
                  <a:extLst>
                    <a:ext uri="{FF2B5EF4-FFF2-40B4-BE49-F238E27FC236}">
                      <a16:creationId xmlns:a16="http://schemas.microsoft.com/office/drawing/2014/main" id="{4130E780-6459-068D-7252-90FD11537805}"/>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A5409487-448A-6825-17D8-9A5E5B861B69}"/>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7" name="矩形 56">
                  <a:extLst>
                    <a:ext uri="{FF2B5EF4-FFF2-40B4-BE49-F238E27FC236}">
                      <a16:creationId xmlns:a16="http://schemas.microsoft.com/office/drawing/2014/main" id="{DAECBE74-C6CE-CB59-AE48-88DCDD48053F}"/>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8" name="组合 57">
                <a:extLst>
                  <a:ext uri="{FF2B5EF4-FFF2-40B4-BE49-F238E27FC236}">
                    <a16:creationId xmlns:a16="http://schemas.microsoft.com/office/drawing/2014/main" id="{A8CC5D14-D307-EBC1-F4F8-5FC710699DDB}"/>
                  </a:ext>
                </a:extLst>
              </p:cNvPr>
              <p:cNvGrpSpPr/>
              <p:nvPr/>
            </p:nvGrpSpPr>
            <p:grpSpPr>
              <a:xfrm>
                <a:off x="7738398" y="1420516"/>
                <a:ext cx="1215397" cy="604427"/>
                <a:chOff x="4705349" y="3308267"/>
                <a:chExt cx="1215397" cy="604427"/>
              </a:xfrm>
            </p:grpSpPr>
            <p:sp>
              <p:nvSpPr>
                <p:cNvPr id="59" name="梯形 58">
                  <a:extLst>
                    <a:ext uri="{FF2B5EF4-FFF2-40B4-BE49-F238E27FC236}">
                      <a16:creationId xmlns:a16="http://schemas.microsoft.com/office/drawing/2014/main" id="{885E8ABB-A6B5-359B-B0B1-4E368A266329}"/>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a:extLst>
                    <a:ext uri="{FF2B5EF4-FFF2-40B4-BE49-F238E27FC236}">
                      <a16:creationId xmlns:a16="http://schemas.microsoft.com/office/drawing/2014/main" id="{CDD3722C-114B-9F5D-1227-A81FB87846D1}"/>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61" name="矩形 60">
                  <a:extLst>
                    <a:ext uri="{FF2B5EF4-FFF2-40B4-BE49-F238E27FC236}">
                      <a16:creationId xmlns:a16="http://schemas.microsoft.com/office/drawing/2014/main" id="{3A544077-5D0E-B2DD-9BB6-B56320675526}"/>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sp>
            <p:nvSpPr>
              <p:cNvPr id="62" name="矩形 61">
                <a:extLst>
                  <a:ext uri="{FF2B5EF4-FFF2-40B4-BE49-F238E27FC236}">
                    <a16:creationId xmlns:a16="http://schemas.microsoft.com/office/drawing/2014/main" id="{ABE080B3-955D-0393-417B-AF73DB3B63A4}"/>
                  </a:ext>
                </a:extLst>
              </p:cNvPr>
              <p:cNvSpPr/>
              <p:nvPr/>
            </p:nvSpPr>
            <p:spPr>
              <a:xfrm>
                <a:off x="7415910" y="1502122"/>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grpSp>
        <p:cxnSp>
          <p:nvCxnSpPr>
            <p:cNvPr id="64" name="直线连接符 63">
              <a:extLst>
                <a:ext uri="{FF2B5EF4-FFF2-40B4-BE49-F238E27FC236}">
                  <a16:creationId xmlns:a16="http://schemas.microsoft.com/office/drawing/2014/main" id="{234FF894-D0A7-EF2A-B388-578D7BC86274}"/>
                </a:ext>
              </a:extLst>
            </p:cNvPr>
            <p:cNvCxnSpPr>
              <a:cxnSpLocks/>
            </p:cNvCxnSpPr>
            <p:nvPr/>
          </p:nvCxnSpPr>
          <p:spPr>
            <a:xfrm>
              <a:off x="5308749" y="2137420"/>
              <a:ext cx="3645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13893938-AE07-8CE5-EF33-00284502A8B5}"/>
                </a:ext>
              </a:extLst>
            </p:cNvPr>
            <p:cNvSpPr/>
            <p:nvPr/>
          </p:nvSpPr>
          <p:spPr>
            <a:xfrm>
              <a:off x="6027005" y="2158417"/>
              <a:ext cx="1927131" cy="338554"/>
            </a:xfrm>
            <a:prstGeom prst="rect">
              <a:avLst/>
            </a:prstGeom>
            <a:noFill/>
          </p:spPr>
          <p:txBody>
            <a:bodyPr wrap="none">
              <a:spAutoFit/>
            </a:bodyPr>
            <a:lstStyle/>
            <a:p>
              <a:r>
                <a:rPr kumimoji="1" lang="en-US" altLang="zh-CN" sz="1600" dirty="0">
                  <a:solidFill>
                    <a:srgbClr val="000000"/>
                  </a:solidFill>
                </a:rPr>
                <a:t>Distributed caching</a:t>
              </a:r>
              <a:endParaRPr lang="zh-CN" altLang="en-US" sz="1600" dirty="0"/>
            </a:p>
          </p:txBody>
        </p:sp>
      </p:grpSp>
      <p:grpSp>
        <p:nvGrpSpPr>
          <p:cNvPr id="94" name="组合 93">
            <a:extLst>
              <a:ext uri="{FF2B5EF4-FFF2-40B4-BE49-F238E27FC236}">
                <a16:creationId xmlns:a16="http://schemas.microsoft.com/office/drawing/2014/main" id="{308A1F63-07A3-E8A7-FF33-8A9CB401E892}"/>
              </a:ext>
            </a:extLst>
          </p:cNvPr>
          <p:cNvGrpSpPr/>
          <p:nvPr/>
        </p:nvGrpSpPr>
        <p:grpSpPr>
          <a:xfrm>
            <a:off x="2236116" y="3199271"/>
            <a:ext cx="768261" cy="2146974"/>
            <a:chOff x="3096000" y="3119298"/>
            <a:chExt cx="768261" cy="2146974"/>
          </a:xfrm>
        </p:grpSpPr>
        <p:sp>
          <p:nvSpPr>
            <p:cNvPr id="68" name="矩形 67">
              <a:extLst>
                <a:ext uri="{FF2B5EF4-FFF2-40B4-BE49-F238E27FC236}">
                  <a16:creationId xmlns:a16="http://schemas.microsoft.com/office/drawing/2014/main" id="{5F8A11B1-4809-FEC2-6784-218FA541FE0A}"/>
                </a:ext>
              </a:extLst>
            </p:cNvPr>
            <p:cNvSpPr/>
            <p:nvPr/>
          </p:nvSpPr>
          <p:spPr>
            <a:xfrm>
              <a:off x="3096000" y="3119298"/>
              <a:ext cx="725111" cy="214697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9" name="组合 68">
              <a:extLst>
                <a:ext uri="{FF2B5EF4-FFF2-40B4-BE49-F238E27FC236}">
                  <a16:creationId xmlns:a16="http://schemas.microsoft.com/office/drawing/2014/main" id="{67C93270-EFF8-B730-3E19-CC9A61A543E2}"/>
                </a:ext>
              </a:extLst>
            </p:cNvPr>
            <p:cNvGrpSpPr/>
            <p:nvPr/>
          </p:nvGrpSpPr>
          <p:grpSpPr>
            <a:xfrm rot="5400000">
              <a:off x="2988299" y="3437380"/>
              <a:ext cx="690955" cy="180000"/>
              <a:chOff x="4884739" y="2696400"/>
              <a:chExt cx="690955" cy="180000"/>
            </a:xfrm>
          </p:grpSpPr>
          <p:sp>
            <p:nvSpPr>
              <p:cNvPr id="70" name="矩形 69">
                <a:extLst>
                  <a:ext uri="{FF2B5EF4-FFF2-40B4-BE49-F238E27FC236}">
                    <a16:creationId xmlns:a16="http://schemas.microsoft.com/office/drawing/2014/main" id="{D440988B-630F-2CE1-2DCE-087CA8AA01AD}"/>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F180E1E3-813D-224A-B12C-CA615D79F360}"/>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62ADAF70-266B-9317-8981-AC45785FADB0}"/>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73" name="组合 72">
              <a:extLst>
                <a:ext uri="{FF2B5EF4-FFF2-40B4-BE49-F238E27FC236}">
                  <a16:creationId xmlns:a16="http://schemas.microsoft.com/office/drawing/2014/main" id="{754D5A10-771E-B755-E77A-2328712AFB3C}"/>
                </a:ext>
              </a:extLst>
            </p:cNvPr>
            <p:cNvGrpSpPr/>
            <p:nvPr/>
          </p:nvGrpSpPr>
          <p:grpSpPr>
            <a:xfrm rot="5400000">
              <a:off x="3219367" y="3437381"/>
              <a:ext cx="690955" cy="180000"/>
              <a:chOff x="4884739" y="2696400"/>
              <a:chExt cx="690955" cy="180000"/>
            </a:xfrm>
          </p:grpSpPr>
          <p:sp>
            <p:nvSpPr>
              <p:cNvPr id="74" name="矩形 73">
                <a:extLst>
                  <a:ext uri="{FF2B5EF4-FFF2-40B4-BE49-F238E27FC236}">
                    <a16:creationId xmlns:a16="http://schemas.microsoft.com/office/drawing/2014/main" id="{EB3A2C97-111D-2741-D15E-A4EFC0819213}"/>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a:extLst>
                  <a:ext uri="{FF2B5EF4-FFF2-40B4-BE49-F238E27FC236}">
                    <a16:creationId xmlns:a16="http://schemas.microsoft.com/office/drawing/2014/main" id="{173B5339-769A-CAF5-B991-FC87A03F8D8D}"/>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a:extLst>
                  <a:ext uri="{FF2B5EF4-FFF2-40B4-BE49-F238E27FC236}">
                    <a16:creationId xmlns:a16="http://schemas.microsoft.com/office/drawing/2014/main" id="{0488EECF-AB8A-AF7E-9723-90DA98DFC40F}"/>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5" name="组合 84">
              <a:extLst>
                <a:ext uri="{FF2B5EF4-FFF2-40B4-BE49-F238E27FC236}">
                  <a16:creationId xmlns:a16="http://schemas.microsoft.com/office/drawing/2014/main" id="{F40FF15D-5D89-D0A4-E7D8-B8CB818050B3}"/>
                </a:ext>
              </a:extLst>
            </p:cNvPr>
            <p:cNvGrpSpPr/>
            <p:nvPr/>
          </p:nvGrpSpPr>
          <p:grpSpPr>
            <a:xfrm rot="5400000">
              <a:off x="2988299" y="4762203"/>
              <a:ext cx="690955" cy="180000"/>
              <a:chOff x="4884739" y="2696400"/>
              <a:chExt cx="690955" cy="180000"/>
            </a:xfrm>
          </p:grpSpPr>
          <p:sp>
            <p:nvSpPr>
              <p:cNvPr id="86" name="矩形 85">
                <a:extLst>
                  <a:ext uri="{FF2B5EF4-FFF2-40B4-BE49-F238E27FC236}">
                    <a16:creationId xmlns:a16="http://schemas.microsoft.com/office/drawing/2014/main" id="{523AF693-C21F-3011-61F7-A66F7BD751DF}"/>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a:extLst>
                  <a:ext uri="{FF2B5EF4-FFF2-40B4-BE49-F238E27FC236}">
                    <a16:creationId xmlns:a16="http://schemas.microsoft.com/office/drawing/2014/main" id="{A1027F93-43E6-C965-2A1F-1B8D42FBA11D}"/>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a:extLst>
                  <a:ext uri="{FF2B5EF4-FFF2-40B4-BE49-F238E27FC236}">
                    <a16:creationId xmlns:a16="http://schemas.microsoft.com/office/drawing/2014/main" id="{A80870DD-0D9F-FDC1-A0DD-F8E1699C51E5}"/>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9" name="组合 88">
              <a:extLst>
                <a:ext uri="{FF2B5EF4-FFF2-40B4-BE49-F238E27FC236}">
                  <a16:creationId xmlns:a16="http://schemas.microsoft.com/office/drawing/2014/main" id="{0EC9CCE1-49E3-36AE-D75C-64077C6CA7AB}"/>
                </a:ext>
              </a:extLst>
            </p:cNvPr>
            <p:cNvGrpSpPr/>
            <p:nvPr/>
          </p:nvGrpSpPr>
          <p:grpSpPr>
            <a:xfrm rot="5400000">
              <a:off x="3219367" y="4762204"/>
              <a:ext cx="690955" cy="180000"/>
              <a:chOff x="4884739" y="2696400"/>
              <a:chExt cx="690955" cy="180000"/>
            </a:xfrm>
          </p:grpSpPr>
          <p:sp>
            <p:nvSpPr>
              <p:cNvPr id="90" name="矩形 89">
                <a:extLst>
                  <a:ext uri="{FF2B5EF4-FFF2-40B4-BE49-F238E27FC236}">
                    <a16:creationId xmlns:a16="http://schemas.microsoft.com/office/drawing/2014/main" id="{94AC7FCB-7FD0-2768-3077-614D91D22095}"/>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a:extLst>
                  <a:ext uri="{FF2B5EF4-FFF2-40B4-BE49-F238E27FC236}">
                    <a16:creationId xmlns:a16="http://schemas.microsoft.com/office/drawing/2014/main" id="{7511E064-7277-FA26-3872-7790CABF0FC9}"/>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a:extLst>
                  <a:ext uri="{FF2B5EF4-FFF2-40B4-BE49-F238E27FC236}">
                    <a16:creationId xmlns:a16="http://schemas.microsoft.com/office/drawing/2014/main" id="{591E3699-DC06-CA72-D8A8-B974FDF96108}"/>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3" name="矩形 92">
              <a:extLst>
                <a:ext uri="{FF2B5EF4-FFF2-40B4-BE49-F238E27FC236}">
                  <a16:creationId xmlns:a16="http://schemas.microsoft.com/office/drawing/2014/main" id="{17887EBF-BB3B-0675-BDAE-F8F85FDA16CC}"/>
                </a:ext>
              </a:extLst>
            </p:cNvPr>
            <p:cNvSpPr/>
            <p:nvPr/>
          </p:nvSpPr>
          <p:spPr>
            <a:xfrm>
              <a:off x="3126559" y="4015893"/>
              <a:ext cx="737702" cy="461665"/>
            </a:xfrm>
            <a:prstGeom prst="rect">
              <a:avLst/>
            </a:prstGeom>
            <a:noFill/>
          </p:spPr>
          <p:txBody>
            <a:bodyPr wrap="none">
              <a:spAutoFit/>
            </a:bodyPr>
            <a:lstStyle/>
            <a:p>
              <a:r>
                <a:rPr kumimoji="1" lang="en-US" altLang="zh-CN" sz="1200" dirty="0">
                  <a:solidFill>
                    <a:srgbClr val="000000"/>
                  </a:solidFill>
                </a:rPr>
                <a:t>Load</a:t>
              </a:r>
            </a:p>
            <a:p>
              <a:r>
                <a:rPr kumimoji="1" lang="en-US" altLang="zh-CN" sz="1200" dirty="0">
                  <a:solidFill>
                    <a:srgbClr val="000000"/>
                  </a:solidFill>
                </a:rPr>
                <a:t>Balance</a:t>
              </a:r>
              <a:endParaRPr lang="zh-CN" altLang="en-US" sz="1200" dirty="0"/>
            </a:p>
          </p:txBody>
        </p:sp>
      </p:grpSp>
      <p:grpSp>
        <p:nvGrpSpPr>
          <p:cNvPr id="95" name="组合 94">
            <a:extLst>
              <a:ext uri="{FF2B5EF4-FFF2-40B4-BE49-F238E27FC236}">
                <a16:creationId xmlns:a16="http://schemas.microsoft.com/office/drawing/2014/main" id="{85F3DE24-CF53-C3A8-B8C3-CB957FA99CB0}"/>
              </a:ext>
            </a:extLst>
          </p:cNvPr>
          <p:cNvGrpSpPr/>
          <p:nvPr/>
        </p:nvGrpSpPr>
        <p:grpSpPr>
          <a:xfrm>
            <a:off x="3302994" y="2814021"/>
            <a:ext cx="1703228" cy="1049410"/>
            <a:chOff x="5882155" y="4329138"/>
            <a:chExt cx="1703228" cy="1049410"/>
          </a:xfrm>
        </p:grpSpPr>
        <p:sp>
          <p:nvSpPr>
            <p:cNvPr id="96" name="矩形 95">
              <a:extLst>
                <a:ext uri="{FF2B5EF4-FFF2-40B4-BE49-F238E27FC236}">
                  <a16:creationId xmlns:a16="http://schemas.microsoft.com/office/drawing/2014/main" id="{DA18AE1B-7F79-AD64-3914-6EF30AEEDDD5}"/>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97" name="圆角矩形 96">
              <a:extLst>
                <a:ext uri="{FF2B5EF4-FFF2-40B4-BE49-F238E27FC236}">
                  <a16:creationId xmlns:a16="http://schemas.microsoft.com/office/drawing/2014/main" id="{D992FD26-7D78-D7FE-10EE-91A8280E99D4}"/>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#1</a:t>
              </a:r>
            </a:p>
            <a:p>
              <a:pPr algn="ctr"/>
              <a:r>
                <a:rPr kumimoji="1" lang="en-US" altLang="zh-CN" sz="1200" dirty="0">
                  <a:solidFill>
                    <a:schemeClr val="tx1"/>
                  </a:solidFill>
                </a:rPr>
                <a:t>generate the page</a:t>
              </a:r>
            </a:p>
          </p:txBody>
        </p:sp>
        <p:sp>
          <p:nvSpPr>
            <p:cNvPr id="98" name="矩形 97">
              <a:extLst>
                <a:ext uri="{FF2B5EF4-FFF2-40B4-BE49-F238E27FC236}">
                  <a16:creationId xmlns:a16="http://schemas.microsoft.com/office/drawing/2014/main" id="{6A09E20A-9266-CD4C-3641-D56C69E1908D}"/>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110" name="组合 109">
            <a:extLst>
              <a:ext uri="{FF2B5EF4-FFF2-40B4-BE49-F238E27FC236}">
                <a16:creationId xmlns:a16="http://schemas.microsoft.com/office/drawing/2014/main" id="{D2ADD5EE-289D-570F-7E03-9E3B3B8CE0FA}"/>
              </a:ext>
            </a:extLst>
          </p:cNvPr>
          <p:cNvGrpSpPr/>
          <p:nvPr/>
        </p:nvGrpSpPr>
        <p:grpSpPr>
          <a:xfrm>
            <a:off x="3270533" y="4048243"/>
            <a:ext cx="1703228" cy="1049410"/>
            <a:chOff x="5882155" y="4329138"/>
            <a:chExt cx="1703228" cy="1049410"/>
          </a:xfrm>
        </p:grpSpPr>
        <p:sp>
          <p:nvSpPr>
            <p:cNvPr id="111" name="矩形 110">
              <a:extLst>
                <a:ext uri="{FF2B5EF4-FFF2-40B4-BE49-F238E27FC236}">
                  <a16:creationId xmlns:a16="http://schemas.microsoft.com/office/drawing/2014/main" id="{D8C3FEF2-8B0C-4C60-CB5A-A1C6C608ADF1}"/>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112" name="圆角矩形 111">
              <a:extLst>
                <a:ext uri="{FF2B5EF4-FFF2-40B4-BE49-F238E27FC236}">
                  <a16:creationId xmlns:a16="http://schemas.microsoft.com/office/drawing/2014/main" id="{B99CC4BD-4B08-865A-5334-56190DD0103C}"/>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#2</a:t>
              </a:r>
            </a:p>
            <a:p>
              <a:pPr algn="ctr"/>
              <a:r>
                <a:rPr kumimoji="1" lang="en-US" altLang="zh-CN" sz="1200" dirty="0">
                  <a:solidFill>
                    <a:schemeClr val="tx1"/>
                  </a:solidFill>
                </a:rPr>
                <a:t>add the order</a:t>
              </a:r>
            </a:p>
          </p:txBody>
        </p:sp>
        <p:sp>
          <p:nvSpPr>
            <p:cNvPr id="113" name="矩形 112">
              <a:extLst>
                <a:ext uri="{FF2B5EF4-FFF2-40B4-BE49-F238E27FC236}">
                  <a16:creationId xmlns:a16="http://schemas.microsoft.com/office/drawing/2014/main" id="{5B2E1716-95C1-7E57-DB8D-69F66B42A693}"/>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
        <p:nvSpPr>
          <p:cNvPr id="116" name="矩形 115">
            <a:extLst>
              <a:ext uri="{FF2B5EF4-FFF2-40B4-BE49-F238E27FC236}">
                <a16:creationId xmlns:a16="http://schemas.microsoft.com/office/drawing/2014/main" id="{B62A0CD5-1B2E-54D4-9AA6-B13BCFDEC0A7}"/>
              </a:ext>
            </a:extLst>
          </p:cNvPr>
          <p:cNvSpPr/>
          <p:nvPr/>
        </p:nvSpPr>
        <p:spPr>
          <a:xfrm rot="5400000">
            <a:off x="398422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32" name="直线连接符 31">
            <a:extLst>
              <a:ext uri="{FF2B5EF4-FFF2-40B4-BE49-F238E27FC236}">
                <a16:creationId xmlns:a16="http://schemas.microsoft.com/office/drawing/2014/main" id="{2FD0750A-CB71-704B-D553-8358B19715CE}"/>
              </a:ext>
            </a:extLst>
          </p:cNvPr>
          <p:cNvCxnSpPr>
            <a:cxnSpLocks/>
          </p:cNvCxnSpPr>
          <p:nvPr/>
        </p:nvCxnSpPr>
        <p:spPr>
          <a:xfrm>
            <a:off x="1979712" y="2706957"/>
            <a:ext cx="0" cy="3586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D0EB2217-3E57-B13E-3BED-58F8F7DE205D}"/>
              </a:ext>
            </a:extLst>
          </p:cNvPr>
          <p:cNvCxnSpPr/>
          <p:nvPr/>
        </p:nvCxnSpPr>
        <p:spPr>
          <a:xfrm>
            <a:off x="1979712" y="2706957"/>
            <a:ext cx="32403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线连接符 78">
            <a:extLst>
              <a:ext uri="{FF2B5EF4-FFF2-40B4-BE49-F238E27FC236}">
                <a16:creationId xmlns:a16="http://schemas.microsoft.com/office/drawing/2014/main" id="{047DAAE5-D750-3E40-CA4B-6A78F44675A2}"/>
              </a:ext>
            </a:extLst>
          </p:cNvPr>
          <p:cNvCxnSpPr/>
          <p:nvPr/>
        </p:nvCxnSpPr>
        <p:spPr>
          <a:xfrm flipV="1">
            <a:off x="5220072" y="1129308"/>
            <a:ext cx="0" cy="15776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线连接符 80">
            <a:extLst>
              <a:ext uri="{FF2B5EF4-FFF2-40B4-BE49-F238E27FC236}">
                <a16:creationId xmlns:a16="http://schemas.microsoft.com/office/drawing/2014/main" id="{DFB35903-0AF1-2EDA-340B-4DEF0B3E03A4}"/>
              </a:ext>
            </a:extLst>
          </p:cNvPr>
          <p:cNvCxnSpPr/>
          <p:nvPr/>
        </p:nvCxnSpPr>
        <p:spPr>
          <a:xfrm>
            <a:off x="5220072" y="1129308"/>
            <a:ext cx="43924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1" name="组合 100">
            <a:extLst>
              <a:ext uri="{FF2B5EF4-FFF2-40B4-BE49-F238E27FC236}">
                <a16:creationId xmlns:a16="http://schemas.microsoft.com/office/drawing/2014/main" id="{400A5F3A-094C-9F3B-6FBA-A546D5B477A1}"/>
              </a:ext>
            </a:extLst>
          </p:cNvPr>
          <p:cNvGrpSpPr/>
          <p:nvPr/>
        </p:nvGrpSpPr>
        <p:grpSpPr>
          <a:xfrm rot="16200000">
            <a:off x="703673" y="3881347"/>
            <a:ext cx="1548280" cy="638043"/>
            <a:chOff x="6020855" y="1361203"/>
            <a:chExt cx="1548280" cy="638043"/>
          </a:xfrm>
        </p:grpSpPr>
        <p:sp>
          <p:nvSpPr>
            <p:cNvPr id="102" name="云形 101">
              <a:extLst>
                <a:ext uri="{FF2B5EF4-FFF2-40B4-BE49-F238E27FC236}">
                  <a16:creationId xmlns:a16="http://schemas.microsoft.com/office/drawing/2014/main" id="{10DD0F85-0FF3-40B3-4388-38D6715FB25C}"/>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矩形 102">
              <a:extLst>
                <a:ext uri="{FF2B5EF4-FFF2-40B4-BE49-F238E27FC236}">
                  <a16:creationId xmlns:a16="http://schemas.microsoft.com/office/drawing/2014/main" id="{D56F8661-8EE9-2D6A-22DD-DF78C21FF583}"/>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grpSp>
        <p:nvGrpSpPr>
          <p:cNvPr id="83" name="组合 82">
            <a:extLst>
              <a:ext uri="{FF2B5EF4-FFF2-40B4-BE49-F238E27FC236}">
                <a16:creationId xmlns:a16="http://schemas.microsoft.com/office/drawing/2014/main" id="{67B12EEF-F78A-4DEF-FF38-EE9A12C5A5D9}"/>
              </a:ext>
            </a:extLst>
          </p:cNvPr>
          <p:cNvGrpSpPr/>
          <p:nvPr/>
        </p:nvGrpSpPr>
        <p:grpSpPr>
          <a:xfrm>
            <a:off x="1911161" y="3550232"/>
            <a:ext cx="252000" cy="517828"/>
            <a:chOff x="1735514" y="3550232"/>
            <a:chExt cx="420567" cy="517828"/>
          </a:xfrm>
        </p:grpSpPr>
        <p:cxnSp>
          <p:nvCxnSpPr>
            <p:cNvPr id="104" name="直线箭头连接符 103">
              <a:extLst>
                <a:ext uri="{FF2B5EF4-FFF2-40B4-BE49-F238E27FC236}">
                  <a16:creationId xmlns:a16="http://schemas.microsoft.com/office/drawing/2014/main" id="{F165E842-5017-9C3B-32C7-507F6822C07E}"/>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直线箭头连接符 105">
              <a:extLst>
                <a:ext uri="{FF2B5EF4-FFF2-40B4-BE49-F238E27FC236}">
                  <a16:creationId xmlns:a16="http://schemas.microsoft.com/office/drawing/2014/main" id="{C47B650A-6F52-17A7-3B6A-56BF266FB046}"/>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线箭头连接符 106">
              <a:extLst>
                <a:ext uri="{FF2B5EF4-FFF2-40B4-BE49-F238E27FC236}">
                  <a16:creationId xmlns:a16="http://schemas.microsoft.com/office/drawing/2014/main" id="{A0ACE9A8-9122-B593-80E0-AEB08E0384DE}"/>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直线箭头连接符 107">
              <a:extLst>
                <a:ext uri="{FF2B5EF4-FFF2-40B4-BE49-F238E27FC236}">
                  <a16:creationId xmlns:a16="http://schemas.microsoft.com/office/drawing/2014/main" id="{13526C29-52E3-F201-A823-44209DD72158}"/>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5" name="组合 114">
            <a:extLst>
              <a:ext uri="{FF2B5EF4-FFF2-40B4-BE49-F238E27FC236}">
                <a16:creationId xmlns:a16="http://schemas.microsoft.com/office/drawing/2014/main" id="{7F388EB7-A795-542F-C467-A0A64EFC7E7D}"/>
              </a:ext>
            </a:extLst>
          </p:cNvPr>
          <p:cNvGrpSpPr/>
          <p:nvPr/>
        </p:nvGrpSpPr>
        <p:grpSpPr>
          <a:xfrm>
            <a:off x="1907704" y="4263806"/>
            <a:ext cx="252000" cy="517828"/>
            <a:chOff x="1735514" y="3550232"/>
            <a:chExt cx="420567" cy="517828"/>
          </a:xfrm>
        </p:grpSpPr>
        <p:cxnSp>
          <p:nvCxnSpPr>
            <p:cNvPr id="117" name="直线箭头连接符 116">
              <a:extLst>
                <a:ext uri="{FF2B5EF4-FFF2-40B4-BE49-F238E27FC236}">
                  <a16:creationId xmlns:a16="http://schemas.microsoft.com/office/drawing/2014/main" id="{B54CF473-753E-2DD7-7B40-CD25B3578E52}"/>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8" name="直线箭头连接符 117">
              <a:extLst>
                <a:ext uri="{FF2B5EF4-FFF2-40B4-BE49-F238E27FC236}">
                  <a16:creationId xmlns:a16="http://schemas.microsoft.com/office/drawing/2014/main" id="{8F7DC5A3-3916-6041-5B5C-7FE9D203688E}"/>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883FC387-E87F-06BF-F185-2C7D9BEAC99E}"/>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4BA3CC12-FDAF-FCAC-B086-70F6FEF379BC}"/>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99" name="任意形状 98">
            <a:extLst>
              <a:ext uri="{FF2B5EF4-FFF2-40B4-BE49-F238E27FC236}">
                <a16:creationId xmlns:a16="http://schemas.microsoft.com/office/drawing/2014/main" id="{E3BB9AFC-3E2B-ABBD-D06C-E0642796986E}"/>
              </a:ext>
            </a:extLst>
          </p:cNvPr>
          <p:cNvSpPr/>
          <p:nvPr/>
        </p:nvSpPr>
        <p:spPr>
          <a:xfrm>
            <a:off x="2675106" y="2972121"/>
            <a:ext cx="680937" cy="425574"/>
          </a:xfrm>
          <a:custGeom>
            <a:avLst/>
            <a:gdLst>
              <a:gd name="connsiteX0" fmla="*/ 0 w 680937"/>
              <a:gd name="connsiteY0" fmla="*/ 403377 h 425574"/>
              <a:gd name="connsiteX1" fmla="*/ 447473 w 680937"/>
              <a:gd name="connsiteY1" fmla="*/ 383922 h 425574"/>
              <a:gd name="connsiteX2" fmla="*/ 379379 w 680937"/>
              <a:gd name="connsiteY2" fmla="*/ 23998 h 425574"/>
              <a:gd name="connsiteX3" fmla="*/ 680937 w 680937"/>
              <a:gd name="connsiteY3" fmla="*/ 62909 h 425574"/>
            </a:gdLst>
            <a:ahLst/>
            <a:cxnLst>
              <a:cxn ang="0">
                <a:pos x="connsiteX0" y="connsiteY0"/>
              </a:cxn>
              <a:cxn ang="0">
                <a:pos x="connsiteX1" y="connsiteY1"/>
              </a:cxn>
              <a:cxn ang="0">
                <a:pos x="connsiteX2" y="connsiteY2"/>
              </a:cxn>
              <a:cxn ang="0">
                <a:pos x="connsiteX3" y="connsiteY3"/>
              </a:cxn>
            </a:cxnLst>
            <a:rect l="l" t="t" r="r" b="b"/>
            <a:pathLst>
              <a:path w="680937" h="425574">
                <a:moveTo>
                  <a:pt x="0" y="403377"/>
                </a:moveTo>
                <a:cubicBezTo>
                  <a:pt x="192121" y="425264"/>
                  <a:pt x="384243" y="447152"/>
                  <a:pt x="447473" y="383922"/>
                </a:cubicBezTo>
                <a:cubicBezTo>
                  <a:pt x="510703" y="320692"/>
                  <a:pt x="340468" y="77500"/>
                  <a:pt x="379379" y="23998"/>
                </a:cubicBezTo>
                <a:cubicBezTo>
                  <a:pt x="418290" y="-29504"/>
                  <a:pt x="549613" y="16702"/>
                  <a:pt x="680937" y="6290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任意形状 99">
            <a:extLst>
              <a:ext uri="{FF2B5EF4-FFF2-40B4-BE49-F238E27FC236}">
                <a16:creationId xmlns:a16="http://schemas.microsoft.com/office/drawing/2014/main" id="{C2E84607-B74F-3FD8-FD70-044BE7F455C8}"/>
              </a:ext>
            </a:extLst>
          </p:cNvPr>
          <p:cNvSpPr/>
          <p:nvPr/>
        </p:nvSpPr>
        <p:spPr>
          <a:xfrm>
            <a:off x="2733472" y="3533078"/>
            <a:ext cx="671209" cy="1017912"/>
          </a:xfrm>
          <a:custGeom>
            <a:avLst/>
            <a:gdLst>
              <a:gd name="connsiteX0" fmla="*/ 0 w 671209"/>
              <a:gd name="connsiteY0" fmla="*/ 75884 h 1017912"/>
              <a:gd name="connsiteX1" fmla="*/ 291830 w 671209"/>
              <a:gd name="connsiteY1" fmla="*/ 85611 h 1017912"/>
              <a:gd name="connsiteX2" fmla="*/ 340468 w 671209"/>
              <a:gd name="connsiteY2" fmla="*/ 941645 h 1017912"/>
              <a:gd name="connsiteX3" fmla="*/ 671209 w 671209"/>
              <a:gd name="connsiteY3" fmla="*/ 922190 h 1017912"/>
            </a:gdLst>
            <a:ahLst/>
            <a:cxnLst>
              <a:cxn ang="0">
                <a:pos x="connsiteX0" y="connsiteY0"/>
              </a:cxn>
              <a:cxn ang="0">
                <a:pos x="connsiteX1" y="connsiteY1"/>
              </a:cxn>
              <a:cxn ang="0">
                <a:pos x="connsiteX2" y="connsiteY2"/>
              </a:cxn>
              <a:cxn ang="0">
                <a:pos x="connsiteX3" y="connsiteY3"/>
              </a:cxn>
            </a:cxnLst>
            <a:rect l="l" t="t" r="r" b="b"/>
            <a:pathLst>
              <a:path w="671209" h="1017912">
                <a:moveTo>
                  <a:pt x="0" y="75884"/>
                </a:moveTo>
                <a:cubicBezTo>
                  <a:pt x="117542" y="8601"/>
                  <a:pt x="235085" y="-58682"/>
                  <a:pt x="291830" y="85611"/>
                </a:cubicBezTo>
                <a:cubicBezTo>
                  <a:pt x="348575" y="229904"/>
                  <a:pt x="277238" y="802215"/>
                  <a:pt x="340468" y="941645"/>
                </a:cubicBezTo>
                <a:cubicBezTo>
                  <a:pt x="403698" y="1081075"/>
                  <a:pt x="537453" y="1001632"/>
                  <a:pt x="671209" y="92219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任意形状 104">
            <a:extLst>
              <a:ext uri="{FF2B5EF4-FFF2-40B4-BE49-F238E27FC236}">
                <a16:creationId xmlns:a16="http://schemas.microsoft.com/office/drawing/2014/main" id="{D79FBA25-AFDB-517E-1238-4B497C20469D}"/>
              </a:ext>
            </a:extLst>
          </p:cNvPr>
          <p:cNvSpPr/>
          <p:nvPr/>
        </p:nvSpPr>
        <p:spPr>
          <a:xfrm>
            <a:off x="2743200" y="4928179"/>
            <a:ext cx="1215957" cy="488037"/>
          </a:xfrm>
          <a:custGeom>
            <a:avLst/>
            <a:gdLst>
              <a:gd name="connsiteX0" fmla="*/ 0 w 1215957"/>
              <a:gd name="connsiteY0" fmla="*/ 3744 h 488037"/>
              <a:gd name="connsiteX1" fmla="*/ 379379 w 1215957"/>
              <a:gd name="connsiteY1" fmla="*/ 62110 h 488037"/>
              <a:gd name="connsiteX2" fmla="*/ 680936 w 1215957"/>
              <a:gd name="connsiteY2" fmla="*/ 431761 h 488037"/>
              <a:gd name="connsiteX3" fmla="*/ 1215957 w 1215957"/>
              <a:gd name="connsiteY3" fmla="*/ 480400 h 488037"/>
            </a:gdLst>
            <a:ahLst/>
            <a:cxnLst>
              <a:cxn ang="0">
                <a:pos x="connsiteX0" y="connsiteY0"/>
              </a:cxn>
              <a:cxn ang="0">
                <a:pos x="connsiteX1" y="connsiteY1"/>
              </a:cxn>
              <a:cxn ang="0">
                <a:pos x="connsiteX2" y="connsiteY2"/>
              </a:cxn>
              <a:cxn ang="0">
                <a:pos x="connsiteX3" y="connsiteY3"/>
              </a:cxn>
            </a:cxnLst>
            <a:rect l="l" t="t" r="r" b="b"/>
            <a:pathLst>
              <a:path w="1215957" h="488037">
                <a:moveTo>
                  <a:pt x="0" y="3744"/>
                </a:moveTo>
                <a:cubicBezTo>
                  <a:pt x="132945" y="-2741"/>
                  <a:pt x="265890" y="-9226"/>
                  <a:pt x="379379" y="62110"/>
                </a:cubicBezTo>
                <a:cubicBezTo>
                  <a:pt x="492868" y="133446"/>
                  <a:pt x="541506" y="362046"/>
                  <a:pt x="680936" y="431761"/>
                </a:cubicBezTo>
                <a:cubicBezTo>
                  <a:pt x="820366" y="501476"/>
                  <a:pt x="1018161" y="490938"/>
                  <a:pt x="1215957" y="48040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任意形状 120">
            <a:extLst>
              <a:ext uri="{FF2B5EF4-FFF2-40B4-BE49-F238E27FC236}">
                <a16:creationId xmlns:a16="http://schemas.microsoft.com/office/drawing/2014/main" id="{359C1178-3A48-E0C7-FE2E-4C325A0CBA53}"/>
              </a:ext>
            </a:extLst>
          </p:cNvPr>
          <p:cNvSpPr/>
          <p:nvPr/>
        </p:nvSpPr>
        <p:spPr>
          <a:xfrm>
            <a:off x="4864086" y="2014176"/>
            <a:ext cx="1283795" cy="1189054"/>
          </a:xfrm>
          <a:custGeom>
            <a:avLst/>
            <a:gdLst>
              <a:gd name="connsiteX0" fmla="*/ 9471 w 1283795"/>
              <a:gd name="connsiteY0" fmla="*/ 1118130 h 1189054"/>
              <a:gd name="connsiteX1" fmla="*/ 67837 w 1283795"/>
              <a:gd name="connsiteY1" fmla="*/ 1127858 h 1189054"/>
              <a:gd name="connsiteX2" fmla="*/ 515310 w 1283795"/>
              <a:gd name="connsiteY2" fmla="*/ 1108403 h 1189054"/>
              <a:gd name="connsiteX3" fmla="*/ 641769 w 1283795"/>
              <a:gd name="connsiteY3" fmla="*/ 106454 h 1189054"/>
              <a:gd name="connsiteX4" fmla="*/ 1283795 w 1283795"/>
              <a:gd name="connsiteY4" fmla="*/ 77271 h 118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795" h="1189054">
                <a:moveTo>
                  <a:pt x="9471" y="1118130"/>
                </a:moveTo>
                <a:cubicBezTo>
                  <a:pt x="-3499" y="1123804"/>
                  <a:pt x="-16469" y="1129479"/>
                  <a:pt x="67837" y="1127858"/>
                </a:cubicBezTo>
                <a:cubicBezTo>
                  <a:pt x="152143" y="1126237"/>
                  <a:pt x="419655" y="1278637"/>
                  <a:pt x="515310" y="1108403"/>
                </a:cubicBezTo>
                <a:cubicBezTo>
                  <a:pt x="610965" y="938169"/>
                  <a:pt x="513688" y="278309"/>
                  <a:pt x="641769" y="106454"/>
                </a:cubicBezTo>
                <a:cubicBezTo>
                  <a:pt x="769850" y="-65401"/>
                  <a:pt x="1026822" y="5935"/>
                  <a:pt x="1283795" y="7727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任意形状 121">
            <a:extLst>
              <a:ext uri="{FF2B5EF4-FFF2-40B4-BE49-F238E27FC236}">
                <a16:creationId xmlns:a16="http://schemas.microsoft.com/office/drawing/2014/main" id="{192D52FD-5C7C-D2FF-34F0-8A7960C2395E}"/>
              </a:ext>
            </a:extLst>
          </p:cNvPr>
          <p:cNvSpPr/>
          <p:nvPr/>
        </p:nvSpPr>
        <p:spPr>
          <a:xfrm>
            <a:off x="4902740" y="4349164"/>
            <a:ext cx="1420239" cy="942683"/>
          </a:xfrm>
          <a:custGeom>
            <a:avLst/>
            <a:gdLst>
              <a:gd name="connsiteX0" fmla="*/ 0 w 1420239"/>
              <a:gd name="connsiteY0" fmla="*/ 47738 h 942683"/>
              <a:gd name="connsiteX1" fmla="*/ 593388 w 1420239"/>
              <a:gd name="connsiteY1" fmla="*/ 47738 h 942683"/>
              <a:gd name="connsiteX2" fmla="*/ 680937 w 1420239"/>
              <a:gd name="connsiteY2" fmla="*/ 543849 h 942683"/>
              <a:gd name="connsiteX3" fmla="*/ 1420239 w 1420239"/>
              <a:gd name="connsiteY3" fmla="*/ 942683 h 942683"/>
            </a:gdLst>
            <a:ahLst/>
            <a:cxnLst>
              <a:cxn ang="0">
                <a:pos x="connsiteX0" y="connsiteY0"/>
              </a:cxn>
              <a:cxn ang="0">
                <a:pos x="connsiteX1" y="connsiteY1"/>
              </a:cxn>
              <a:cxn ang="0">
                <a:pos x="connsiteX2" y="connsiteY2"/>
              </a:cxn>
              <a:cxn ang="0">
                <a:pos x="connsiteX3" y="connsiteY3"/>
              </a:cxn>
            </a:cxnLst>
            <a:rect l="l" t="t" r="r" b="b"/>
            <a:pathLst>
              <a:path w="1420239" h="942683">
                <a:moveTo>
                  <a:pt x="0" y="47738"/>
                </a:moveTo>
                <a:cubicBezTo>
                  <a:pt x="239949" y="6395"/>
                  <a:pt x="479899" y="-34947"/>
                  <a:pt x="593388" y="47738"/>
                </a:cubicBezTo>
                <a:cubicBezTo>
                  <a:pt x="706877" y="130423"/>
                  <a:pt x="543129" y="394692"/>
                  <a:pt x="680937" y="543849"/>
                </a:cubicBezTo>
                <a:cubicBezTo>
                  <a:pt x="818745" y="693006"/>
                  <a:pt x="1119492" y="817844"/>
                  <a:pt x="1420239" y="942683"/>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任意形状 122">
            <a:extLst>
              <a:ext uri="{FF2B5EF4-FFF2-40B4-BE49-F238E27FC236}">
                <a16:creationId xmlns:a16="http://schemas.microsoft.com/office/drawing/2014/main" id="{7066FC80-D67C-6CC1-A3B2-D47A53B67F6D}"/>
              </a:ext>
            </a:extLst>
          </p:cNvPr>
          <p:cNvSpPr/>
          <p:nvPr/>
        </p:nvSpPr>
        <p:spPr>
          <a:xfrm>
            <a:off x="4931923" y="3381875"/>
            <a:ext cx="1313234" cy="460911"/>
          </a:xfrm>
          <a:custGeom>
            <a:avLst/>
            <a:gdLst>
              <a:gd name="connsiteX0" fmla="*/ 0 w 1313234"/>
              <a:gd name="connsiteY0" fmla="*/ 51989 h 460911"/>
              <a:gd name="connsiteX1" fmla="*/ 437745 w 1313234"/>
              <a:gd name="connsiteY1" fmla="*/ 32534 h 460911"/>
              <a:gd name="connsiteX2" fmla="*/ 428017 w 1313234"/>
              <a:gd name="connsiteY2" fmla="*/ 431368 h 460911"/>
              <a:gd name="connsiteX3" fmla="*/ 1313234 w 1313234"/>
              <a:gd name="connsiteY3" fmla="*/ 431368 h 460911"/>
              <a:gd name="connsiteX4" fmla="*/ 1313234 w 1313234"/>
              <a:gd name="connsiteY4" fmla="*/ 431368 h 46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34" h="460911">
                <a:moveTo>
                  <a:pt x="0" y="51989"/>
                </a:moveTo>
                <a:cubicBezTo>
                  <a:pt x="183204" y="10646"/>
                  <a:pt x="366409" y="-30696"/>
                  <a:pt x="437745" y="32534"/>
                </a:cubicBezTo>
                <a:cubicBezTo>
                  <a:pt x="509081" y="95764"/>
                  <a:pt x="282102" y="364896"/>
                  <a:pt x="428017" y="431368"/>
                </a:cubicBezTo>
                <a:cubicBezTo>
                  <a:pt x="573932" y="497840"/>
                  <a:pt x="1313234" y="431368"/>
                  <a:pt x="1313234" y="431368"/>
                </a:cubicBezTo>
                <a:lnTo>
                  <a:pt x="1313234" y="431368"/>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5" name="图片 124">
            <a:extLst>
              <a:ext uri="{FF2B5EF4-FFF2-40B4-BE49-F238E27FC236}">
                <a16:creationId xmlns:a16="http://schemas.microsoft.com/office/drawing/2014/main" id="{F95F4964-FB4B-2C4C-14D1-D7A9C01627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945" y="3397695"/>
            <a:ext cx="329286" cy="329286"/>
          </a:xfrm>
          <a:prstGeom prst="rect">
            <a:avLst/>
          </a:prstGeom>
        </p:spPr>
      </p:pic>
      <p:pic>
        <p:nvPicPr>
          <p:cNvPr id="126" name="图片 125">
            <a:extLst>
              <a:ext uri="{FF2B5EF4-FFF2-40B4-BE49-F238E27FC236}">
                <a16:creationId xmlns:a16="http://schemas.microsoft.com/office/drawing/2014/main" id="{80E3276F-D253-89A6-F0F3-59F5A158E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280" y="3955145"/>
            <a:ext cx="536836" cy="536836"/>
          </a:xfrm>
          <a:prstGeom prst="rect">
            <a:avLst/>
          </a:prstGeom>
        </p:spPr>
      </p:pic>
      <p:pic>
        <p:nvPicPr>
          <p:cNvPr id="127" name="图片 126">
            <a:extLst>
              <a:ext uri="{FF2B5EF4-FFF2-40B4-BE49-F238E27FC236}">
                <a16:creationId xmlns:a16="http://schemas.microsoft.com/office/drawing/2014/main" id="{7EB9636F-26D1-64C9-C2A1-743F308DA20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547" y="4549038"/>
            <a:ext cx="425471" cy="425471"/>
          </a:xfrm>
          <a:prstGeom prst="rect">
            <a:avLst/>
          </a:prstGeom>
        </p:spPr>
      </p:pic>
      <p:sp>
        <p:nvSpPr>
          <p:cNvPr id="128" name="矩形 127">
            <a:extLst>
              <a:ext uri="{FF2B5EF4-FFF2-40B4-BE49-F238E27FC236}">
                <a16:creationId xmlns:a16="http://schemas.microsoft.com/office/drawing/2014/main" id="{033708A3-A302-CB20-A01B-F23085F2830C}"/>
              </a:ext>
            </a:extLst>
          </p:cNvPr>
          <p:cNvSpPr/>
          <p:nvPr/>
        </p:nvSpPr>
        <p:spPr>
          <a:xfrm rot="5400000">
            <a:off x="38197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135" name="直线箭头连接符 134">
            <a:extLst>
              <a:ext uri="{FF2B5EF4-FFF2-40B4-BE49-F238E27FC236}">
                <a16:creationId xmlns:a16="http://schemas.microsoft.com/office/drawing/2014/main" id="{A7C27844-7AB9-018B-34D8-620A09887E45}"/>
              </a:ext>
            </a:extLst>
          </p:cNvPr>
          <p:cNvCxnSpPr>
            <a:cxnSpLocks/>
          </p:cNvCxnSpPr>
          <p:nvPr/>
        </p:nvCxnSpPr>
        <p:spPr>
          <a:xfrm>
            <a:off x="769034" y="3667368"/>
            <a:ext cx="255810" cy="329391"/>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直线箭头连接符 135">
            <a:extLst>
              <a:ext uri="{FF2B5EF4-FFF2-40B4-BE49-F238E27FC236}">
                <a16:creationId xmlns:a16="http://schemas.microsoft.com/office/drawing/2014/main" id="{CFFBADD7-785D-4A73-210A-A490A8E21F10}"/>
              </a:ext>
            </a:extLst>
          </p:cNvPr>
          <p:cNvCxnSpPr>
            <a:cxnSpLocks/>
          </p:cNvCxnSpPr>
          <p:nvPr/>
        </p:nvCxnSpPr>
        <p:spPr>
          <a:xfrm>
            <a:off x="804116" y="4272758"/>
            <a:ext cx="252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直线箭头连接符 137">
            <a:extLst>
              <a:ext uri="{FF2B5EF4-FFF2-40B4-BE49-F238E27FC236}">
                <a16:creationId xmlns:a16="http://schemas.microsoft.com/office/drawing/2014/main" id="{BA41788C-322E-9B81-4F53-2B1D2F3EADDD}"/>
              </a:ext>
            </a:extLst>
          </p:cNvPr>
          <p:cNvCxnSpPr>
            <a:cxnSpLocks/>
          </p:cNvCxnSpPr>
          <p:nvPr/>
        </p:nvCxnSpPr>
        <p:spPr>
          <a:xfrm flipV="1">
            <a:off x="795533" y="4557531"/>
            <a:ext cx="260583" cy="23305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3" name="直线箭头连接符 142">
            <a:extLst>
              <a:ext uri="{FF2B5EF4-FFF2-40B4-BE49-F238E27FC236}">
                <a16:creationId xmlns:a16="http://schemas.microsoft.com/office/drawing/2014/main" id="{06D81DF2-30DD-7A98-90AD-06E284F6D10A}"/>
              </a:ext>
            </a:extLst>
          </p:cNvPr>
          <p:cNvCxnSpPr>
            <a:cxnSpLocks/>
          </p:cNvCxnSpPr>
          <p:nvPr/>
        </p:nvCxnSpPr>
        <p:spPr>
          <a:xfrm flipV="1">
            <a:off x="794988" y="4948686"/>
            <a:ext cx="281447" cy="51067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AE1C0ABF-1A3D-8A73-2D4B-327D6F274B39}"/>
              </a:ext>
            </a:extLst>
          </p:cNvPr>
          <p:cNvSpPr/>
          <p:nvPr/>
        </p:nvSpPr>
        <p:spPr>
          <a:xfrm>
            <a:off x="113717" y="2910714"/>
            <a:ext cx="825867" cy="369332"/>
          </a:xfrm>
          <a:prstGeom prst="rect">
            <a:avLst/>
          </a:prstGeom>
        </p:spPr>
        <p:txBody>
          <a:bodyPr wrap="none">
            <a:spAutoFit/>
          </a:bodyPr>
          <a:lstStyle/>
          <a:p>
            <a:r>
              <a:rPr kumimoji="1" lang="en-US" altLang="zh-CN" b="1" dirty="0"/>
              <a:t>Users</a:t>
            </a:r>
            <a:endParaRPr lang="zh-CN" altLang="en-US" dirty="0"/>
          </a:p>
        </p:txBody>
      </p:sp>
      <p:grpSp>
        <p:nvGrpSpPr>
          <p:cNvPr id="129" name="组合 128">
            <a:extLst>
              <a:ext uri="{FF2B5EF4-FFF2-40B4-BE49-F238E27FC236}">
                <a16:creationId xmlns:a16="http://schemas.microsoft.com/office/drawing/2014/main" id="{899BAB80-C0D4-8728-29AE-5466774D83BA}"/>
              </a:ext>
            </a:extLst>
          </p:cNvPr>
          <p:cNvGrpSpPr/>
          <p:nvPr/>
        </p:nvGrpSpPr>
        <p:grpSpPr>
          <a:xfrm>
            <a:off x="4492257" y="5204142"/>
            <a:ext cx="1322740" cy="293267"/>
            <a:chOff x="4833436" y="4356643"/>
            <a:chExt cx="1322740" cy="293267"/>
          </a:xfrm>
        </p:grpSpPr>
        <p:sp>
          <p:nvSpPr>
            <p:cNvPr id="130" name="圆柱体 129">
              <a:extLst>
                <a:ext uri="{FF2B5EF4-FFF2-40B4-BE49-F238E27FC236}">
                  <a16:creationId xmlns:a16="http://schemas.microsoft.com/office/drawing/2014/main" id="{2C0EA3CD-0741-B507-19F7-3AC268CBD6E6}"/>
                </a:ext>
              </a:extLst>
            </p:cNvPr>
            <p:cNvSpPr/>
            <p:nvPr/>
          </p:nvSpPr>
          <p:spPr>
            <a:xfrm rot="5400000">
              <a:off x="5375673" y="3869407"/>
              <a:ext cx="276998" cy="1284008"/>
            </a:xfrm>
            <a:prstGeom prst="can">
              <a:avLst/>
            </a:prstGeom>
            <a:solidFill>
              <a:schemeClr val="bg1"/>
            </a:solid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130">
              <a:extLst>
                <a:ext uri="{FF2B5EF4-FFF2-40B4-BE49-F238E27FC236}">
                  <a16:creationId xmlns:a16="http://schemas.microsoft.com/office/drawing/2014/main" id="{0005AF44-262D-3F98-F29B-A647E363F96D}"/>
                </a:ext>
              </a:extLst>
            </p:cNvPr>
            <p:cNvSpPr/>
            <p:nvPr/>
          </p:nvSpPr>
          <p:spPr>
            <a:xfrm>
              <a:off x="4833436" y="4356643"/>
              <a:ext cx="1284008" cy="276999"/>
            </a:xfrm>
            <a:prstGeom prst="rect">
              <a:avLst/>
            </a:prstGeom>
            <a:noFill/>
          </p:spPr>
          <p:txBody>
            <a:bodyPr wrap="square">
              <a:spAutoFit/>
            </a:bodyPr>
            <a:lstStyle/>
            <a:p>
              <a:pPr algn="ctr"/>
              <a:r>
                <a:rPr kumimoji="1" lang="en-US" altLang="zh-CN" sz="1200" dirty="0">
                  <a:solidFill>
                    <a:srgbClr val="000000"/>
                  </a:solidFill>
                </a:rPr>
                <a:t>Message queue</a:t>
              </a:r>
              <a:endParaRPr lang="zh-CN" altLang="en-US" sz="1200" dirty="0"/>
            </a:p>
          </p:txBody>
        </p:sp>
      </p:grpSp>
      <p:sp>
        <p:nvSpPr>
          <p:cNvPr id="132" name="任意形状 131">
            <a:extLst>
              <a:ext uri="{FF2B5EF4-FFF2-40B4-BE49-F238E27FC236}">
                <a16:creationId xmlns:a16="http://schemas.microsoft.com/office/drawing/2014/main" id="{49AA3527-4398-7CD7-395B-A087F1656F81}"/>
              </a:ext>
            </a:extLst>
          </p:cNvPr>
          <p:cNvSpPr/>
          <p:nvPr/>
        </p:nvSpPr>
        <p:spPr>
          <a:xfrm>
            <a:off x="4994031" y="4797083"/>
            <a:ext cx="342313" cy="365760"/>
          </a:xfrm>
          <a:custGeom>
            <a:avLst/>
            <a:gdLst>
              <a:gd name="connsiteX0" fmla="*/ 0 w 342313"/>
              <a:gd name="connsiteY0" fmla="*/ 0 h 365760"/>
              <a:gd name="connsiteX1" fmla="*/ 295421 w 342313"/>
              <a:gd name="connsiteY1" fmla="*/ 70339 h 365760"/>
              <a:gd name="connsiteX2" fmla="*/ 337624 w 342313"/>
              <a:gd name="connsiteY2" fmla="*/ 365760 h 365760"/>
            </a:gdLst>
            <a:ahLst/>
            <a:cxnLst>
              <a:cxn ang="0">
                <a:pos x="connsiteX0" y="connsiteY0"/>
              </a:cxn>
              <a:cxn ang="0">
                <a:pos x="connsiteX1" y="connsiteY1"/>
              </a:cxn>
              <a:cxn ang="0">
                <a:pos x="connsiteX2" y="connsiteY2"/>
              </a:cxn>
            </a:cxnLst>
            <a:rect l="l" t="t" r="r" b="b"/>
            <a:pathLst>
              <a:path w="342313" h="365760">
                <a:moveTo>
                  <a:pt x="0" y="0"/>
                </a:moveTo>
                <a:cubicBezTo>
                  <a:pt x="119575" y="4689"/>
                  <a:pt x="239150" y="9379"/>
                  <a:pt x="295421" y="70339"/>
                </a:cubicBezTo>
                <a:cubicBezTo>
                  <a:pt x="351692" y="131299"/>
                  <a:pt x="344658" y="248529"/>
                  <a:pt x="337624" y="36576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内容占位符 2">
            <a:extLst>
              <a:ext uri="{FF2B5EF4-FFF2-40B4-BE49-F238E27FC236}">
                <a16:creationId xmlns:a16="http://schemas.microsoft.com/office/drawing/2014/main" id="{BEECDD39-01DC-6A15-52A0-877F55593E9F}"/>
              </a:ext>
            </a:extLst>
          </p:cNvPr>
          <p:cNvSpPr>
            <a:spLocks noGrp="1"/>
          </p:cNvSpPr>
          <p:nvPr>
            <p:ph idx="1"/>
          </p:nvPr>
        </p:nvSpPr>
        <p:spPr>
          <a:xfrm>
            <a:off x="237301" y="1013960"/>
            <a:ext cx="5606524" cy="4824536"/>
          </a:xfrm>
        </p:spPr>
        <p:txBody>
          <a:bodyPr/>
          <a:lstStyle/>
          <a:p>
            <a:r>
              <a:rPr kumimoji="1" lang="en-US" altLang="zh-CN" dirty="0"/>
              <a:t>The compute/storage is processed on multiple servers' w/ disaggregation </a:t>
            </a:r>
          </a:p>
          <a:p>
            <a:pPr lvl="1"/>
            <a:r>
              <a:rPr kumimoji="1" lang="en-US" altLang="zh-CN" dirty="0"/>
              <a:t>Independently scaled according to requirements </a:t>
            </a:r>
          </a:p>
          <a:p>
            <a:r>
              <a:rPr kumimoji="1" lang="en-US" altLang="zh-CN" dirty="0"/>
              <a:t>Each time it scales, a new problem may arise</a:t>
            </a:r>
          </a:p>
          <a:p>
            <a:endParaRPr kumimoji="1" lang="en-US" altLang="zh-CN" dirty="0"/>
          </a:p>
        </p:txBody>
      </p:sp>
    </p:spTree>
    <p:extLst>
      <p:ext uri="{BB962C8B-B14F-4D97-AF65-F5344CB8AC3E}">
        <p14:creationId xmlns:p14="http://schemas.microsoft.com/office/powerpoint/2010/main" val="2432774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A6D88-D7E5-C84E-87F9-3AF3076B3FA2}"/>
              </a:ext>
            </a:extLst>
          </p:cNvPr>
          <p:cNvSpPr>
            <a:spLocks noGrp="1"/>
          </p:cNvSpPr>
          <p:nvPr>
            <p:ph type="title"/>
          </p:nvPr>
        </p:nvSpPr>
        <p:spPr/>
        <p:txBody>
          <a:bodyPr/>
          <a:lstStyle/>
          <a:p>
            <a:r>
              <a:rPr kumimoji="1" lang="en-US" altLang="zh-CN" dirty="0"/>
              <a:t>Step #6 for scalability: </a:t>
            </a:r>
            <a:r>
              <a:rPr kumimoji="1" lang="en-US" altLang="zh-CN" b="0" dirty="0"/>
              <a:t>using CDN</a:t>
            </a:r>
            <a:endParaRPr kumimoji="1" lang="zh-CN" altLang="en-US" dirty="0"/>
          </a:p>
        </p:txBody>
      </p:sp>
      <p:sp>
        <p:nvSpPr>
          <p:cNvPr id="3" name="内容占位符 2">
            <a:extLst>
              <a:ext uri="{FF2B5EF4-FFF2-40B4-BE49-F238E27FC236}">
                <a16:creationId xmlns:a16="http://schemas.microsoft.com/office/drawing/2014/main" id="{703770B2-A3E4-1045-A93F-EA1C03FBA918}"/>
              </a:ext>
            </a:extLst>
          </p:cNvPr>
          <p:cNvSpPr>
            <a:spLocks noGrp="1"/>
          </p:cNvSpPr>
          <p:nvPr>
            <p:ph idx="1"/>
          </p:nvPr>
        </p:nvSpPr>
        <p:spPr>
          <a:xfrm>
            <a:off x="457200" y="1129308"/>
            <a:ext cx="5122088" cy="4167654"/>
          </a:xfrm>
        </p:spPr>
        <p:txBody>
          <a:bodyPr>
            <a:normAutofit/>
          </a:bodyPr>
          <a:lstStyle/>
          <a:p>
            <a:r>
              <a:rPr kumimoji="1" lang="en-US" altLang="zh-CN" dirty="0"/>
              <a:t>Goal</a:t>
            </a:r>
            <a:r>
              <a:rPr kumimoji="1" lang="en-US" altLang="zh-CN" b="0" dirty="0"/>
              <a:t>: return the results to user</a:t>
            </a:r>
            <a:r>
              <a:rPr kumimoji="1" lang="en-US" altLang="zh-CN" dirty="0"/>
              <a:t> as soon as possible</a:t>
            </a:r>
          </a:p>
          <a:p>
            <a:pPr lvl="1"/>
            <a:r>
              <a:rPr kumimoji="1" lang="en-US" altLang="zh-CN" b="1" dirty="0"/>
              <a:t>Why</a:t>
            </a:r>
            <a:r>
              <a:rPr kumimoji="1" lang="en-US" altLang="zh-CN" dirty="0"/>
              <a:t>? Amazon has reported that </a:t>
            </a:r>
            <a:r>
              <a:rPr kumimoji="1" lang="en-US" altLang="zh-CN" b="1" dirty="0">
                <a:solidFill>
                  <a:srgbClr val="FF5F00"/>
                </a:solidFill>
              </a:rPr>
              <a:t>100ms</a:t>
            </a:r>
            <a:r>
              <a:rPr kumimoji="1" lang="en-US" altLang="zh-CN" dirty="0"/>
              <a:t> latency increase will cause </a:t>
            </a:r>
            <a:r>
              <a:rPr kumimoji="1" lang="en-US" altLang="zh-CN" b="1" dirty="0">
                <a:solidFill>
                  <a:srgbClr val="FF5F00"/>
                </a:solidFill>
              </a:rPr>
              <a:t>1%</a:t>
            </a:r>
            <a:r>
              <a:rPr kumimoji="1" lang="en-US" altLang="zh-CN" dirty="0"/>
              <a:t> </a:t>
            </a:r>
            <a:r>
              <a:rPr lang="en" altLang="zh-CN" dirty="0"/>
              <a:t>financial</a:t>
            </a:r>
            <a:r>
              <a:rPr kumimoji="1" lang="en-US" altLang="zh-CN" dirty="0"/>
              <a:t> </a:t>
            </a:r>
            <a:r>
              <a:rPr kumimoji="1" lang="en-US" altLang="zh-CN" b="1" dirty="0">
                <a:solidFill>
                  <a:srgbClr val="FF5F00"/>
                </a:solidFill>
              </a:rPr>
              <a:t>loss</a:t>
            </a:r>
          </a:p>
          <a:p>
            <a:r>
              <a:rPr kumimoji="1" lang="en-US" altLang="zh-CN" dirty="0"/>
              <a:t>Core idea: </a:t>
            </a:r>
            <a:r>
              <a:rPr kumimoji="1" lang="en-US" altLang="zh-CN" b="0" dirty="0"/>
              <a:t>caching (again)</a:t>
            </a:r>
          </a:p>
          <a:p>
            <a:pPr lvl="1"/>
            <a:r>
              <a:rPr kumimoji="1" lang="en-US" altLang="zh-CN" dirty="0"/>
              <a:t>E.g.,</a:t>
            </a:r>
            <a:r>
              <a:rPr kumimoji="1" lang="zh-CN" altLang="en-US" dirty="0"/>
              <a:t> </a:t>
            </a:r>
            <a:r>
              <a:rPr kumimoji="1" lang="en-US" altLang="zh-CN" b="1" dirty="0"/>
              <a:t>CDN</a:t>
            </a:r>
            <a:r>
              <a:rPr kumimoji="1" lang="en-US" altLang="zh-CN" dirty="0"/>
              <a:t> (content delivery network) caches the content at the network providers, which is closer to users</a:t>
            </a:r>
          </a:p>
          <a:p>
            <a:pPr lvl="1"/>
            <a:r>
              <a:rPr kumimoji="1" lang="en-US" altLang="zh-CN" dirty="0"/>
              <a:t>Challenge:</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do</a:t>
            </a:r>
            <a:r>
              <a:rPr kumimoji="1" lang="zh-CN" altLang="en-US" dirty="0"/>
              <a:t> </a:t>
            </a:r>
            <a:r>
              <a:rPr kumimoji="1" lang="en-US" altLang="zh-CN" dirty="0"/>
              <a:t>it</a:t>
            </a:r>
            <a:r>
              <a:rPr kumimoji="1" lang="zh-CN" altLang="en-US" dirty="0"/>
              <a:t> </a:t>
            </a:r>
            <a:r>
              <a:rPr kumimoji="1" lang="en-US" altLang="zh-CN" dirty="0"/>
              <a:t>without</a:t>
            </a:r>
            <a:r>
              <a:rPr kumimoji="1" lang="zh-CN" altLang="en-US" dirty="0"/>
              <a:t> </a:t>
            </a:r>
            <a:r>
              <a:rPr kumimoji="1" lang="en-US" altLang="zh-CN" dirty="0"/>
              <a:t>users’</a:t>
            </a:r>
            <a:r>
              <a:rPr kumimoji="1" lang="zh-CN" altLang="en-US" dirty="0"/>
              <a:t> </a:t>
            </a:r>
            <a:r>
              <a:rPr kumimoji="1" lang="en-US" altLang="zh-CN" dirty="0"/>
              <a:t>awareness?</a:t>
            </a:r>
            <a:endParaRPr lang="en" altLang="zh-CN" dirty="0"/>
          </a:p>
        </p:txBody>
      </p:sp>
      <p:sp>
        <p:nvSpPr>
          <p:cNvPr id="4" name="灯片编号占位符 3">
            <a:extLst>
              <a:ext uri="{FF2B5EF4-FFF2-40B4-BE49-F238E27FC236}">
                <a16:creationId xmlns:a16="http://schemas.microsoft.com/office/drawing/2014/main" id="{3E4E9311-CF8C-5B43-A229-7A892692EA38}"/>
              </a:ext>
            </a:extLst>
          </p:cNvPr>
          <p:cNvSpPr>
            <a:spLocks noGrp="1"/>
          </p:cNvSpPr>
          <p:nvPr>
            <p:ph type="sldNum" sz="quarter" idx="12"/>
          </p:nvPr>
        </p:nvSpPr>
        <p:spPr/>
        <p:txBody>
          <a:bodyPr/>
          <a:lstStyle/>
          <a:p>
            <a:fld id="{ADE361C3-C043-4A6E-BDCE-8DA1E7D90A3B}" type="slidenum">
              <a:rPr lang="zh-CN" altLang="en-US" smtClean="0"/>
              <a:t>23</a:t>
            </a:fld>
            <a:endParaRPr lang="zh-CN" altLang="en-US"/>
          </a:p>
        </p:txBody>
      </p:sp>
      <p:grpSp>
        <p:nvGrpSpPr>
          <p:cNvPr id="5" name="组合 4">
            <a:extLst>
              <a:ext uri="{FF2B5EF4-FFF2-40B4-BE49-F238E27FC236}">
                <a16:creationId xmlns:a16="http://schemas.microsoft.com/office/drawing/2014/main" id="{2916AD20-BB7A-FF4D-A5D3-BD4DC7DE9899}"/>
              </a:ext>
            </a:extLst>
          </p:cNvPr>
          <p:cNvGrpSpPr/>
          <p:nvPr/>
        </p:nvGrpSpPr>
        <p:grpSpPr>
          <a:xfrm rot="16200000">
            <a:off x="6349130" y="3024587"/>
            <a:ext cx="1548280" cy="638043"/>
            <a:chOff x="6020855" y="1361203"/>
            <a:chExt cx="1548280" cy="638043"/>
          </a:xfrm>
        </p:grpSpPr>
        <p:sp>
          <p:nvSpPr>
            <p:cNvPr id="6" name="云形 5">
              <a:extLst>
                <a:ext uri="{FF2B5EF4-FFF2-40B4-BE49-F238E27FC236}">
                  <a16:creationId xmlns:a16="http://schemas.microsoft.com/office/drawing/2014/main" id="{1698CB8C-D9EC-BF4B-AE7A-65FDDA52A1DD}"/>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19936B66-873B-EE40-90C0-6E2917A87F8A}"/>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pic>
        <p:nvPicPr>
          <p:cNvPr id="8" name="图片 7">
            <a:extLst>
              <a:ext uri="{FF2B5EF4-FFF2-40B4-BE49-F238E27FC236}">
                <a16:creationId xmlns:a16="http://schemas.microsoft.com/office/drawing/2014/main" id="{24D1C950-57AE-FE42-8DD4-B2CC2F91E5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03402" y="2540935"/>
            <a:ext cx="329286" cy="329286"/>
          </a:xfrm>
          <a:prstGeom prst="rect">
            <a:avLst/>
          </a:prstGeom>
        </p:spPr>
      </p:pic>
      <p:pic>
        <p:nvPicPr>
          <p:cNvPr id="9" name="图片 8">
            <a:extLst>
              <a:ext uri="{FF2B5EF4-FFF2-40B4-BE49-F238E27FC236}">
                <a16:creationId xmlns:a16="http://schemas.microsoft.com/office/drawing/2014/main" id="{57D419F8-0CC4-3A43-8824-0B3F72A82AB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12737" y="3098385"/>
            <a:ext cx="536836" cy="536836"/>
          </a:xfrm>
          <a:prstGeom prst="rect">
            <a:avLst/>
          </a:prstGeom>
        </p:spPr>
      </p:pic>
      <p:pic>
        <p:nvPicPr>
          <p:cNvPr id="10" name="图片 9">
            <a:extLst>
              <a:ext uri="{FF2B5EF4-FFF2-40B4-BE49-F238E27FC236}">
                <a16:creationId xmlns:a16="http://schemas.microsoft.com/office/drawing/2014/main" id="{37D1D929-2CB1-2347-B893-A08DDF30B5D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66004" y="3692278"/>
            <a:ext cx="425471" cy="425471"/>
          </a:xfrm>
          <a:prstGeom prst="rect">
            <a:avLst/>
          </a:prstGeom>
        </p:spPr>
      </p:pic>
      <p:sp>
        <p:nvSpPr>
          <p:cNvPr id="11" name="矩形 10">
            <a:extLst>
              <a:ext uri="{FF2B5EF4-FFF2-40B4-BE49-F238E27FC236}">
                <a16:creationId xmlns:a16="http://schemas.microsoft.com/office/drawing/2014/main" id="{489AC53E-939A-214A-A986-4687871ACB55}"/>
              </a:ext>
            </a:extLst>
          </p:cNvPr>
          <p:cNvSpPr/>
          <p:nvPr/>
        </p:nvSpPr>
        <p:spPr>
          <a:xfrm rot="5400000">
            <a:off x="6027433" y="4255240"/>
            <a:ext cx="492443" cy="461665"/>
          </a:xfrm>
          <a:prstGeom prst="rect">
            <a:avLst/>
          </a:prstGeom>
          <a:noFill/>
        </p:spPr>
        <p:txBody>
          <a:bodyPr wrap="square">
            <a:spAutoFit/>
          </a:bodyPr>
          <a:lstStyle/>
          <a:p>
            <a:r>
              <a:rPr kumimoji="1" lang="en-US" altLang="zh-CN" sz="2400" dirty="0">
                <a:solidFill>
                  <a:srgbClr val="000000"/>
                </a:solidFill>
              </a:rPr>
              <a:t>…</a:t>
            </a:r>
            <a:endParaRPr lang="zh-CN" altLang="en-US" sz="2400" dirty="0"/>
          </a:p>
        </p:txBody>
      </p:sp>
      <p:cxnSp>
        <p:nvCxnSpPr>
          <p:cNvPr id="12" name="直线箭头连接符 11">
            <a:extLst>
              <a:ext uri="{FF2B5EF4-FFF2-40B4-BE49-F238E27FC236}">
                <a16:creationId xmlns:a16="http://schemas.microsoft.com/office/drawing/2014/main" id="{3476D237-B205-A040-9CDC-9321F96A0197}"/>
              </a:ext>
            </a:extLst>
          </p:cNvPr>
          <p:cNvCxnSpPr>
            <a:cxnSpLocks/>
          </p:cNvCxnSpPr>
          <p:nvPr/>
        </p:nvCxnSpPr>
        <p:spPr>
          <a:xfrm>
            <a:off x="6414491" y="2810608"/>
            <a:ext cx="255810" cy="329391"/>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9FD2D12F-940D-B54C-B51E-E443D0379250}"/>
              </a:ext>
            </a:extLst>
          </p:cNvPr>
          <p:cNvCxnSpPr>
            <a:cxnSpLocks/>
          </p:cNvCxnSpPr>
          <p:nvPr/>
        </p:nvCxnSpPr>
        <p:spPr>
          <a:xfrm>
            <a:off x="6449573" y="3415998"/>
            <a:ext cx="252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555D3C24-D93B-7640-B5A8-F3A65C9C4B5D}"/>
              </a:ext>
            </a:extLst>
          </p:cNvPr>
          <p:cNvCxnSpPr>
            <a:cxnSpLocks/>
          </p:cNvCxnSpPr>
          <p:nvPr/>
        </p:nvCxnSpPr>
        <p:spPr>
          <a:xfrm flipV="1">
            <a:off x="6440990" y="3700771"/>
            <a:ext cx="260583" cy="23305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D6304537-D32B-6447-B893-46904D6A3E1F}"/>
              </a:ext>
            </a:extLst>
          </p:cNvPr>
          <p:cNvCxnSpPr>
            <a:cxnSpLocks/>
          </p:cNvCxnSpPr>
          <p:nvPr/>
        </p:nvCxnSpPr>
        <p:spPr>
          <a:xfrm flipV="1">
            <a:off x="6440445" y="4091926"/>
            <a:ext cx="281447" cy="51067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65B0CA82-A486-6648-9757-17048AEEC095}"/>
              </a:ext>
            </a:extLst>
          </p:cNvPr>
          <p:cNvSpPr/>
          <p:nvPr/>
        </p:nvSpPr>
        <p:spPr>
          <a:xfrm>
            <a:off x="5759174" y="2053954"/>
            <a:ext cx="825867" cy="369332"/>
          </a:xfrm>
          <a:prstGeom prst="rect">
            <a:avLst/>
          </a:prstGeom>
        </p:spPr>
        <p:txBody>
          <a:bodyPr wrap="square">
            <a:spAutoFit/>
          </a:bodyPr>
          <a:lstStyle/>
          <a:p>
            <a:r>
              <a:rPr kumimoji="1" lang="en-US" altLang="zh-CN" b="1" dirty="0"/>
              <a:t>Users</a:t>
            </a:r>
            <a:endParaRPr lang="zh-CN" altLang="en-US" dirty="0"/>
          </a:p>
        </p:txBody>
      </p:sp>
      <p:grpSp>
        <p:nvGrpSpPr>
          <p:cNvPr id="17" name="组合 16">
            <a:extLst>
              <a:ext uri="{FF2B5EF4-FFF2-40B4-BE49-F238E27FC236}">
                <a16:creationId xmlns:a16="http://schemas.microsoft.com/office/drawing/2014/main" id="{D12CDE7C-02AD-6747-8509-621A43EA4EF6}"/>
              </a:ext>
            </a:extLst>
          </p:cNvPr>
          <p:cNvGrpSpPr/>
          <p:nvPr/>
        </p:nvGrpSpPr>
        <p:grpSpPr>
          <a:xfrm>
            <a:off x="6676762" y="1834677"/>
            <a:ext cx="845234" cy="489970"/>
            <a:chOff x="6020855" y="1361204"/>
            <a:chExt cx="845234" cy="489970"/>
          </a:xfrm>
        </p:grpSpPr>
        <p:sp>
          <p:nvSpPr>
            <p:cNvPr id="18" name="云形 17">
              <a:extLst>
                <a:ext uri="{FF2B5EF4-FFF2-40B4-BE49-F238E27FC236}">
                  <a16:creationId xmlns:a16="http://schemas.microsoft.com/office/drawing/2014/main" id="{FDEB774E-A48B-D94A-BF39-86C9ACD0D892}"/>
                </a:ext>
              </a:extLst>
            </p:cNvPr>
            <p:cNvSpPr/>
            <p:nvPr/>
          </p:nvSpPr>
          <p:spPr>
            <a:xfrm>
              <a:off x="6020855" y="1361204"/>
              <a:ext cx="845234" cy="48997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8AA16C7A-EA15-A047-BA87-03302A30EC7A}"/>
                </a:ext>
              </a:extLst>
            </p:cNvPr>
            <p:cNvSpPr/>
            <p:nvPr/>
          </p:nvSpPr>
          <p:spPr>
            <a:xfrm>
              <a:off x="6110928" y="1413481"/>
              <a:ext cx="684803" cy="369332"/>
            </a:xfrm>
            <a:prstGeom prst="rect">
              <a:avLst/>
            </a:prstGeom>
            <a:noFill/>
          </p:spPr>
          <p:txBody>
            <a:bodyPr wrap="none">
              <a:spAutoFit/>
            </a:bodyPr>
            <a:lstStyle/>
            <a:p>
              <a:r>
                <a:rPr kumimoji="1" lang="en-US" altLang="zh-CN" dirty="0">
                  <a:solidFill>
                    <a:srgbClr val="000000"/>
                  </a:solidFill>
                </a:rPr>
                <a:t>CDN</a:t>
              </a:r>
              <a:endParaRPr lang="zh-CN" altLang="en-US" dirty="0"/>
            </a:p>
          </p:txBody>
        </p:sp>
      </p:grpSp>
      <p:cxnSp>
        <p:nvCxnSpPr>
          <p:cNvPr id="20" name="直线箭头连接符 19">
            <a:extLst>
              <a:ext uri="{FF2B5EF4-FFF2-40B4-BE49-F238E27FC236}">
                <a16:creationId xmlns:a16="http://schemas.microsoft.com/office/drawing/2014/main" id="{69972666-6E94-6A43-B785-97985FFF9E00}"/>
              </a:ext>
            </a:extLst>
          </p:cNvPr>
          <p:cNvCxnSpPr>
            <a:cxnSpLocks/>
          </p:cNvCxnSpPr>
          <p:nvPr/>
        </p:nvCxnSpPr>
        <p:spPr>
          <a:xfrm flipV="1">
            <a:off x="6983176" y="2329240"/>
            <a:ext cx="0" cy="23040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F1BC7087-FFBE-AD42-9959-7E2E72BB6613}"/>
              </a:ext>
            </a:extLst>
          </p:cNvPr>
          <p:cNvCxnSpPr>
            <a:cxnSpLocks/>
          </p:cNvCxnSpPr>
          <p:nvPr/>
        </p:nvCxnSpPr>
        <p:spPr>
          <a:xfrm flipV="1">
            <a:off x="7123270" y="2346404"/>
            <a:ext cx="0" cy="180000"/>
          </a:xfrm>
          <a:prstGeom prst="straightConnector1">
            <a:avLst/>
          </a:prstGeom>
          <a:ln w="254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135D8454-EFE2-4B4B-8FFE-4ABB3EFA7E32}"/>
              </a:ext>
            </a:extLst>
          </p:cNvPr>
          <p:cNvGrpSpPr/>
          <p:nvPr/>
        </p:nvGrpSpPr>
        <p:grpSpPr>
          <a:xfrm>
            <a:off x="7639055" y="3084694"/>
            <a:ext cx="252000" cy="517828"/>
            <a:chOff x="1735514" y="3550232"/>
            <a:chExt cx="420567" cy="517828"/>
          </a:xfrm>
        </p:grpSpPr>
        <p:cxnSp>
          <p:nvCxnSpPr>
            <p:cNvPr id="29" name="直线箭头连接符 28">
              <a:extLst>
                <a:ext uri="{FF2B5EF4-FFF2-40B4-BE49-F238E27FC236}">
                  <a16:creationId xmlns:a16="http://schemas.microsoft.com/office/drawing/2014/main" id="{B7464754-C3F6-AA4F-9692-34E688D58614}"/>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0ACC531C-9297-6E4C-931F-C52ABEA7E252}"/>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399B5425-6E9F-904E-8D95-2FE995A292C4}"/>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2A89AE9F-DEEA-9048-9C09-C63812ED307A}"/>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723809C8-1384-EC44-BA0D-3AAB7F0993F6}"/>
              </a:ext>
            </a:extLst>
          </p:cNvPr>
          <p:cNvGrpSpPr/>
          <p:nvPr/>
        </p:nvGrpSpPr>
        <p:grpSpPr>
          <a:xfrm rot="16200000">
            <a:off x="7243311" y="2583530"/>
            <a:ext cx="2662054" cy="1161563"/>
            <a:chOff x="5838980" y="4329138"/>
            <a:chExt cx="2662054" cy="1161563"/>
          </a:xfrm>
        </p:grpSpPr>
        <p:sp>
          <p:nvSpPr>
            <p:cNvPr id="34" name="矩形 33">
              <a:extLst>
                <a:ext uri="{FF2B5EF4-FFF2-40B4-BE49-F238E27FC236}">
                  <a16:creationId xmlns:a16="http://schemas.microsoft.com/office/drawing/2014/main" id="{F1FBDFF3-04BB-EB4C-8486-056B48911793}"/>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圆角矩形 34">
              <a:extLst>
                <a:ext uri="{FF2B5EF4-FFF2-40B4-BE49-F238E27FC236}">
                  <a16:creationId xmlns:a16="http://schemas.microsoft.com/office/drawing/2014/main" id="{A40D7F0B-263B-CB44-AA7C-C6CCB5504919}"/>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36" name="矩形 35">
              <a:extLst>
                <a:ext uri="{FF2B5EF4-FFF2-40B4-BE49-F238E27FC236}">
                  <a16:creationId xmlns:a16="http://schemas.microsoft.com/office/drawing/2014/main" id="{3CACE3BA-A92E-D049-9311-FB1863A84592}"/>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pic>
        <p:nvPicPr>
          <p:cNvPr id="22" name="图片 21">
            <a:extLst>
              <a:ext uri="{FF2B5EF4-FFF2-40B4-BE49-F238E27FC236}">
                <a16:creationId xmlns:a16="http://schemas.microsoft.com/office/drawing/2014/main" id="{A9AC173E-A962-3333-BF83-2F6F1E86D0F1}"/>
              </a:ext>
            </a:extLst>
          </p:cNvPr>
          <p:cNvPicPr>
            <a:picLocks noChangeAspect="1"/>
          </p:cNvPicPr>
          <p:nvPr/>
        </p:nvPicPr>
        <p:blipFill>
          <a:blip r:embed="rId6"/>
          <a:stretch>
            <a:fillRect/>
          </a:stretch>
        </p:blipFill>
        <p:spPr>
          <a:xfrm>
            <a:off x="2667640" y="4457852"/>
            <a:ext cx="5274666" cy="1040867"/>
          </a:xfrm>
          <a:prstGeom prst="rect">
            <a:avLst/>
          </a:prstGeom>
        </p:spPr>
      </p:pic>
    </p:spTree>
    <p:extLst>
      <p:ext uri="{BB962C8B-B14F-4D97-AF65-F5344CB8AC3E}">
        <p14:creationId xmlns:p14="http://schemas.microsoft.com/office/powerpoint/2010/main" val="130104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3479DB-B955-9B4A-A7A5-E89A3F11B947}"/>
              </a:ext>
            </a:extLst>
          </p:cNvPr>
          <p:cNvSpPr>
            <a:spLocks noGrp="1"/>
          </p:cNvSpPr>
          <p:nvPr>
            <p:ph type="title"/>
          </p:nvPr>
        </p:nvSpPr>
        <p:spPr/>
        <p:txBody>
          <a:bodyPr/>
          <a:lstStyle/>
          <a:p>
            <a:r>
              <a:rPr kumimoji="1" lang="en-US" altLang="zh-CN" dirty="0"/>
              <a:t>Step #7 for scalability: </a:t>
            </a:r>
            <a:r>
              <a:rPr kumimoji="1" lang="en-US" altLang="zh-CN" b="0" dirty="0"/>
              <a:t>separate different applications </a:t>
            </a:r>
            <a:endParaRPr kumimoji="1" lang="zh-CN" altLang="en-US" dirty="0"/>
          </a:p>
        </p:txBody>
      </p:sp>
      <p:sp>
        <p:nvSpPr>
          <p:cNvPr id="3" name="内容占位符 2">
            <a:extLst>
              <a:ext uri="{FF2B5EF4-FFF2-40B4-BE49-F238E27FC236}">
                <a16:creationId xmlns:a16="http://schemas.microsoft.com/office/drawing/2014/main" id="{957C8A24-D799-D144-8A62-F3B2E9EA8D1B}"/>
              </a:ext>
            </a:extLst>
          </p:cNvPr>
          <p:cNvSpPr>
            <a:spLocks noGrp="1"/>
          </p:cNvSpPr>
          <p:nvPr>
            <p:ph idx="1"/>
          </p:nvPr>
        </p:nvSpPr>
        <p:spPr>
          <a:xfrm>
            <a:off x="457200" y="1129308"/>
            <a:ext cx="8229600" cy="1944216"/>
          </a:xfrm>
        </p:spPr>
        <p:txBody>
          <a:bodyPr/>
          <a:lstStyle/>
          <a:p>
            <a:r>
              <a:rPr kumimoji="1" lang="en-US" altLang="zh-CN" dirty="0"/>
              <a:t>Use dedicated servers for different applications</a:t>
            </a:r>
          </a:p>
          <a:p>
            <a:pPr lvl="1"/>
            <a:r>
              <a:rPr kumimoji="1" lang="en-US" altLang="zh-CN" dirty="0"/>
              <a:t>Question: How</a:t>
            </a:r>
            <a:r>
              <a:rPr kumimoji="1" lang="zh-CN" altLang="en-US" dirty="0"/>
              <a:t> </a:t>
            </a:r>
            <a:r>
              <a:rPr kumimoji="1" lang="en-US" altLang="zh-CN" dirty="0"/>
              <a:t>to run different servers on top of the same hardware? </a:t>
            </a:r>
          </a:p>
          <a:p>
            <a:pPr lvl="1"/>
            <a:r>
              <a:rPr kumimoji="1" lang="en-US" altLang="zh-CN" dirty="0"/>
              <a:t>Containers w/ K8S (In other courses) </a:t>
            </a:r>
            <a:endParaRPr kumimoji="1" lang="zh-CN" altLang="en-US" dirty="0"/>
          </a:p>
        </p:txBody>
      </p:sp>
      <p:sp>
        <p:nvSpPr>
          <p:cNvPr id="4" name="灯片编号占位符 3">
            <a:extLst>
              <a:ext uri="{FF2B5EF4-FFF2-40B4-BE49-F238E27FC236}">
                <a16:creationId xmlns:a16="http://schemas.microsoft.com/office/drawing/2014/main" id="{04D2B61A-1D33-8345-A25C-B3C9A22BDB84}"/>
              </a:ext>
            </a:extLst>
          </p:cNvPr>
          <p:cNvSpPr>
            <a:spLocks noGrp="1"/>
          </p:cNvSpPr>
          <p:nvPr>
            <p:ph type="sldNum" sz="quarter" idx="12"/>
          </p:nvPr>
        </p:nvSpPr>
        <p:spPr/>
        <p:txBody>
          <a:bodyPr/>
          <a:lstStyle/>
          <a:p>
            <a:fld id="{ADE361C3-C043-4A6E-BDCE-8DA1E7D90A3B}" type="slidenum">
              <a:rPr lang="zh-CN" altLang="en-US" smtClean="0"/>
              <a:t>24</a:t>
            </a:fld>
            <a:endParaRPr lang="zh-CN" altLang="en-US" dirty="0"/>
          </a:p>
        </p:txBody>
      </p:sp>
      <p:grpSp>
        <p:nvGrpSpPr>
          <p:cNvPr id="5" name="组合 4">
            <a:extLst>
              <a:ext uri="{FF2B5EF4-FFF2-40B4-BE49-F238E27FC236}">
                <a16:creationId xmlns:a16="http://schemas.microsoft.com/office/drawing/2014/main" id="{B672598F-9E60-BE4E-BEDA-0C58DB235AC1}"/>
              </a:ext>
            </a:extLst>
          </p:cNvPr>
          <p:cNvGrpSpPr/>
          <p:nvPr/>
        </p:nvGrpSpPr>
        <p:grpSpPr>
          <a:xfrm>
            <a:off x="3095158" y="3617978"/>
            <a:ext cx="1548280" cy="638043"/>
            <a:chOff x="6020855" y="1361203"/>
            <a:chExt cx="1548280" cy="638043"/>
          </a:xfrm>
        </p:grpSpPr>
        <p:sp>
          <p:nvSpPr>
            <p:cNvPr id="6" name="云形 5">
              <a:extLst>
                <a:ext uri="{FF2B5EF4-FFF2-40B4-BE49-F238E27FC236}">
                  <a16:creationId xmlns:a16="http://schemas.microsoft.com/office/drawing/2014/main" id="{080025CD-3212-EA48-844B-AF55F8A1BEEE}"/>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26004ECD-9281-C649-9208-56174C610D2E}"/>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pic>
        <p:nvPicPr>
          <p:cNvPr id="1028" name="Picture 4" descr="支付宝要收手续费了，6招教你不受影响！ - 知乎">
            <a:extLst>
              <a:ext uri="{FF2B5EF4-FFF2-40B4-BE49-F238E27FC236}">
                <a16:creationId xmlns:a16="http://schemas.microsoft.com/office/drawing/2014/main" id="{F67BD18F-E326-7F46-AE43-5BAF07D1043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90734" y="3144993"/>
            <a:ext cx="571160" cy="5711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淘宝网- Home | Facebook">
            <a:extLst>
              <a:ext uri="{FF2B5EF4-FFF2-40B4-BE49-F238E27FC236}">
                <a16:creationId xmlns:a16="http://schemas.microsoft.com/office/drawing/2014/main" id="{C3ABB18F-E683-8E4C-A717-2FBF43599EA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90734" y="4092445"/>
            <a:ext cx="571160" cy="57116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线箭头连接符 8">
            <a:extLst>
              <a:ext uri="{FF2B5EF4-FFF2-40B4-BE49-F238E27FC236}">
                <a16:creationId xmlns:a16="http://schemas.microsoft.com/office/drawing/2014/main" id="{EBCD7AC5-EA41-D646-ADBE-14D20713445E}"/>
              </a:ext>
            </a:extLst>
          </p:cNvPr>
          <p:cNvCxnSpPr>
            <a:cxnSpLocks/>
          </p:cNvCxnSpPr>
          <p:nvPr/>
        </p:nvCxnSpPr>
        <p:spPr>
          <a:xfrm>
            <a:off x="2393136" y="3292077"/>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513CF49F-A33E-6442-BE96-069E9B4978E8}"/>
              </a:ext>
            </a:extLst>
          </p:cNvPr>
          <p:cNvCxnSpPr>
            <a:cxnSpLocks/>
          </p:cNvCxnSpPr>
          <p:nvPr/>
        </p:nvCxnSpPr>
        <p:spPr>
          <a:xfrm>
            <a:off x="2390493" y="3495945"/>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E7D1C213-A9C6-224B-B027-6EB2796C0854}"/>
              </a:ext>
            </a:extLst>
          </p:cNvPr>
          <p:cNvCxnSpPr>
            <a:cxnSpLocks/>
          </p:cNvCxnSpPr>
          <p:nvPr/>
        </p:nvCxnSpPr>
        <p:spPr>
          <a:xfrm>
            <a:off x="2393136" y="3699813"/>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C1C72280-DA7C-BE4C-BAD2-13415AB7C826}"/>
              </a:ext>
            </a:extLst>
          </p:cNvPr>
          <p:cNvCxnSpPr>
            <a:cxnSpLocks/>
          </p:cNvCxnSpPr>
          <p:nvPr/>
        </p:nvCxnSpPr>
        <p:spPr>
          <a:xfrm flipV="1">
            <a:off x="2393136" y="4213020"/>
            <a:ext cx="558006" cy="194803"/>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A73F7BD2-6C5A-7044-9F5A-F7D8309C75A7}"/>
              </a:ext>
            </a:extLst>
          </p:cNvPr>
          <p:cNvCxnSpPr>
            <a:cxnSpLocks/>
          </p:cNvCxnSpPr>
          <p:nvPr/>
        </p:nvCxnSpPr>
        <p:spPr>
          <a:xfrm flipV="1">
            <a:off x="2390493" y="4362744"/>
            <a:ext cx="560649" cy="212900"/>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E0AFB101-ECC0-FB43-98B2-94C7BDD479E9}"/>
              </a:ext>
            </a:extLst>
          </p:cNvPr>
          <p:cNvCxnSpPr>
            <a:cxnSpLocks/>
          </p:cNvCxnSpPr>
          <p:nvPr/>
        </p:nvCxnSpPr>
        <p:spPr>
          <a:xfrm flipV="1">
            <a:off x="2390493" y="4528548"/>
            <a:ext cx="560649" cy="218965"/>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084B1041-2CE0-1A48-A052-53BB27A177BD}"/>
              </a:ext>
            </a:extLst>
          </p:cNvPr>
          <p:cNvCxnSpPr>
            <a:cxnSpLocks/>
          </p:cNvCxnSpPr>
          <p:nvPr/>
        </p:nvCxnSpPr>
        <p:spPr>
          <a:xfrm flipV="1">
            <a:off x="4787454" y="3585617"/>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4A233539-1EEC-194D-B785-D46B74D6AED8}"/>
              </a:ext>
            </a:extLst>
          </p:cNvPr>
          <p:cNvCxnSpPr>
            <a:cxnSpLocks/>
          </p:cNvCxnSpPr>
          <p:nvPr/>
        </p:nvCxnSpPr>
        <p:spPr>
          <a:xfrm flipV="1">
            <a:off x="4787454" y="3739708"/>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3E90C156-16FC-AA49-B08C-B85FBF47C852}"/>
              </a:ext>
            </a:extLst>
          </p:cNvPr>
          <p:cNvCxnSpPr>
            <a:cxnSpLocks/>
          </p:cNvCxnSpPr>
          <p:nvPr/>
        </p:nvCxnSpPr>
        <p:spPr>
          <a:xfrm flipV="1">
            <a:off x="4787454" y="3888762"/>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DB496D8A-82BA-054C-95CF-A6E485A4A080}"/>
              </a:ext>
            </a:extLst>
          </p:cNvPr>
          <p:cNvCxnSpPr>
            <a:cxnSpLocks/>
          </p:cNvCxnSpPr>
          <p:nvPr/>
        </p:nvCxnSpPr>
        <p:spPr>
          <a:xfrm flipV="1">
            <a:off x="4787454" y="4059599"/>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D66DF9F-C6A1-CC49-861F-67B14E00D69C}"/>
              </a:ext>
            </a:extLst>
          </p:cNvPr>
          <p:cNvCxnSpPr>
            <a:cxnSpLocks/>
          </p:cNvCxnSpPr>
          <p:nvPr/>
        </p:nvCxnSpPr>
        <p:spPr>
          <a:xfrm flipV="1">
            <a:off x="4787454" y="4213690"/>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57B059F9-7206-3D4D-B91B-F2F2EC37F029}"/>
              </a:ext>
            </a:extLst>
          </p:cNvPr>
          <p:cNvCxnSpPr>
            <a:cxnSpLocks/>
          </p:cNvCxnSpPr>
          <p:nvPr/>
        </p:nvCxnSpPr>
        <p:spPr>
          <a:xfrm flipV="1">
            <a:off x="4787454" y="4362744"/>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D15E2DC7-510D-2440-9336-00D8CAD4945D}"/>
              </a:ext>
            </a:extLst>
          </p:cNvPr>
          <p:cNvGrpSpPr/>
          <p:nvPr/>
        </p:nvGrpSpPr>
        <p:grpSpPr>
          <a:xfrm>
            <a:off x="5476702" y="2824667"/>
            <a:ext cx="1703228" cy="1049410"/>
            <a:chOff x="5882155" y="4329138"/>
            <a:chExt cx="1703228" cy="1049410"/>
          </a:xfrm>
        </p:grpSpPr>
        <p:sp>
          <p:nvSpPr>
            <p:cNvPr id="41" name="矩形 40">
              <a:extLst>
                <a:ext uri="{FF2B5EF4-FFF2-40B4-BE49-F238E27FC236}">
                  <a16:creationId xmlns:a16="http://schemas.microsoft.com/office/drawing/2014/main" id="{14DAF4DF-D83F-2C4B-8412-6A45F191564A}"/>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42" name="圆角矩形 41">
              <a:extLst>
                <a:ext uri="{FF2B5EF4-FFF2-40B4-BE49-F238E27FC236}">
                  <a16:creationId xmlns:a16="http://schemas.microsoft.com/office/drawing/2014/main" id="{AE713219-3F5E-1341-8830-4CEF0383836B}"/>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0432FF"/>
                  </a:solidFill>
                </a:rPr>
                <a:t>Application #1</a:t>
              </a:r>
            </a:p>
            <a:p>
              <a:pPr algn="ctr"/>
              <a:r>
                <a:rPr kumimoji="1" lang="en-US" altLang="zh-CN" sz="1200" dirty="0">
                  <a:solidFill>
                    <a:srgbClr val="0432FF"/>
                  </a:solidFill>
                </a:rPr>
                <a:t>Alipay</a:t>
              </a:r>
            </a:p>
          </p:txBody>
        </p:sp>
        <p:sp>
          <p:nvSpPr>
            <p:cNvPr id="43" name="矩形 42">
              <a:extLst>
                <a:ext uri="{FF2B5EF4-FFF2-40B4-BE49-F238E27FC236}">
                  <a16:creationId xmlns:a16="http://schemas.microsoft.com/office/drawing/2014/main" id="{911C7300-16CD-A845-AA43-1DD897A69AC2}"/>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44" name="组合 43">
            <a:extLst>
              <a:ext uri="{FF2B5EF4-FFF2-40B4-BE49-F238E27FC236}">
                <a16:creationId xmlns:a16="http://schemas.microsoft.com/office/drawing/2014/main" id="{0F314EAF-745F-0249-A003-1E184C9ADE36}"/>
              </a:ext>
            </a:extLst>
          </p:cNvPr>
          <p:cNvGrpSpPr/>
          <p:nvPr/>
        </p:nvGrpSpPr>
        <p:grpSpPr>
          <a:xfrm>
            <a:off x="5476702" y="4050939"/>
            <a:ext cx="1703228" cy="1049410"/>
            <a:chOff x="5882155" y="4329138"/>
            <a:chExt cx="1703228" cy="1049410"/>
          </a:xfrm>
        </p:grpSpPr>
        <p:sp>
          <p:nvSpPr>
            <p:cNvPr id="45" name="矩形 44">
              <a:extLst>
                <a:ext uri="{FF2B5EF4-FFF2-40B4-BE49-F238E27FC236}">
                  <a16:creationId xmlns:a16="http://schemas.microsoft.com/office/drawing/2014/main" id="{C1EB4E3B-1756-C64E-BC67-663BEA0E62F8}"/>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46" name="圆角矩形 45">
              <a:extLst>
                <a:ext uri="{FF2B5EF4-FFF2-40B4-BE49-F238E27FC236}">
                  <a16:creationId xmlns:a16="http://schemas.microsoft.com/office/drawing/2014/main" id="{F8F1BEDA-9D9C-CA4F-A217-F1B5AF2F6206}"/>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FF5F00"/>
                  </a:solidFill>
                </a:rPr>
                <a:t>Application #2</a:t>
              </a:r>
            </a:p>
            <a:p>
              <a:pPr algn="ctr"/>
              <a:r>
                <a:rPr kumimoji="1" lang="en-US" altLang="zh-CN" sz="1200" dirty="0">
                  <a:solidFill>
                    <a:srgbClr val="FF5F00"/>
                  </a:solidFill>
                </a:rPr>
                <a:t>Taobao</a:t>
              </a:r>
            </a:p>
          </p:txBody>
        </p:sp>
        <p:sp>
          <p:nvSpPr>
            <p:cNvPr id="47" name="矩形 46">
              <a:extLst>
                <a:ext uri="{FF2B5EF4-FFF2-40B4-BE49-F238E27FC236}">
                  <a16:creationId xmlns:a16="http://schemas.microsoft.com/office/drawing/2014/main" id="{F460BB3A-8C17-2443-BA3C-70A736F24049}"/>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Tree>
    <p:extLst>
      <p:ext uri="{BB962C8B-B14F-4D97-AF65-F5344CB8AC3E}">
        <p14:creationId xmlns:p14="http://schemas.microsoft.com/office/powerpoint/2010/main" val="1870195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0818F-D184-994D-B932-D9CE58D06084}"/>
              </a:ext>
            </a:extLst>
          </p:cNvPr>
          <p:cNvSpPr>
            <a:spLocks noGrp="1"/>
          </p:cNvSpPr>
          <p:nvPr>
            <p:ph type="title"/>
          </p:nvPr>
        </p:nvSpPr>
        <p:spPr/>
        <p:txBody>
          <a:bodyPr/>
          <a:lstStyle/>
          <a:p>
            <a:r>
              <a:rPr kumimoji="1" lang="en-US" altLang="zh-CN" dirty="0"/>
              <a:t>How to handle complex requests? </a:t>
            </a:r>
            <a:endParaRPr kumimoji="1" lang="zh-CN" altLang="en-US" dirty="0"/>
          </a:p>
        </p:txBody>
      </p:sp>
      <p:sp>
        <p:nvSpPr>
          <p:cNvPr id="3" name="内容占位符 2">
            <a:extLst>
              <a:ext uri="{FF2B5EF4-FFF2-40B4-BE49-F238E27FC236}">
                <a16:creationId xmlns:a16="http://schemas.microsoft.com/office/drawing/2014/main" id="{AF094E89-933D-BB46-A360-CFEF13669B28}"/>
              </a:ext>
            </a:extLst>
          </p:cNvPr>
          <p:cNvSpPr>
            <a:spLocks noGrp="1"/>
          </p:cNvSpPr>
          <p:nvPr>
            <p:ph idx="1"/>
          </p:nvPr>
        </p:nvSpPr>
        <p:spPr>
          <a:xfrm>
            <a:off x="457200" y="1129308"/>
            <a:ext cx="6096000" cy="4167654"/>
          </a:xfrm>
        </p:spPr>
        <p:txBody>
          <a:bodyPr>
            <a:normAutofit/>
          </a:bodyPr>
          <a:lstStyle/>
          <a:p>
            <a:r>
              <a:rPr kumimoji="1" lang="en-US" altLang="zh-CN" dirty="0"/>
              <a:t>Example</a:t>
            </a:r>
            <a:r>
              <a:rPr kumimoji="1" lang="en-US" altLang="zh-CN" b="0" dirty="0"/>
              <a:t>: after the website becoming larger, handling requests is far</a:t>
            </a:r>
            <a:r>
              <a:rPr kumimoji="1" lang="zh-CN" altLang="en-US" b="0" dirty="0"/>
              <a:t> </a:t>
            </a:r>
            <a:r>
              <a:rPr kumimoji="1" lang="en-US" altLang="zh-CN" b="0" dirty="0"/>
              <a:t>more</a:t>
            </a:r>
            <a:r>
              <a:rPr kumimoji="1" lang="zh-CN" altLang="en-US" b="0" dirty="0"/>
              <a:t> </a:t>
            </a:r>
            <a:r>
              <a:rPr kumimoji="1" lang="en-US" altLang="zh-CN" b="0" dirty="0"/>
              <a:t>than displaying a</a:t>
            </a:r>
            <a:r>
              <a:rPr kumimoji="1" lang="zh-CN" altLang="en-US" b="0" dirty="0"/>
              <a:t> </a:t>
            </a:r>
            <a:r>
              <a:rPr kumimoji="1" lang="en-US" altLang="zh-CN" b="0" dirty="0"/>
              <a:t>(static)</a:t>
            </a:r>
            <a:r>
              <a:rPr kumimoji="1" lang="zh-CN" altLang="en-US" b="0" dirty="0"/>
              <a:t> </a:t>
            </a:r>
            <a:r>
              <a:rPr kumimoji="1" lang="en-US" altLang="zh-CN" b="0" dirty="0"/>
              <a:t>web page </a:t>
            </a:r>
          </a:p>
          <a:p>
            <a:endParaRPr kumimoji="1" lang="en-US" altLang="zh-CN" b="0" dirty="0"/>
          </a:p>
          <a:p>
            <a:r>
              <a:rPr kumimoji="1" lang="en" altLang="zh-CN" dirty="0"/>
              <a:t>Alipay</a:t>
            </a:r>
            <a:r>
              <a:rPr kumimoji="1" lang="zh-CN" altLang="en-US" dirty="0"/>
              <a:t> </a:t>
            </a:r>
            <a:r>
              <a:rPr kumimoji="1" lang="en-US" altLang="zh-CN" dirty="0"/>
              <a:t>(</a:t>
            </a:r>
            <a:r>
              <a:rPr kumimoji="1" lang="zh-CN" altLang="en-US" dirty="0"/>
              <a:t>支付宝</a:t>
            </a:r>
            <a:r>
              <a:rPr kumimoji="1" lang="en-US" altLang="zh-CN" dirty="0"/>
              <a:t>)</a:t>
            </a:r>
          </a:p>
          <a:p>
            <a:pPr lvl="1"/>
            <a:r>
              <a:rPr kumimoji="1" lang="en-US" altLang="zh-CN" dirty="0"/>
              <a:t>E.g.,</a:t>
            </a:r>
            <a:r>
              <a:rPr kumimoji="1" lang="zh-CN" altLang="en-US" dirty="0"/>
              <a:t> </a:t>
            </a:r>
            <a:r>
              <a:rPr kumimoji="1" lang="en-US" altLang="zh-CN" dirty="0"/>
              <a:t>fraud</a:t>
            </a:r>
            <a:r>
              <a:rPr kumimoji="1" lang="zh-CN" altLang="en-US" dirty="0"/>
              <a:t> </a:t>
            </a:r>
            <a:r>
              <a:rPr kumimoji="1" lang="en-US" altLang="zh-CN" dirty="0"/>
              <a:t>detection</a:t>
            </a:r>
          </a:p>
          <a:p>
            <a:r>
              <a:rPr kumimoji="1" lang="en-US" altLang="zh-CN" dirty="0"/>
              <a:t>Taobao</a:t>
            </a:r>
          </a:p>
          <a:p>
            <a:pPr lvl="1"/>
            <a:r>
              <a:rPr kumimoji="1" lang="en-US" altLang="zh-CN" dirty="0"/>
              <a:t>Hot list (</a:t>
            </a:r>
            <a:r>
              <a:rPr kumimoji="1" lang="zh-CN" altLang="en-US" dirty="0"/>
              <a:t>热榜</a:t>
            </a:r>
            <a:r>
              <a:rPr kumimoji="1" lang="en-US" altLang="zh-CN" dirty="0"/>
              <a:t>)</a:t>
            </a:r>
          </a:p>
          <a:p>
            <a:pPr lvl="1"/>
            <a:r>
              <a:rPr kumimoji="1" lang="en-US" altLang="zh-CN" dirty="0"/>
              <a:t>Dynamic</a:t>
            </a:r>
            <a:r>
              <a:rPr kumimoji="1" lang="zh-CN" altLang="en-US" dirty="0"/>
              <a:t> </a:t>
            </a:r>
            <a:r>
              <a:rPr kumimoji="1" lang="en-US" altLang="zh-CN" dirty="0"/>
              <a:t>product</a:t>
            </a:r>
            <a:r>
              <a:rPr kumimoji="1" lang="zh-CN" altLang="en-US" dirty="0"/>
              <a:t> </a:t>
            </a:r>
            <a:r>
              <a:rPr kumimoji="1" lang="en-US" altLang="zh-CN" dirty="0"/>
              <a:t>ads</a:t>
            </a:r>
            <a:r>
              <a:rPr kumimoji="1" lang="zh-CN" altLang="en-US" dirty="0"/>
              <a:t> </a:t>
            </a:r>
            <a:r>
              <a:rPr kumimoji="1" lang="en-US" altLang="zh-CN" dirty="0"/>
              <a:t>(</a:t>
            </a:r>
            <a:r>
              <a:rPr kumimoji="1" lang="zh-CN" altLang="en-US" dirty="0"/>
              <a:t>千人千面</a:t>
            </a:r>
            <a:r>
              <a:rPr kumimoji="1" lang="en-US" altLang="zh-CN" dirty="0"/>
              <a:t>)</a:t>
            </a:r>
          </a:p>
          <a:p>
            <a:pPr lvl="1"/>
            <a:r>
              <a:rPr kumimoji="1" lang="en-US" altLang="zh-CN" dirty="0"/>
              <a:t>Recommendation</a:t>
            </a:r>
            <a:r>
              <a:rPr kumimoji="1" lang="zh-CN" altLang="en-US" dirty="0"/>
              <a:t> </a:t>
            </a:r>
            <a:r>
              <a:rPr kumimoji="1" lang="en-US" altLang="zh-CN" dirty="0"/>
              <a:t>(you</a:t>
            </a:r>
            <a:r>
              <a:rPr kumimoji="1" lang="zh-CN" altLang="en-US" dirty="0"/>
              <a:t> </a:t>
            </a:r>
            <a:r>
              <a:rPr kumimoji="1" lang="en-US" altLang="zh-CN" dirty="0"/>
              <a:t>might</a:t>
            </a:r>
            <a:r>
              <a:rPr kumimoji="1" lang="zh-CN" altLang="en-US" dirty="0"/>
              <a:t> </a:t>
            </a:r>
            <a:r>
              <a:rPr kumimoji="1" lang="en-US" altLang="zh-CN" dirty="0"/>
              <a:t>also</a:t>
            </a:r>
            <a:r>
              <a:rPr kumimoji="1" lang="zh-CN" altLang="en-US" dirty="0"/>
              <a:t> </a:t>
            </a:r>
            <a:r>
              <a:rPr kumimoji="1" lang="en-US" altLang="zh-CN" dirty="0"/>
              <a:t>like)</a:t>
            </a:r>
          </a:p>
          <a:p>
            <a:pPr lvl="1"/>
            <a:r>
              <a:rPr kumimoji="1" lang="en-US" altLang="zh-CN" dirty="0"/>
              <a:t>…</a:t>
            </a:r>
            <a:endParaRPr kumimoji="1" lang="zh-CN" altLang="en-US" dirty="0"/>
          </a:p>
        </p:txBody>
      </p:sp>
      <p:sp>
        <p:nvSpPr>
          <p:cNvPr id="4" name="灯片编号占位符 3">
            <a:extLst>
              <a:ext uri="{FF2B5EF4-FFF2-40B4-BE49-F238E27FC236}">
                <a16:creationId xmlns:a16="http://schemas.microsoft.com/office/drawing/2014/main" id="{FFEC92BF-AFA7-984B-8BB0-1FDA02E1785C}"/>
              </a:ext>
            </a:extLst>
          </p:cNvPr>
          <p:cNvSpPr>
            <a:spLocks noGrp="1"/>
          </p:cNvSpPr>
          <p:nvPr>
            <p:ph type="sldNum" sz="quarter" idx="12"/>
          </p:nvPr>
        </p:nvSpPr>
        <p:spPr/>
        <p:txBody>
          <a:bodyPr/>
          <a:lstStyle/>
          <a:p>
            <a:fld id="{ADE361C3-C043-4A6E-BDCE-8DA1E7D90A3B}" type="slidenum">
              <a:rPr lang="zh-CN" altLang="en-US" smtClean="0"/>
              <a:t>25</a:t>
            </a:fld>
            <a:endParaRPr lang="zh-CN" altLang="en-US"/>
          </a:p>
        </p:txBody>
      </p:sp>
      <p:pic>
        <p:nvPicPr>
          <p:cNvPr id="6" name="图片 5">
            <a:extLst>
              <a:ext uri="{FF2B5EF4-FFF2-40B4-BE49-F238E27FC236}">
                <a16:creationId xmlns:a16="http://schemas.microsoft.com/office/drawing/2014/main" id="{B1229DEC-E3CA-0E45-9D2D-50952171F7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48064" y="2216229"/>
            <a:ext cx="1608006" cy="3481035"/>
          </a:xfrm>
          <a:prstGeom prst="rect">
            <a:avLst/>
          </a:prstGeom>
        </p:spPr>
      </p:pic>
      <p:sp>
        <p:nvSpPr>
          <p:cNvPr id="7" name="矩形 6">
            <a:extLst>
              <a:ext uri="{FF2B5EF4-FFF2-40B4-BE49-F238E27FC236}">
                <a16:creationId xmlns:a16="http://schemas.microsoft.com/office/drawing/2014/main" id="{79C9BE60-846E-5144-B3D5-0DE5CD5904EB}"/>
              </a:ext>
            </a:extLst>
          </p:cNvPr>
          <p:cNvSpPr/>
          <p:nvPr/>
        </p:nvSpPr>
        <p:spPr>
          <a:xfrm>
            <a:off x="5148064" y="3937000"/>
            <a:ext cx="1666528" cy="1359962"/>
          </a:xfrm>
          <a:prstGeom prst="rect">
            <a:avLst/>
          </a:prstGeom>
          <a:noFill/>
          <a:ln w="381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6F26F47A-C147-3F48-9FCD-5A07D060AFB3}"/>
              </a:ext>
            </a:extLst>
          </p:cNvPr>
          <p:cNvSpPr/>
          <p:nvPr/>
        </p:nvSpPr>
        <p:spPr>
          <a:xfrm>
            <a:off x="5339165" y="3822330"/>
            <a:ext cx="1284326" cy="276999"/>
          </a:xfrm>
          <a:prstGeom prst="rect">
            <a:avLst/>
          </a:prstGeom>
          <a:solidFill>
            <a:schemeClr val="bg1"/>
          </a:solidFill>
        </p:spPr>
        <p:txBody>
          <a:bodyPr wrap="none">
            <a:spAutoFit/>
          </a:bodyPr>
          <a:lstStyle/>
          <a:p>
            <a:r>
              <a:rPr kumimoji="1" lang="en-US" altLang="zh-CN" sz="1200" dirty="0"/>
              <a:t>Customized ads</a:t>
            </a:r>
            <a:endParaRPr lang="zh-CN" altLang="en-US" sz="1200" dirty="0"/>
          </a:p>
        </p:txBody>
      </p:sp>
      <p:sp>
        <p:nvSpPr>
          <p:cNvPr id="9" name="矩形 8">
            <a:extLst>
              <a:ext uri="{FF2B5EF4-FFF2-40B4-BE49-F238E27FC236}">
                <a16:creationId xmlns:a16="http://schemas.microsoft.com/office/drawing/2014/main" id="{3A408AD4-F0BF-3645-920B-F3A6325EC91E}"/>
              </a:ext>
            </a:extLst>
          </p:cNvPr>
          <p:cNvSpPr/>
          <p:nvPr/>
        </p:nvSpPr>
        <p:spPr>
          <a:xfrm>
            <a:off x="7566311" y="1129308"/>
            <a:ext cx="731290" cy="276999"/>
          </a:xfrm>
          <a:prstGeom prst="rect">
            <a:avLst/>
          </a:prstGeom>
          <a:solidFill>
            <a:schemeClr val="bg1"/>
          </a:solidFill>
        </p:spPr>
        <p:txBody>
          <a:bodyPr wrap="none">
            <a:spAutoFit/>
          </a:bodyPr>
          <a:lstStyle/>
          <a:p>
            <a:r>
              <a:rPr kumimoji="1" lang="en-US" altLang="zh-CN" sz="1200" dirty="0"/>
              <a:t>Hot lists</a:t>
            </a:r>
            <a:endParaRPr lang="zh-CN" altLang="en-US" sz="1200" dirty="0"/>
          </a:p>
        </p:txBody>
      </p:sp>
      <p:pic>
        <p:nvPicPr>
          <p:cNvPr id="10" name="图片 9">
            <a:extLst>
              <a:ext uri="{FF2B5EF4-FFF2-40B4-BE49-F238E27FC236}">
                <a16:creationId xmlns:a16="http://schemas.microsoft.com/office/drawing/2014/main" id="{8A8A2128-6E41-F644-8DBB-847424A17201}"/>
              </a:ext>
            </a:extLst>
          </p:cNvPr>
          <p:cNvPicPr>
            <a:picLocks noChangeAspect="1"/>
          </p:cNvPicPr>
          <p:nvPr/>
        </p:nvPicPr>
        <p:blipFill>
          <a:blip r:embed="rId4"/>
          <a:stretch>
            <a:fillRect/>
          </a:stretch>
        </p:blipFill>
        <p:spPr>
          <a:xfrm>
            <a:off x="6935512" y="1369794"/>
            <a:ext cx="1992889" cy="3593395"/>
          </a:xfrm>
          <a:prstGeom prst="rect">
            <a:avLst/>
          </a:prstGeom>
        </p:spPr>
      </p:pic>
    </p:spTree>
    <p:extLst>
      <p:ext uri="{BB962C8B-B14F-4D97-AF65-F5344CB8AC3E}">
        <p14:creationId xmlns:p14="http://schemas.microsoft.com/office/powerpoint/2010/main" val="3265887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7C360-D167-3D4E-AF2C-B910C495B6C6}"/>
              </a:ext>
            </a:extLst>
          </p:cNvPr>
          <p:cNvSpPr>
            <a:spLocks noGrp="1"/>
          </p:cNvSpPr>
          <p:nvPr>
            <p:ph type="title"/>
          </p:nvPr>
        </p:nvSpPr>
        <p:spPr>
          <a:xfrm>
            <a:off x="457200" y="228866"/>
            <a:ext cx="8686800" cy="900442"/>
          </a:xfrm>
        </p:spPr>
        <p:txBody>
          <a:bodyPr/>
          <a:lstStyle/>
          <a:p>
            <a:r>
              <a:rPr kumimoji="1" lang="en-US" altLang="zh-CN" dirty="0"/>
              <a:t>Use distributed computing frameworks </a:t>
            </a:r>
            <a:r>
              <a:rPr kumimoji="1" lang="en-US" altLang="zh-CN" b="0" dirty="0"/>
              <a:t>for complex queries</a:t>
            </a:r>
            <a:endParaRPr kumimoji="1" lang="zh-CN" altLang="en-US" b="0" dirty="0"/>
          </a:p>
        </p:txBody>
      </p:sp>
      <p:sp>
        <p:nvSpPr>
          <p:cNvPr id="3" name="内容占位符 2">
            <a:extLst>
              <a:ext uri="{FF2B5EF4-FFF2-40B4-BE49-F238E27FC236}">
                <a16:creationId xmlns:a16="http://schemas.microsoft.com/office/drawing/2014/main" id="{1C45514D-A003-0C41-A117-FF1A2617F82A}"/>
              </a:ext>
            </a:extLst>
          </p:cNvPr>
          <p:cNvSpPr>
            <a:spLocks noGrp="1"/>
          </p:cNvSpPr>
          <p:nvPr>
            <p:ph idx="1"/>
          </p:nvPr>
        </p:nvSpPr>
        <p:spPr/>
        <p:txBody>
          <a:bodyPr/>
          <a:lstStyle/>
          <a:p>
            <a:r>
              <a:rPr kumimoji="1" lang="en-US" altLang="zh-CN" dirty="0"/>
              <a:t>General</a:t>
            </a:r>
            <a:r>
              <a:rPr kumimoji="1" lang="zh-CN" altLang="en-US" dirty="0"/>
              <a:t> </a:t>
            </a:r>
            <a:r>
              <a:rPr kumimoji="1" lang="en-US" altLang="zh-CN" dirty="0"/>
              <a:t>batch processing systems </a:t>
            </a:r>
          </a:p>
          <a:p>
            <a:pPr lvl="1"/>
            <a:r>
              <a:rPr kumimoji="1" lang="en-US" altLang="zh-CN" dirty="0"/>
              <a:t>MapReduce, Spark, etc.</a:t>
            </a:r>
          </a:p>
          <a:p>
            <a:r>
              <a:rPr kumimoji="1" lang="en-US" altLang="zh-CN" dirty="0"/>
              <a:t>Graph processing systems </a:t>
            </a:r>
          </a:p>
          <a:p>
            <a:pPr lvl="1"/>
            <a:r>
              <a:rPr kumimoji="1" lang="en-US" altLang="zh-CN" dirty="0"/>
              <a:t>GraphLab, Pregel, etc.</a:t>
            </a:r>
          </a:p>
          <a:p>
            <a:r>
              <a:rPr kumimoji="1" lang="en-US" altLang="zh-CN" dirty="0"/>
              <a:t>AI systems </a:t>
            </a:r>
          </a:p>
          <a:p>
            <a:pPr lvl="1"/>
            <a:r>
              <a:rPr kumimoji="1" lang="en-US" altLang="zh-CN" dirty="0" err="1"/>
              <a:t>Pytorch</a:t>
            </a:r>
            <a:r>
              <a:rPr kumimoji="1" lang="en-US" altLang="zh-CN" dirty="0"/>
              <a:t>, </a:t>
            </a:r>
            <a:r>
              <a:rPr kumimoji="1" lang="en-US" altLang="zh-CN" dirty="0" err="1"/>
              <a:t>vLLM</a:t>
            </a:r>
            <a:r>
              <a:rPr kumimoji="1" lang="en-US" altLang="zh-CN" dirty="0"/>
              <a:t>, Megatron, etc.</a:t>
            </a:r>
            <a:endParaRPr kumimoji="1" lang="zh-CN" altLang="en-US" dirty="0"/>
          </a:p>
        </p:txBody>
      </p:sp>
      <p:sp>
        <p:nvSpPr>
          <p:cNvPr id="4" name="灯片编号占位符 3">
            <a:extLst>
              <a:ext uri="{FF2B5EF4-FFF2-40B4-BE49-F238E27FC236}">
                <a16:creationId xmlns:a16="http://schemas.microsoft.com/office/drawing/2014/main" id="{081C1873-63A4-9640-9AE2-14844FC22DC6}"/>
              </a:ext>
            </a:extLst>
          </p:cNvPr>
          <p:cNvSpPr>
            <a:spLocks noGrp="1"/>
          </p:cNvSpPr>
          <p:nvPr>
            <p:ph type="sldNum" sz="quarter" idx="12"/>
          </p:nvPr>
        </p:nvSpPr>
        <p:spPr/>
        <p:txBody>
          <a:bodyPr/>
          <a:lstStyle/>
          <a:p>
            <a:fld id="{ADE361C3-C043-4A6E-BDCE-8DA1E7D90A3B}" type="slidenum">
              <a:rPr lang="zh-CN" altLang="en-US" smtClean="0"/>
              <a:t>26</a:t>
            </a:fld>
            <a:endParaRPr lang="zh-CN" altLang="en-US"/>
          </a:p>
        </p:txBody>
      </p:sp>
      <p:pic>
        <p:nvPicPr>
          <p:cNvPr id="5" name="Picture 4">
            <a:extLst>
              <a:ext uri="{FF2B5EF4-FFF2-40B4-BE49-F238E27FC236}">
                <a16:creationId xmlns:a16="http://schemas.microsoft.com/office/drawing/2014/main" id="{E93631B9-8C83-0E41-A6ED-58E7BEE79801}"/>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a:stretch/>
        </p:blipFill>
        <p:spPr bwMode="auto">
          <a:xfrm>
            <a:off x="5419946" y="3449214"/>
            <a:ext cx="2160240" cy="2068521"/>
          </a:xfrm>
          <a:prstGeom prst="roundRect">
            <a:avLst>
              <a:gd name="adj" fmla="val 26673"/>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0" descr="Z:\Research\0.IPADS\slides\1.ds\graph-parallel\powerlyra\social-network-links.jpg">
            <a:extLst>
              <a:ext uri="{FF2B5EF4-FFF2-40B4-BE49-F238E27FC236}">
                <a16:creationId xmlns:a16="http://schemas.microsoft.com/office/drawing/2014/main" id="{06721834-806F-5F48-9221-012D6CEC5ABD}"/>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923921" y="3721596"/>
            <a:ext cx="2703591" cy="21445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A3BAC4E-A51A-E04D-A776-E0DA013E4B7A}"/>
              </a:ext>
            </a:extLst>
          </p:cNvPr>
          <p:cNvPicPr>
            <a:picLocks noChangeAspect="1" noChangeArrowheads="1"/>
          </p:cNvPicPr>
          <p:nvPr/>
        </p:nvPicPr>
        <p:blipFill rotWithShape="1">
          <a:blip r:embed="rId6" cstate="screen">
            <a:extLst>
              <a:ext uri="{BEBA8EAE-BF5A-486C-A8C5-ECC9F3942E4B}">
                <a14:imgProps xmlns:a14="http://schemas.microsoft.com/office/drawing/2010/main">
                  <a14:imgLayer r:embed="rId7">
                    <a14:imgEffect>
                      <a14:backgroundRemoval t="2703" b="95946" l="1653" r="94628"/>
                    </a14:imgEffect>
                  </a14:imgLayer>
                </a14:imgProps>
              </a:ext>
              <a:ext uri="{28A0092B-C50C-407E-A947-70E740481C1C}">
                <a14:useLocalDpi xmlns:a14="http://schemas.microsoft.com/office/drawing/2010/main"/>
              </a:ext>
            </a:extLst>
          </a:blip>
          <a:srcRect l="5521" t="3887" r="4592" b="7045"/>
          <a:stretch/>
        </p:blipFill>
        <p:spPr bwMode="auto">
          <a:xfrm>
            <a:off x="7422592" y="2388547"/>
            <a:ext cx="1617920" cy="1470665"/>
          </a:xfrm>
          <a:prstGeom prst="roundRect">
            <a:avLst>
              <a:gd name="adj" fmla="val 12382"/>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a:extLst>
              <a:ext uri="{FF2B5EF4-FFF2-40B4-BE49-F238E27FC236}">
                <a16:creationId xmlns:a16="http://schemas.microsoft.com/office/drawing/2014/main" id="{C64C60C1-EA73-6D41-A573-8D232ECF6DFC}"/>
              </a:ext>
            </a:extLst>
          </p:cNvPr>
          <p:cNvPicPr>
            <a:picLocks noChangeAspect="1" noChangeArrowheads="1"/>
          </p:cNvPicPr>
          <p:nvPr/>
        </p:nvPicPr>
        <p:blipFill>
          <a:blip r:embed="rId8" cstate="screen">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5148064" y="1049348"/>
            <a:ext cx="3134938" cy="128913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5" descr="Z:\Research\0.IPADS\slides\1.ds\graph-parallel\powerlyra\Body-DNA-icon.png">
            <a:extLst>
              <a:ext uri="{FF2B5EF4-FFF2-40B4-BE49-F238E27FC236}">
                <a16:creationId xmlns:a16="http://schemas.microsoft.com/office/drawing/2014/main" id="{54BC984F-F20F-7E47-8173-9C8001552F89}"/>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369974" y="3861607"/>
            <a:ext cx="1208810" cy="12088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1" descr="Z:\Research\0.IPADS\slides\1.ds\graph-parallel\powerlyra\social-media.png">
            <a:extLst>
              <a:ext uri="{FF2B5EF4-FFF2-40B4-BE49-F238E27FC236}">
                <a16:creationId xmlns:a16="http://schemas.microsoft.com/office/drawing/2014/main" id="{0830FC1F-E539-9441-9877-D41A1942E8E1}"/>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809912" y="3811508"/>
            <a:ext cx="1820246" cy="16746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What Is Machine Learning: Definition, Types, Applications and Examples -  Potentia Analytics">
            <a:extLst>
              <a:ext uri="{FF2B5EF4-FFF2-40B4-BE49-F238E27FC236}">
                <a16:creationId xmlns:a16="http://schemas.microsoft.com/office/drawing/2014/main" id="{B8A29055-ABFE-8240-934F-007A67260087}"/>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4897015" y="2421111"/>
            <a:ext cx="1673081" cy="97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054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E3628-2ED0-5D4C-AC44-9784FFA15983}"/>
              </a:ext>
            </a:extLst>
          </p:cNvPr>
          <p:cNvSpPr>
            <a:spLocks noGrp="1"/>
          </p:cNvSpPr>
          <p:nvPr>
            <p:ph type="title"/>
          </p:nvPr>
        </p:nvSpPr>
        <p:spPr>
          <a:xfrm>
            <a:off x="457200" y="228866"/>
            <a:ext cx="9299376" cy="900442"/>
          </a:xfrm>
        </p:spPr>
        <p:txBody>
          <a:bodyPr/>
          <a:lstStyle/>
          <a:p>
            <a:r>
              <a:rPr kumimoji="1" lang="en-US" altLang="zh-CN" dirty="0"/>
              <a:t>Step #7: </a:t>
            </a:r>
            <a:r>
              <a:rPr kumimoji="1" lang="en-US" altLang="zh-CN" b="0" dirty="0"/>
              <a:t>separated applications + distributed computing</a:t>
            </a:r>
            <a:endParaRPr kumimoji="1" lang="zh-CN" altLang="en-US" dirty="0"/>
          </a:p>
        </p:txBody>
      </p:sp>
      <p:sp>
        <p:nvSpPr>
          <p:cNvPr id="3" name="内容占位符 2">
            <a:extLst>
              <a:ext uri="{FF2B5EF4-FFF2-40B4-BE49-F238E27FC236}">
                <a16:creationId xmlns:a16="http://schemas.microsoft.com/office/drawing/2014/main" id="{E53B7E6F-3A59-5F4F-9219-452E5D71DF8B}"/>
              </a:ext>
            </a:extLst>
          </p:cNvPr>
          <p:cNvSpPr>
            <a:spLocks noGrp="1"/>
          </p:cNvSpPr>
          <p:nvPr>
            <p:ph idx="1"/>
          </p:nvPr>
        </p:nvSpPr>
        <p:spPr/>
        <p:txBody>
          <a:bodyPr/>
          <a:lstStyle/>
          <a:p>
            <a:r>
              <a:rPr kumimoji="1" lang="en-US" altLang="zh-CN" dirty="0"/>
              <a:t>Example (Each system is backed by multiple machines) </a:t>
            </a:r>
          </a:p>
          <a:p>
            <a:pPr lvl="1"/>
            <a:r>
              <a:rPr kumimoji="1" lang="en-US" altLang="zh-CN" dirty="0"/>
              <a:t>Use </a:t>
            </a:r>
            <a:r>
              <a:rPr kumimoji="1" lang="en-US" altLang="zh-CN" b="1" dirty="0">
                <a:solidFill>
                  <a:srgbClr val="FF5F00"/>
                </a:solidFill>
              </a:rPr>
              <a:t>general</a:t>
            </a:r>
            <a:r>
              <a:rPr kumimoji="1" lang="zh-CN" altLang="en-US" b="1" dirty="0">
                <a:solidFill>
                  <a:srgbClr val="FF5F00"/>
                </a:solidFill>
              </a:rPr>
              <a:t> </a:t>
            </a:r>
            <a:r>
              <a:rPr kumimoji="1" lang="en-US" altLang="zh-CN" b="1" dirty="0">
                <a:solidFill>
                  <a:srgbClr val="FF5F00"/>
                </a:solidFill>
              </a:rPr>
              <a:t>batch processing system </a:t>
            </a:r>
            <a:r>
              <a:rPr kumimoji="1" lang="en-US" altLang="zh-CN" dirty="0"/>
              <a:t>to generate hot list</a:t>
            </a:r>
          </a:p>
          <a:p>
            <a:pPr lvl="1"/>
            <a:r>
              <a:rPr kumimoji="1" lang="en-US" altLang="zh-CN" dirty="0"/>
              <a:t>Use </a:t>
            </a:r>
            <a:r>
              <a:rPr kumimoji="1" lang="en-US" altLang="zh-CN" b="1" dirty="0">
                <a:solidFill>
                  <a:srgbClr val="FF5F00"/>
                </a:solidFill>
              </a:rPr>
              <a:t>graph system</a:t>
            </a:r>
            <a:r>
              <a:rPr kumimoji="1" lang="en-US" altLang="zh-CN" dirty="0"/>
              <a:t> to detect credit card fraud </a:t>
            </a:r>
          </a:p>
        </p:txBody>
      </p:sp>
      <p:sp>
        <p:nvSpPr>
          <p:cNvPr id="4" name="灯片编号占位符 3">
            <a:extLst>
              <a:ext uri="{FF2B5EF4-FFF2-40B4-BE49-F238E27FC236}">
                <a16:creationId xmlns:a16="http://schemas.microsoft.com/office/drawing/2014/main" id="{D7F6FFCB-6E12-AA4E-A499-F7F5A508C901}"/>
              </a:ext>
            </a:extLst>
          </p:cNvPr>
          <p:cNvSpPr>
            <a:spLocks noGrp="1"/>
          </p:cNvSpPr>
          <p:nvPr>
            <p:ph type="sldNum" sz="quarter" idx="12"/>
          </p:nvPr>
        </p:nvSpPr>
        <p:spPr/>
        <p:txBody>
          <a:bodyPr/>
          <a:lstStyle/>
          <a:p>
            <a:fld id="{ADE361C3-C043-4A6E-BDCE-8DA1E7D90A3B}" type="slidenum">
              <a:rPr lang="zh-CN" altLang="en-US" smtClean="0"/>
              <a:t>27</a:t>
            </a:fld>
            <a:endParaRPr lang="zh-CN" altLang="en-US"/>
          </a:p>
        </p:txBody>
      </p:sp>
      <p:grpSp>
        <p:nvGrpSpPr>
          <p:cNvPr id="5" name="组合 4">
            <a:extLst>
              <a:ext uri="{FF2B5EF4-FFF2-40B4-BE49-F238E27FC236}">
                <a16:creationId xmlns:a16="http://schemas.microsoft.com/office/drawing/2014/main" id="{14B4A185-2316-884B-8023-3ABECD5CBB2D}"/>
              </a:ext>
            </a:extLst>
          </p:cNvPr>
          <p:cNvGrpSpPr/>
          <p:nvPr/>
        </p:nvGrpSpPr>
        <p:grpSpPr>
          <a:xfrm rot="16200000">
            <a:off x="1514700" y="4094000"/>
            <a:ext cx="1548280" cy="638043"/>
            <a:chOff x="6020855" y="1361203"/>
            <a:chExt cx="1548280" cy="638043"/>
          </a:xfrm>
        </p:grpSpPr>
        <p:sp>
          <p:nvSpPr>
            <p:cNvPr id="6" name="云形 5">
              <a:extLst>
                <a:ext uri="{FF2B5EF4-FFF2-40B4-BE49-F238E27FC236}">
                  <a16:creationId xmlns:a16="http://schemas.microsoft.com/office/drawing/2014/main" id="{43F40FE3-A941-9949-BCB6-9240D9CB0454}"/>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6649273F-A618-1243-8096-69A7B075C474}"/>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pic>
        <p:nvPicPr>
          <p:cNvPr id="8" name="Picture 4" descr="支付宝要收手续费了，6招教你不受影响！ - 知乎">
            <a:extLst>
              <a:ext uri="{FF2B5EF4-FFF2-40B4-BE49-F238E27FC236}">
                <a16:creationId xmlns:a16="http://schemas.microsoft.com/office/drawing/2014/main" id="{EF87C004-1D29-ED49-80CC-95DDDE61B3F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5021" y="3504945"/>
            <a:ext cx="571160" cy="5711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淘宝网- Home | Facebook">
            <a:extLst>
              <a:ext uri="{FF2B5EF4-FFF2-40B4-BE49-F238E27FC236}">
                <a16:creationId xmlns:a16="http://schemas.microsoft.com/office/drawing/2014/main" id="{9A6AD82C-A589-C14B-89DE-6ACCADD02B3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5021" y="4543566"/>
            <a:ext cx="571160" cy="57116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线箭头连接符 9">
            <a:extLst>
              <a:ext uri="{FF2B5EF4-FFF2-40B4-BE49-F238E27FC236}">
                <a16:creationId xmlns:a16="http://schemas.microsoft.com/office/drawing/2014/main" id="{F9C7819F-D4D4-4243-A81A-B579E05B9944}"/>
              </a:ext>
            </a:extLst>
          </p:cNvPr>
          <p:cNvCxnSpPr>
            <a:cxnSpLocks/>
          </p:cNvCxnSpPr>
          <p:nvPr/>
        </p:nvCxnSpPr>
        <p:spPr>
          <a:xfrm>
            <a:off x="1177423" y="3652029"/>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9D70BDF7-11EA-5C4B-93E3-A717F40366C9}"/>
              </a:ext>
            </a:extLst>
          </p:cNvPr>
          <p:cNvCxnSpPr>
            <a:cxnSpLocks/>
          </p:cNvCxnSpPr>
          <p:nvPr/>
        </p:nvCxnSpPr>
        <p:spPr>
          <a:xfrm>
            <a:off x="1174780" y="3855897"/>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9C1C4089-AAA7-8A44-A1F8-C69965819A34}"/>
              </a:ext>
            </a:extLst>
          </p:cNvPr>
          <p:cNvCxnSpPr>
            <a:cxnSpLocks/>
          </p:cNvCxnSpPr>
          <p:nvPr/>
        </p:nvCxnSpPr>
        <p:spPr>
          <a:xfrm>
            <a:off x="1177423" y="4059765"/>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53F781C5-8743-9F4C-A038-1E4FF778F990}"/>
              </a:ext>
            </a:extLst>
          </p:cNvPr>
          <p:cNvCxnSpPr>
            <a:cxnSpLocks/>
          </p:cNvCxnSpPr>
          <p:nvPr/>
        </p:nvCxnSpPr>
        <p:spPr>
          <a:xfrm flipV="1">
            <a:off x="1177423" y="4572972"/>
            <a:ext cx="558006" cy="194803"/>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310DEA5E-36B4-4144-9187-AE025784F726}"/>
              </a:ext>
            </a:extLst>
          </p:cNvPr>
          <p:cNvCxnSpPr>
            <a:cxnSpLocks/>
          </p:cNvCxnSpPr>
          <p:nvPr/>
        </p:nvCxnSpPr>
        <p:spPr>
          <a:xfrm flipV="1">
            <a:off x="1174780" y="4722696"/>
            <a:ext cx="560649" cy="212900"/>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15E266F8-9062-FE40-99F5-EBB65B26333C}"/>
              </a:ext>
            </a:extLst>
          </p:cNvPr>
          <p:cNvCxnSpPr>
            <a:cxnSpLocks/>
          </p:cNvCxnSpPr>
          <p:nvPr/>
        </p:nvCxnSpPr>
        <p:spPr>
          <a:xfrm flipV="1">
            <a:off x="1174780" y="4888500"/>
            <a:ext cx="560649" cy="218965"/>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845AB5E7-25F9-4447-9450-BD513FA93E1B}"/>
              </a:ext>
            </a:extLst>
          </p:cNvPr>
          <p:cNvCxnSpPr>
            <a:cxnSpLocks/>
          </p:cNvCxnSpPr>
          <p:nvPr/>
        </p:nvCxnSpPr>
        <p:spPr>
          <a:xfrm flipV="1">
            <a:off x="2832857" y="4033530"/>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6FFB4DB5-5553-E443-8114-F816D03B3FDC}"/>
              </a:ext>
            </a:extLst>
          </p:cNvPr>
          <p:cNvCxnSpPr>
            <a:cxnSpLocks/>
          </p:cNvCxnSpPr>
          <p:nvPr/>
        </p:nvCxnSpPr>
        <p:spPr>
          <a:xfrm flipV="1">
            <a:off x="2832857" y="4187621"/>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8FD04C77-2C10-4040-9305-43FE118A82A6}"/>
              </a:ext>
            </a:extLst>
          </p:cNvPr>
          <p:cNvCxnSpPr>
            <a:cxnSpLocks/>
          </p:cNvCxnSpPr>
          <p:nvPr/>
        </p:nvCxnSpPr>
        <p:spPr>
          <a:xfrm flipV="1">
            <a:off x="2832857" y="4336675"/>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FF4AB45F-C15C-5B48-B70D-24A48D428903}"/>
              </a:ext>
            </a:extLst>
          </p:cNvPr>
          <p:cNvCxnSpPr>
            <a:cxnSpLocks/>
          </p:cNvCxnSpPr>
          <p:nvPr/>
        </p:nvCxnSpPr>
        <p:spPr>
          <a:xfrm flipV="1">
            <a:off x="2832857" y="4507512"/>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CAA450E7-EF1A-464D-94A1-831B30F951F0}"/>
              </a:ext>
            </a:extLst>
          </p:cNvPr>
          <p:cNvCxnSpPr>
            <a:cxnSpLocks/>
          </p:cNvCxnSpPr>
          <p:nvPr/>
        </p:nvCxnSpPr>
        <p:spPr>
          <a:xfrm flipV="1">
            <a:off x="2832857" y="4661603"/>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71B1F9AF-D8D0-0740-94DE-E94174F86455}"/>
              </a:ext>
            </a:extLst>
          </p:cNvPr>
          <p:cNvCxnSpPr>
            <a:cxnSpLocks/>
          </p:cNvCxnSpPr>
          <p:nvPr/>
        </p:nvCxnSpPr>
        <p:spPr>
          <a:xfrm flipV="1">
            <a:off x="2832857" y="4810657"/>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0E18D955-B46F-7B42-90D3-CE3677D037ED}"/>
              </a:ext>
            </a:extLst>
          </p:cNvPr>
          <p:cNvGrpSpPr/>
          <p:nvPr/>
        </p:nvGrpSpPr>
        <p:grpSpPr>
          <a:xfrm>
            <a:off x="3522105" y="3462138"/>
            <a:ext cx="1703228" cy="1049410"/>
            <a:chOff x="5882155" y="4329138"/>
            <a:chExt cx="1703228" cy="1049410"/>
          </a:xfrm>
        </p:grpSpPr>
        <p:sp>
          <p:nvSpPr>
            <p:cNvPr id="23" name="矩形 22">
              <a:extLst>
                <a:ext uri="{FF2B5EF4-FFF2-40B4-BE49-F238E27FC236}">
                  <a16:creationId xmlns:a16="http://schemas.microsoft.com/office/drawing/2014/main" id="{1BA3EEDC-B099-B14A-B957-D86CFD797934}"/>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24" name="圆角矩形 23">
              <a:extLst>
                <a:ext uri="{FF2B5EF4-FFF2-40B4-BE49-F238E27FC236}">
                  <a16:creationId xmlns:a16="http://schemas.microsoft.com/office/drawing/2014/main" id="{4BD20102-9178-C447-9F48-E94A5224E7E1}"/>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0432FF"/>
                  </a:solidFill>
                </a:rPr>
                <a:t>Application #1</a:t>
              </a:r>
            </a:p>
            <a:p>
              <a:pPr algn="ctr"/>
              <a:r>
                <a:rPr kumimoji="1" lang="en-US" altLang="zh-CN" sz="1200" dirty="0">
                  <a:solidFill>
                    <a:srgbClr val="0432FF"/>
                  </a:solidFill>
                </a:rPr>
                <a:t>Alipay</a:t>
              </a:r>
            </a:p>
          </p:txBody>
        </p:sp>
        <p:sp>
          <p:nvSpPr>
            <p:cNvPr id="25" name="矩形 24">
              <a:extLst>
                <a:ext uri="{FF2B5EF4-FFF2-40B4-BE49-F238E27FC236}">
                  <a16:creationId xmlns:a16="http://schemas.microsoft.com/office/drawing/2014/main" id="{503B2F2D-9099-9148-B393-536899293465}"/>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26" name="组合 25">
            <a:extLst>
              <a:ext uri="{FF2B5EF4-FFF2-40B4-BE49-F238E27FC236}">
                <a16:creationId xmlns:a16="http://schemas.microsoft.com/office/drawing/2014/main" id="{D4B94589-1414-364A-8542-3AF0AC421681}"/>
              </a:ext>
            </a:extLst>
          </p:cNvPr>
          <p:cNvGrpSpPr/>
          <p:nvPr/>
        </p:nvGrpSpPr>
        <p:grpSpPr>
          <a:xfrm>
            <a:off x="3522105" y="4688410"/>
            <a:ext cx="1703228" cy="1049410"/>
            <a:chOff x="5882155" y="4329138"/>
            <a:chExt cx="1703228" cy="1049410"/>
          </a:xfrm>
        </p:grpSpPr>
        <p:sp>
          <p:nvSpPr>
            <p:cNvPr id="27" name="矩形 26">
              <a:extLst>
                <a:ext uri="{FF2B5EF4-FFF2-40B4-BE49-F238E27FC236}">
                  <a16:creationId xmlns:a16="http://schemas.microsoft.com/office/drawing/2014/main" id="{76DBACCE-7AFC-7646-A5DA-B708E3ED4028}"/>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28" name="圆角矩形 27">
              <a:extLst>
                <a:ext uri="{FF2B5EF4-FFF2-40B4-BE49-F238E27FC236}">
                  <a16:creationId xmlns:a16="http://schemas.microsoft.com/office/drawing/2014/main" id="{D8E64FA8-24B7-2641-946D-83C7C7374A0B}"/>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FF5F00"/>
                  </a:solidFill>
                </a:rPr>
                <a:t>Application #2</a:t>
              </a:r>
            </a:p>
            <a:p>
              <a:pPr algn="ctr"/>
              <a:r>
                <a:rPr kumimoji="1" lang="en-US" altLang="zh-CN" sz="1200" dirty="0">
                  <a:solidFill>
                    <a:srgbClr val="FF5F00"/>
                  </a:solidFill>
                </a:rPr>
                <a:t>Taobao</a:t>
              </a:r>
            </a:p>
          </p:txBody>
        </p:sp>
        <p:sp>
          <p:nvSpPr>
            <p:cNvPr id="29" name="矩形 28">
              <a:extLst>
                <a:ext uri="{FF2B5EF4-FFF2-40B4-BE49-F238E27FC236}">
                  <a16:creationId xmlns:a16="http://schemas.microsoft.com/office/drawing/2014/main" id="{3B2273CD-7BEC-894F-92CF-58DCD94F1BD0}"/>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pic>
        <p:nvPicPr>
          <p:cNvPr id="30" name="图片 29">
            <a:extLst>
              <a:ext uri="{FF2B5EF4-FFF2-40B4-BE49-F238E27FC236}">
                <a16:creationId xmlns:a16="http://schemas.microsoft.com/office/drawing/2014/main" id="{0529B523-A02B-6640-9A5C-4CF9B385E7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47249" y="3141634"/>
            <a:ext cx="1864777" cy="1040164"/>
          </a:xfrm>
          <a:prstGeom prst="rect">
            <a:avLst/>
          </a:prstGeom>
        </p:spPr>
      </p:pic>
      <p:sp>
        <p:nvSpPr>
          <p:cNvPr id="31" name="圆角矩形 30">
            <a:extLst>
              <a:ext uri="{FF2B5EF4-FFF2-40B4-BE49-F238E27FC236}">
                <a16:creationId xmlns:a16="http://schemas.microsoft.com/office/drawing/2014/main" id="{3F56A966-2F68-E447-8F8A-B2DD3B98B6E2}"/>
              </a:ext>
            </a:extLst>
          </p:cNvPr>
          <p:cNvSpPr/>
          <p:nvPr/>
        </p:nvSpPr>
        <p:spPr>
          <a:xfrm>
            <a:off x="5667204" y="3454036"/>
            <a:ext cx="1506977" cy="487532"/>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0432FF"/>
                </a:solidFill>
                <a:latin typeface="+mn-ea"/>
              </a:rPr>
              <a:t>Graph processing</a:t>
            </a:r>
          </a:p>
          <a:p>
            <a:pPr algn="ctr"/>
            <a:r>
              <a:rPr kumimoji="1" lang="en-US" altLang="zh-CN" sz="1200" dirty="0">
                <a:solidFill>
                  <a:srgbClr val="0432FF"/>
                </a:solidFill>
                <a:latin typeface="+mn-ea"/>
              </a:rPr>
              <a:t>e.g., GraphLab</a:t>
            </a:r>
          </a:p>
        </p:txBody>
      </p:sp>
      <p:cxnSp>
        <p:nvCxnSpPr>
          <p:cNvPr id="32" name="直线箭头连接符 31">
            <a:extLst>
              <a:ext uri="{FF2B5EF4-FFF2-40B4-BE49-F238E27FC236}">
                <a16:creationId xmlns:a16="http://schemas.microsoft.com/office/drawing/2014/main" id="{3720DE8F-551D-804A-B1C7-E3451A13D857}"/>
              </a:ext>
            </a:extLst>
          </p:cNvPr>
          <p:cNvCxnSpPr>
            <a:cxnSpLocks/>
          </p:cNvCxnSpPr>
          <p:nvPr/>
        </p:nvCxnSpPr>
        <p:spPr>
          <a:xfrm>
            <a:off x="5327331" y="3556537"/>
            <a:ext cx="268569" cy="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9442260-58BD-3544-86F0-682722D70E71}"/>
              </a:ext>
            </a:extLst>
          </p:cNvPr>
          <p:cNvCxnSpPr>
            <a:cxnSpLocks/>
          </p:cNvCxnSpPr>
          <p:nvPr/>
        </p:nvCxnSpPr>
        <p:spPr>
          <a:xfrm>
            <a:off x="5327331" y="3705189"/>
            <a:ext cx="268569" cy="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A9C10F88-CA03-0B4E-90C6-CD5FA566BD59}"/>
              </a:ext>
            </a:extLst>
          </p:cNvPr>
          <p:cNvCxnSpPr>
            <a:cxnSpLocks/>
          </p:cNvCxnSpPr>
          <p:nvPr/>
        </p:nvCxnSpPr>
        <p:spPr>
          <a:xfrm>
            <a:off x="5327331" y="3855896"/>
            <a:ext cx="268569" cy="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圆角矩形 34">
            <a:extLst>
              <a:ext uri="{FF2B5EF4-FFF2-40B4-BE49-F238E27FC236}">
                <a16:creationId xmlns:a16="http://schemas.microsoft.com/office/drawing/2014/main" id="{4E467F60-6ED2-0D4D-BFA8-C728A5DA66A0}"/>
              </a:ext>
            </a:extLst>
          </p:cNvPr>
          <p:cNvSpPr/>
          <p:nvPr/>
        </p:nvSpPr>
        <p:spPr>
          <a:xfrm>
            <a:off x="5669963" y="4670373"/>
            <a:ext cx="1641100" cy="487532"/>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FF5F00"/>
                </a:solidFill>
                <a:latin typeface="+mn-ea"/>
              </a:rPr>
              <a:t>Batch processing</a:t>
            </a:r>
          </a:p>
          <a:p>
            <a:pPr algn="ctr"/>
            <a:r>
              <a:rPr kumimoji="1" lang="en-US" altLang="zh-CN" sz="1200" dirty="0">
                <a:solidFill>
                  <a:srgbClr val="FF5F00"/>
                </a:solidFill>
                <a:latin typeface="+mn-ea"/>
              </a:rPr>
              <a:t>e.g., MapReduce</a:t>
            </a:r>
          </a:p>
        </p:txBody>
      </p:sp>
      <p:cxnSp>
        <p:nvCxnSpPr>
          <p:cNvPr id="36" name="直线箭头连接符 35">
            <a:extLst>
              <a:ext uri="{FF2B5EF4-FFF2-40B4-BE49-F238E27FC236}">
                <a16:creationId xmlns:a16="http://schemas.microsoft.com/office/drawing/2014/main" id="{EA540DFA-3158-234E-8778-3E345B05E241}"/>
              </a:ext>
            </a:extLst>
          </p:cNvPr>
          <p:cNvCxnSpPr>
            <a:cxnSpLocks/>
          </p:cNvCxnSpPr>
          <p:nvPr/>
        </p:nvCxnSpPr>
        <p:spPr>
          <a:xfrm flipV="1">
            <a:off x="5317018" y="4775644"/>
            <a:ext cx="27000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FD8FB7DC-7357-424D-8729-9D27C45A1F8D}"/>
              </a:ext>
            </a:extLst>
          </p:cNvPr>
          <p:cNvCxnSpPr>
            <a:cxnSpLocks/>
          </p:cNvCxnSpPr>
          <p:nvPr/>
        </p:nvCxnSpPr>
        <p:spPr>
          <a:xfrm flipV="1">
            <a:off x="5317018" y="4929735"/>
            <a:ext cx="27000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7F7EAB43-2B97-8343-A4DE-A55F3EBB9E02}"/>
              </a:ext>
            </a:extLst>
          </p:cNvPr>
          <p:cNvCxnSpPr>
            <a:cxnSpLocks/>
          </p:cNvCxnSpPr>
          <p:nvPr/>
        </p:nvCxnSpPr>
        <p:spPr>
          <a:xfrm flipV="1">
            <a:off x="5317018" y="5078789"/>
            <a:ext cx="27000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2C2FC062-AAE7-274F-9375-52C0FEA9EB4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26862" y="4451743"/>
            <a:ext cx="679429" cy="1470838"/>
          </a:xfrm>
          <a:prstGeom prst="rect">
            <a:avLst/>
          </a:prstGeom>
        </p:spPr>
      </p:pic>
      <p:sp>
        <p:nvSpPr>
          <p:cNvPr id="41" name="矩形 40">
            <a:extLst>
              <a:ext uri="{FF2B5EF4-FFF2-40B4-BE49-F238E27FC236}">
                <a16:creationId xmlns:a16="http://schemas.microsoft.com/office/drawing/2014/main" id="{D03F9CC7-2993-9641-B99C-76ECF6CC697B}"/>
              </a:ext>
            </a:extLst>
          </p:cNvPr>
          <p:cNvSpPr/>
          <p:nvPr/>
        </p:nvSpPr>
        <p:spPr>
          <a:xfrm>
            <a:off x="7412578" y="4384604"/>
            <a:ext cx="1388522" cy="276999"/>
          </a:xfrm>
          <a:prstGeom prst="rect">
            <a:avLst/>
          </a:prstGeom>
          <a:solidFill>
            <a:schemeClr val="bg1"/>
          </a:solidFill>
        </p:spPr>
        <p:txBody>
          <a:bodyPr wrap="none">
            <a:spAutoFit/>
          </a:bodyPr>
          <a:lstStyle/>
          <a:p>
            <a:r>
              <a:rPr kumimoji="1" lang="en-US" altLang="zh-CN" sz="1200" dirty="0"/>
              <a:t>Generate hot lists</a:t>
            </a:r>
            <a:endParaRPr lang="zh-CN" altLang="en-US" sz="1200" dirty="0"/>
          </a:p>
        </p:txBody>
      </p:sp>
      <p:grpSp>
        <p:nvGrpSpPr>
          <p:cNvPr id="42" name="组合 41">
            <a:extLst>
              <a:ext uri="{FF2B5EF4-FFF2-40B4-BE49-F238E27FC236}">
                <a16:creationId xmlns:a16="http://schemas.microsoft.com/office/drawing/2014/main" id="{E985634A-EB08-309D-C8C3-D74CCB086F67}"/>
              </a:ext>
            </a:extLst>
          </p:cNvPr>
          <p:cNvGrpSpPr/>
          <p:nvPr/>
        </p:nvGrpSpPr>
        <p:grpSpPr>
          <a:xfrm>
            <a:off x="3547756" y="2323317"/>
            <a:ext cx="1703228" cy="1049410"/>
            <a:chOff x="5882155" y="4329138"/>
            <a:chExt cx="1703228" cy="1049410"/>
          </a:xfrm>
        </p:grpSpPr>
        <p:sp>
          <p:nvSpPr>
            <p:cNvPr id="43" name="矩形 42">
              <a:extLst>
                <a:ext uri="{FF2B5EF4-FFF2-40B4-BE49-F238E27FC236}">
                  <a16:creationId xmlns:a16="http://schemas.microsoft.com/office/drawing/2014/main" id="{49650928-09BB-37FD-D56A-E5A16DBFD0BB}"/>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44" name="圆角矩形 43">
              <a:extLst>
                <a:ext uri="{FF2B5EF4-FFF2-40B4-BE49-F238E27FC236}">
                  <a16:creationId xmlns:a16="http://schemas.microsoft.com/office/drawing/2014/main" id="{6997AF5E-D702-DCC1-9C04-3B6358B3FC14}"/>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#3</a:t>
              </a:r>
            </a:p>
            <a:p>
              <a:pPr algn="ctr"/>
              <a:r>
                <a:rPr kumimoji="1" lang="en-US" altLang="zh-CN" sz="1200" dirty="0">
                  <a:solidFill>
                    <a:schemeClr val="tx1"/>
                  </a:solidFill>
                </a:rPr>
                <a:t>Chatbot</a:t>
              </a:r>
            </a:p>
          </p:txBody>
        </p:sp>
        <p:sp>
          <p:nvSpPr>
            <p:cNvPr id="45" name="矩形 44">
              <a:extLst>
                <a:ext uri="{FF2B5EF4-FFF2-40B4-BE49-F238E27FC236}">
                  <a16:creationId xmlns:a16="http://schemas.microsoft.com/office/drawing/2014/main" id="{C7025D74-D0A9-F673-9176-550CB05A1B38}"/>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cxnSp>
        <p:nvCxnSpPr>
          <p:cNvPr id="46" name="直线箭头连接符 45">
            <a:extLst>
              <a:ext uri="{FF2B5EF4-FFF2-40B4-BE49-F238E27FC236}">
                <a16:creationId xmlns:a16="http://schemas.microsoft.com/office/drawing/2014/main" id="{DFDA871B-720D-6A15-3750-55DF2D0794D4}"/>
              </a:ext>
            </a:extLst>
          </p:cNvPr>
          <p:cNvCxnSpPr>
            <a:cxnSpLocks/>
          </p:cNvCxnSpPr>
          <p:nvPr/>
        </p:nvCxnSpPr>
        <p:spPr>
          <a:xfrm flipV="1">
            <a:off x="2832857" y="2887506"/>
            <a:ext cx="507352" cy="39062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F7D8EF05-E3AF-92B6-8206-446760A013B6}"/>
              </a:ext>
            </a:extLst>
          </p:cNvPr>
          <p:cNvCxnSpPr>
            <a:cxnSpLocks/>
          </p:cNvCxnSpPr>
          <p:nvPr/>
        </p:nvCxnSpPr>
        <p:spPr>
          <a:xfrm flipV="1">
            <a:off x="2832857" y="3122264"/>
            <a:ext cx="507352" cy="3099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D51582EE-769A-F89B-2271-E20820346C54}"/>
              </a:ext>
            </a:extLst>
          </p:cNvPr>
          <p:cNvCxnSpPr>
            <a:cxnSpLocks/>
          </p:cNvCxnSpPr>
          <p:nvPr/>
        </p:nvCxnSpPr>
        <p:spPr>
          <a:xfrm flipV="1">
            <a:off x="2832857" y="3289596"/>
            <a:ext cx="574948" cy="29168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5" name="圆角矩形 54">
            <a:extLst>
              <a:ext uri="{FF2B5EF4-FFF2-40B4-BE49-F238E27FC236}">
                <a16:creationId xmlns:a16="http://schemas.microsoft.com/office/drawing/2014/main" id="{3C12A205-8754-AE7D-1C33-0DA09605AC61}"/>
              </a:ext>
            </a:extLst>
          </p:cNvPr>
          <p:cNvSpPr/>
          <p:nvPr/>
        </p:nvSpPr>
        <p:spPr>
          <a:xfrm>
            <a:off x="5677276" y="2224715"/>
            <a:ext cx="1506977" cy="842287"/>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latin typeface="+mn-ea"/>
              </a:rPr>
              <a:t>ML framework</a:t>
            </a:r>
          </a:p>
          <a:p>
            <a:pPr algn="ctr"/>
            <a:r>
              <a:rPr kumimoji="1" lang="en-US" altLang="zh-CN" sz="1200" dirty="0">
                <a:solidFill>
                  <a:schemeClr val="tx1"/>
                </a:solidFill>
                <a:latin typeface="+mn-ea"/>
              </a:rPr>
              <a:t>e.g., </a:t>
            </a:r>
            <a:r>
              <a:rPr kumimoji="1" lang="en-US" altLang="zh-CN" sz="1200" dirty="0" err="1">
                <a:solidFill>
                  <a:schemeClr val="tx1"/>
                </a:solidFill>
                <a:latin typeface="+mn-ea"/>
              </a:rPr>
              <a:t>Pytorch</a:t>
            </a:r>
            <a:r>
              <a:rPr kumimoji="1" lang="en-US" altLang="zh-CN" sz="1200" dirty="0">
                <a:solidFill>
                  <a:schemeClr val="tx1"/>
                </a:solidFill>
                <a:latin typeface="+mn-ea"/>
              </a:rPr>
              <a:t>, </a:t>
            </a:r>
            <a:r>
              <a:rPr kumimoji="1" lang="en-US" altLang="zh-CN" sz="1200" dirty="0" err="1">
                <a:solidFill>
                  <a:schemeClr val="tx1"/>
                </a:solidFill>
                <a:latin typeface="+mn-ea"/>
              </a:rPr>
              <a:t>Deepspeed</a:t>
            </a:r>
            <a:endParaRPr kumimoji="1" lang="en-US" altLang="zh-CN" sz="1200" dirty="0">
              <a:solidFill>
                <a:schemeClr val="tx1"/>
              </a:solidFill>
              <a:latin typeface="+mn-ea"/>
            </a:endParaRPr>
          </a:p>
        </p:txBody>
      </p:sp>
      <p:cxnSp>
        <p:nvCxnSpPr>
          <p:cNvPr id="56" name="直线箭头连接符 55">
            <a:extLst>
              <a:ext uri="{FF2B5EF4-FFF2-40B4-BE49-F238E27FC236}">
                <a16:creationId xmlns:a16="http://schemas.microsoft.com/office/drawing/2014/main" id="{64EAFFDD-E46A-4DEC-9F3C-28661D6C4F06}"/>
              </a:ext>
            </a:extLst>
          </p:cNvPr>
          <p:cNvCxnSpPr>
            <a:cxnSpLocks/>
          </p:cNvCxnSpPr>
          <p:nvPr/>
        </p:nvCxnSpPr>
        <p:spPr>
          <a:xfrm>
            <a:off x="5337403" y="2541304"/>
            <a:ext cx="268569" cy="1"/>
          </a:xfrm>
          <a:prstGeom prst="straightConnector1">
            <a:avLst/>
          </a:prstGeom>
          <a:ln w="1905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B9BA8C13-67E0-420C-9665-DB4FC5C265E5}"/>
              </a:ext>
            </a:extLst>
          </p:cNvPr>
          <p:cNvCxnSpPr>
            <a:cxnSpLocks/>
          </p:cNvCxnSpPr>
          <p:nvPr/>
        </p:nvCxnSpPr>
        <p:spPr>
          <a:xfrm>
            <a:off x="5337403" y="2689956"/>
            <a:ext cx="268569" cy="1"/>
          </a:xfrm>
          <a:prstGeom prst="straightConnector1">
            <a:avLst/>
          </a:prstGeom>
          <a:ln w="1905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614A834E-75BC-5909-B4FC-848EC7144880}"/>
              </a:ext>
            </a:extLst>
          </p:cNvPr>
          <p:cNvCxnSpPr>
            <a:cxnSpLocks/>
          </p:cNvCxnSpPr>
          <p:nvPr/>
        </p:nvCxnSpPr>
        <p:spPr>
          <a:xfrm>
            <a:off x="5337403" y="2840663"/>
            <a:ext cx="268569" cy="1"/>
          </a:xfrm>
          <a:prstGeom prst="straightConnector1">
            <a:avLst/>
          </a:prstGeom>
          <a:ln w="1905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59" name="图片 58" descr="图形用户界面, 文本, 应用程序, Teams&#10;&#10;描述已自动生成">
            <a:extLst>
              <a:ext uri="{FF2B5EF4-FFF2-40B4-BE49-F238E27FC236}">
                <a16:creationId xmlns:a16="http://schemas.microsoft.com/office/drawing/2014/main" id="{EC3A7EDE-1CC5-93E7-48B7-9FF514B181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3324" y="1648823"/>
            <a:ext cx="964415" cy="1121258"/>
          </a:xfrm>
          <a:prstGeom prst="rect">
            <a:avLst/>
          </a:prstGeom>
        </p:spPr>
      </p:pic>
    </p:spTree>
    <p:extLst>
      <p:ext uri="{BB962C8B-B14F-4D97-AF65-F5344CB8AC3E}">
        <p14:creationId xmlns:p14="http://schemas.microsoft.com/office/powerpoint/2010/main" val="3787791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21AD1-0FDA-B845-AE58-7C87D4E236F9}"/>
              </a:ext>
            </a:extLst>
          </p:cNvPr>
          <p:cNvSpPr>
            <a:spLocks noGrp="1"/>
          </p:cNvSpPr>
          <p:nvPr>
            <p:ph type="title"/>
          </p:nvPr>
        </p:nvSpPr>
        <p:spPr/>
        <p:txBody>
          <a:bodyPr/>
          <a:lstStyle/>
          <a:p>
            <a:r>
              <a:rPr kumimoji="1" lang="en-US" altLang="zh-CN" dirty="0"/>
              <a:t>Computation frameworks to support different services</a:t>
            </a:r>
            <a:endParaRPr kumimoji="1" lang="zh-CN" altLang="en-US" dirty="0"/>
          </a:p>
        </p:txBody>
      </p:sp>
      <p:sp>
        <p:nvSpPr>
          <p:cNvPr id="4" name="灯片编号占位符 3">
            <a:extLst>
              <a:ext uri="{FF2B5EF4-FFF2-40B4-BE49-F238E27FC236}">
                <a16:creationId xmlns:a16="http://schemas.microsoft.com/office/drawing/2014/main" id="{B07E0237-D25D-B04E-B8DE-3997088524ED}"/>
              </a:ext>
            </a:extLst>
          </p:cNvPr>
          <p:cNvSpPr>
            <a:spLocks noGrp="1"/>
          </p:cNvSpPr>
          <p:nvPr>
            <p:ph type="sldNum" sz="quarter" idx="12"/>
          </p:nvPr>
        </p:nvSpPr>
        <p:spPr/>
        <p:txBody>
          <a:bodyPr/>
          <a:lstStyle/>
          <a:p>
            <a:fld id="{ADE361C3-C043-4A6E-BDCE-8DA1E7D90A3B}" type="slidenum">
              <a:rPr lang="zh-CN" altLang="en-US" smtClean="0"/>
              <a:t>28</a:t>
            </a:fld>
            <a:endParaRPr lang="zh-CN" altLang="en-US" dirty="0"/>
          </a:p>
        </p:txBody>
      </p:sp>
      <p:pic>
        <p:nvPicPr>
          <p:cNvPr id="3" name="图片 2">
            <a:extLst>
              <a:ext uri="{FF2B5EF4-FFF2-40B4-BE49-F238E27FC236}">
                <a16:creationId xmlns:a16="http://schemas.microsoft.com/office/drawing/2014/main" id="{CF67E604-0DF2-3959-F822-CE1AB9D5D5A3}"/>
              </a:ext>
            </a:extLst>
          </p:cNvPr>
          <p:cNvPicPr>
            <a:picLocks noChangeAspect="1"/>
          </p:cNvPicPr>
          <p:nvPr/>
        </p:nvPicPr>
        <p:blipFill>
          <a:blip r:embed="rId3"/>
          <a:stretch>
            <a:fillRect/>
          </a:stretch>
        </p:blipFill>
        <p:spPr>
          <a:xfrm>
            <a:off x="415215" y="1630121"/>
            <a:ext cx="1907701" cy="3439791"/>
          </a:xfrm>
          <a:prstGeom prst="rect">
            <a:avLst/>
          </a:prstGeom>
        </p:spPr>
      </p:pic>
      <p:pic>
        <p:nvPicPr>
          <p:cNvPr id="15" name="图片 14" descr="图示&#10;&#10;描述已自动生成">
            <a:extLst>
              <a:ext uri="{FF2B5EF4-FFF2-40B4-BE49-F238E27FC236}">
                <a16:creationId xmlns:a16="http://schemas.microsoft.com/office/drawing/2014/main" id="{5D3B5C83-FD80-3A74-9E3B-2C18B6E0B4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7603" y="1774137"/>
            <a:ext cx="2670811" cy="2049910"/>
          </a:xfrm>
          <a:prstGeom prst="rect">
            <a:avLst/>
          </a:prstGeom>
        </p:spPr>
      </p:pic>
      <p:sp>
        <p:nvSpPr>
          <p:cNvPr id="16" name="文本框 15">
            <a:extLst>
              <a:ext uri="{FF2B5EF4-FFF2-40B4-BE49-F238E27FC236}">
                <a16:creationId xmlns:a16="http://schemas.microsoft.com/office/drawing/2014/main" id="{8FE4EF8B-AAAE-33CD-93ED-CD37E7233929}"/>
              </a:ext>
            </a:extLst>
          </p:cNvPr>
          <p:cNvSpPr txBox="1"/>
          <p:nvPr/>
        </p:nvSpPr>
        <p:spPr>
          <a:xfrm>
            <a:off x="2975338" y="4306497"/>
            <a:ext cx="2889652" cy="415498"/>
          </a:xfrm>
          <a:prstGeom prst="rect">
            <a:avLst/>
          </a:prstGeom>
          <a:noFill/>
        </p:spPr>
        <p:txBody>
          <a:bodyPr wrap="square">
            <a:spAutoFit/>
          </a:bodyPr>
          <a:lstStyle/>
          <a:p>
            <a:r>
              <a:rPr kumimoji="1" lang="en-US" altLang="zh-CN" sz="1050" dirty="0">
                <a:solidFill>
                  <a:schemeClr val="tx1">
                    <a:lumMod val="50000"/>
                    <a:lumOff val="50000"/>
                  </a:schemeClr>
                </a:solidFill>
              </a:rPr>
              <a:t>Source:</a:t>
            </a:r>
            <a:r>
              <a:rPr kumimoji="1" lang="zh-CN" altLang="en-US" sz="1050" dirty="0">
                <a:solidFill>
                  <a:schemeClr val="tx1">
                    <a:lumMod val="50000"/>
                    <a:lumOff val="50000"/>
                  </a:schemeClr>
                </a:solidFill>
              </a:rPr>
              <a:t> </a:t>
            </a:r>
            <a:r>
              <a:rPr kumimoji="1" lang="en-US" altLang="zh-CN" sz="1050" dirty="0">
                <a:solidFill>
                  <a:schemeClr val="tx1">
                    <a:lumMod val="50000"/>
                    <a:lumOff val="50000"/>
                  </a:schemeClr>
                </a:solidFill>
              </a:rPr>
              <a:t>https://</a:t>
            </a:r>
            <a:r>
              <a:rPr kumimoji="1" lang="en-US" altLang="zh-CN" sz="1050" dirty="0" err="1">
                <a:solidFill>
                  <a:schemeClr val="tx1">
                    <a:lumMod val="50000"/>
                    <a:lumOff val="50000"/>
                  </a:schemeClr>
                </a:solidFill>
              </a:rPr>
              <a:t>www.graphable.ai</a:t>
            </a:r>
            <a:r>
              <a:rPr kumimoji="1" lang="en-US" altLang="zh-CN" sz="1050" dirty="0">
                <a:solidFill>
                  <a:schemeClr val="tx1">
                    <a:lumMod val="50000"/>
                    <a:lumOff val="50000"/>
                  </a:schemeClr>
                </a:solidFill>
              </a:rPr>
              <a:t>/blog/graph-database-fraud-detection/</a:t>
            </a:r>
            <a:endParaRPr lang="zh-CN" altLang="en-US" sz="1050" dirty="0">
              <a:solidFill>
                <a:schemeClr val="tx1">
                  <a:lumMod val="50000"/>
                  <a:lumOff val="50000"/>
                </a:schemeClr>
              </a:solidFill>
            </a:endParaRPr>
          </a:p>
        </p:txBody>
      </p:sp>
      <p:pic>
        <p:nvPicPr>
          <p:cNvPr id="18" name="图片 17" descr="图形用户界面, 文本, 应用程序, Teams&#10;&#10;描述已自动生成">
            <a:extLst>
              <a:ext uri="{FF2B5EF4-FFF2-40B4-BE49-F238E27FC236}">
                <a16:creationId xmlns:a16="http://schemas.microsoft.com/office/drawing/2014/main" id="{C19E330E-7189-0E8E-F3F1-9A0A93E82C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0836" y="1696329"/>
            <a:ext cx="2581661" cy="3001516"/>
          </a:xfrm>
          <a:prstGeom prst="rect">
            <a:avLst/>
          </a:prstGeom>
        </p:spPr>
      </p:pic>
      <p:sp>
        <p:nvSpPr>
          <p:cNvPr id="19" name="文本框 18">
            <a:extLst>
              <a:ext uri="{FF2B5EF4-FFF2-40B4-BE49-F238E27FC236}">
                <a16:creationId xmlns:a16="http://schemas.microsoft.com/office/drawing/2014/main" id="{C3880A1E-84FF-7E48-B8C7-DA9D9C6E989C}"/>
              </a:ext>
            </a:extLst>
          </p:cNvPr>
          <p:cNvSpPr txBox="1"/>
          <p:nvPr/>
        </p:nvSpPr>
        <p:spPr>
          <a:xfrm>
            <a:off x="138695" y="1129308"/>
            <a:ext cx="2314983" cy="369332"/>
          </a:xfrm>
          <a:prstGeom prst="rect">
            <a:avLst/>
          </a:prstGeom>
          <a:noFill/>
        </p:spPr>
        <p:txBody>
          <a:bodyPr wrap="square">
            <a:spAutoFit/>
          </a:bodyPr>
          <a:lstStyle/>
          <a:p>
            <a:pPr algn="ctr"/>
            <a:r>
              <a:rPr kumimoji="1" lang="en-US" altLang="zh-CN" b="1" dirty="0"/>
              <a:t>Hot topics</a:t>
            </a:r>
            <a:endParaRPr lang="zh-CN" altLang="en-US" b="1" dirty="0"/>
          </a:p>
        </p:txBody>
      </p:sp>
      <p:sp>
        <p:nvSpPr>
          <p:cNvPr id="21" name="文本框 20">
            <a:extLst>
              <a:ext uri="{FF2B5EF4-FFF2-40B4-BE49-F238E27FC236}">
                <a16:creationId xmlns:a16="http://schemas.microsoft.com/office/drawing/2014/main" id="{9F520FF2-0B3F-8DE2-3BAE-257D4C7A8C17}"/>
              </a:ext>
            </a:extLst>
          </p:cNvPr>
          <p:cNvSpPr txBox="1"/>
          <p:nvPr/>
        </p:nvSpPr>
        <p:spPr>
          <a:xfrm>
            <a:off x="2935516" y="1129308"/>
            <a:ext cx="2314983" cy="369332"/>
          </a:xfrm>
          <a:prstGeom prst="rect">
            <a:avLst/>
          </a:prstGeom>
          <a:noFill/>
        </p:spPr>
        <p:txBody>
          <a:bodyPr wrap="square">
            <a:spAutoFit/>
          </a:bodyPr>
          <a:lstStyle/>
          <a:p>
            <a:pPr algn="ctr"/>
            <a:r>
              <a:rPr kumimoji="1" lang="en-US" altLang="zh-CN" b="1" dirty="0"/>
              <a:t>Fraud detection</a:t>
            </a:r>
            <a:endParaRPr lang="zh-CN" altLang="en-US" b="1" dirty="0"/>
          </a:p>
        </p:txBody>
      </p:sp>
      <p:sp>
        <p:nvSpPr>
          <p:cNvPr id="22" name="文本框 21">
            <a:extLst>
              <a:ext uri="{FF2B5EF4-FFF2-40B4-BE49-F238E27FC236}">
                <a16:creationId xmlns:a16="http://schemas.microsoft.com/office/drawing/2014/main" id="{ED95A1A7-6858-5382-9CEF-4558D20E1B03}"/>
              </a:ext>
            </a:extLst>
          </p:cNvPr>
          <p:cNvSpPr txBox="1"/>
          <p:nvPr/>
        </p:nvSpPr>
        <p:spPr>
          <a:xfrm>
            <a:off x="6214174" y="1129308"/>
            <a:ext cx="2314983" cy="369332"/>
          </a:xfrm>
          <a:prstGeom prst="rect">
            <a:avLst/>
          </a:prstGeom>
          <a:noFill/>
        </p:spPr>
        <p:txBody>
          <a:bodyPr wrap="square">
            <a:spAutoFit/>
          </a:bodyPr>
          <a:lstStyle/>
          <a:p>
            <a:pPr algn="ctr"/>
            <a:r>
              <a:rPr kumimoji="1" lang="en-US" altLang="zh-CN" b="1" dirty="0"/>
              <a:t>Chat Bot</a:t>
            </a:r>
            <a:endParaRPr lang="zh-CN" altLang="en-US" b="1" dirty="0"/>
          </a:p>
        </p:txBody>
      </p:sp>
      <p:sp>
        <p:nvSpPr>
          <p:cNvPr id="23" name="矩形 22">
            <a:extLst>
              <a:ext uri="{FF2B5EF4-FFF2-40B4-BE49-F238E27FC236}">
                <a16:creationId xmlns:a16="http://schemas.microsoft.com/office/drawing/2014/main" id="{764E8697-57C0-F986-78EC-AE387C200D63}"/>
              </a:ext>
            </a:extLst>
          </p:cNvPr>
          <p:cNvSpPr/>
          <p:nvPr/>
        </p:nvSpPr>
        <p:spPr>
          <a:xfrm>
            <a:off x="377092" y="5134128"/>
            <a:ext cx="3672800" cy="369332"/>
          </a:xfrm>
          <a:prstGeom prst="rect">
            <a:avLst/>
          </a:prstGeom>
        </p:spPr>
        <p:txBody>
          <a:bodyPr wrap="none">
            <a:spAutoFit/>
          </a:bodyPr>
          <a:lstStyle/>
          <a:p>
            <a:r>
              <a:rPr lang="en-US" altLang="zh-CN" dirty="0">
                <a:solidFill>
                  <a:srgbClr val="C00000"/>
                </a:solidFill>
                <a:ea typeface="Microsoft YaHei" panose="020B0503020204020204" pitchFamily="34" charset="-122"/>
                <a:cs typeface="Arial" panose="020B0604020202020204" pitchFamily="34" charset="0"/>
              </a:rPr>
              <a:t>Scalable</a:t>
            </a:r>
            <a:r>
              <a:rPr lang="zh-CN" altLang="en-US" dirty="0">
                <a:solidFill>
                  <a:srgbClr val="C00000"/>
                </a:solidFill>
                <a:ea typeface="Microsoft YaHei" panose="020B0503020204020204" pitchFamily="34" charset="-122"/>
                <a:cs typeface="Arial" panose="020B0604020202020204" pitchFamily="34" charset="0"/>
              </a:rPr>
              <a:t> </a:t>
            </a:r>
            <a:r>
              <a:rPr lang="en-US" altLang="zh-CN" dirty="0">
                <a:solidFill>
                  <a:srgbClr val="C00000"/>
                </a:solidFill>
                <a:ea typeface="Microsoft YaHei" panose="020B0503020204020204" pitchFamily="34" charset="-122"/>
                <a:cs typeface="Arial" panose="020B0604020202020204" pitchFamily="34" charset="0"/>
              </a:rPr>
              <a:t>batch processing system</a:t>
            </a:r>
            <a:endParaRPr lang="zh-CN" altLang="en-US" dirty="0">
              <a:solidFill>
                <a:srgbClr val="C00000"/>
              </a:solidFill>
              <a:ea typeface="Microsoft YaHei" panose="020B0503020204020204" pitchFamily="34" charset="-122"/>
              <a:cs typeface="Arial" panose="020B0604020202020204" pitchFamily="34" charset="0"/>
            </a:endParaRPr>
          </a:p>
        </p:txBody>
      </p:sp>
      <p:cxnSp>
        <p:nvCxnSpPr>
          <p:cNvPr id="24" name="直线连接符 23">
            <a:extLst>
              <a:ext uri="{FF2B5EF4-FFF2-40B4-BE49-F238E27FC236}">
                <a16:creationId xmlns:a16="http://schemas.microsoft.com/office/drawing/2014/main" id="{C1F8B96E-9B45-F340-6D3D-A6C3869D2CD5}"/>
              </a:ext>
            </a:extLst>
          </p:cNvPr>
          <p:cNvCxnSpPr>
            <a:cxnSpLocks/>
          </p:cNvCxnSpPr>
          <p:nvPr/>
        </p:nvCxnSpPr>
        <p:spPr>
          <a:xfrm flipH="1" flipV="1">
            <a:off x="1475656" y="4697844"/>
            <a:ext cx="72008" cy="436284"/>
          </a:xfrm>
          <a:prstGeom prst="line">
            <a:avLst/>
          </a:prstGeom>
          <a:ln w="22225">
            <a:solidFill>
              <a:srgbClr val="F4003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3673D56E-45B6-C6A6-A7C0-83A5959786B0}"/>
              </a:ext>
            </a:extLst>
          </p:cNvPr>
          <p:cNvSpPr/>
          <p:nvPr/>
        </p:nvSpPr>
        <p:spPr>
          <a:xfrm>
            <a:off x="2411760" y="3793604"/>
            <a:ext cx="3698448" cy="369332"/>
          </a:xfrm>
          <a:prstGeom prst="rect">
            <a:avLst/>
          </a:prstGeom>
        </p:spPr>
        <p:txBody>
          <a:bodyPr wrap="none">
            <a:spAutoFit/>
          </a:bodyPr>
          <a:lstStyle/>
          <a:p>
            <a:r>
              <a:rPr lang="en-US" altLang="zh-CN" dirty="0">
                <a:solidFill>
                  <a:srgbClr val="C00000"/>
                </a:solidFill>
                <a:ea typeface="Microsoft YaHei" panose="020B0503020204020204" pitchFamily="34" charset="-122"/>
                <a:cs typeface="Arial" panose="020B0604020202020204" pitchFamily="34" charset="0"/>
              </a:rPr>
              <a:t>Scalable graph processing system</a:t>
            </a:r>
            <a:endParaRPr lang="zh-CN" altLang="en-US" dirty="0">
              <a:solidFill>
                <a:srgbClr val="C00000"/>
              </a:solidFill>
              <a:ea typeface="Microsoft YaHei" panose="020B0503020204020204" pitchFamily="34" charset="-122"/>
              <a:cs typeface="Arial" panose="020B0604020202020204" pitchFamily="34" charset="0"/>
            </a:endParaRPr>
          </a:p>
        </p:txBody>
      </p:sp>
      <p:cxnSp>
        <p:nvCxnSpPr>
          <p:cNvPr id="29" name="直线连接符 28">
            <a:extLst>
              <a:ext uri="{FF2B5EF4-FFF2-40B4-BE49-F238E27FC236}">
                <a16:creationId xmlns:a16="http://schemas.microsoft.com/office/drawing/2014/main" id="{294393A2-D441-B761-92F0-AA9DAB5C4F3C}"/>
              </a:ext>
            </a:extLst>
          </p:cNvPr>
          <p:cNvCxnSpPr>
            <a:cxnSpLocks/>
          </p:cNvCxnSpPr>
          <p:nvPr/>
        </p:nvCxnSpPr>
        <p:spPr>
          <a:xfrm flipH="1" flipV="1">
            <a:off x="4073902" y="3387763"/>
            <a:ext cx="72008" cy="436284"/>
          </a:xfrm>
          <a:prstGeom prst="line">
            <a:avLst/>
          </a:prstGeom>
          <a:ln w="22225">
            <a:solidFill>
              <a:srgbClr val="F4003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1361E395-249A-6CA4-BDF9-E253DFEED198}"/>
              </a:ext>
            </a:extLst>
          </p:cNvPr>
          <p:cNvSpPr/>
          <p:nvPr/>
        </p:nvSpPr>
        <p:spPr>
          <a:xfrm>
            <a:off x="6300192" y="5161756"/>
            <a:ext cx="2646878" cy="369332"/>
          </a:xfrm>
          <a:prstGeom prst="rect">
            <a:avLst/>
          </a:prstGeom>
        </p:spPr>
        <p:txBody>
          <a:bodyPr wrap="none">
            <a:spAutoFit/>
          </a:bodyPr>
          <a:lstStyle/>
          <a:p>
            <a:r>
              <a:rPr lang="en-US" altLang="zh-CN" dirty="0">
                <a:solidFill>
                  <a:srgbClr val="C00000"/>
                </a:solidFill>
                <a:ea typeface="Microsoft YaHei" panose="020B0503020204020204" pitchFamily="34" charset="-122"/>
                <a:cs typeface="Arial" panose="020B0604020202020204" pitchFamily="34" charset="0"/>
              </a:rPr>
              <a:t>Scalable ML/AI systems</a:t>
            </a:r>
            <a:endParaRPr lang="zh-CN" altLang="en-US" dirty="0">
              <a:solidFill>
                <a:srgbClr val="C00000"/>
              </a:solidFill>
              <a:ea typeface="Microsoft YaHei" panose="020B0503020204020204" pitchFamily="34" charset="-122"/>
              <a:cs typeface="Arial" panose="020B0604020202020204" pitchFamily="34" charset="0"/>
            </a:endParaRPr>
          </a:p>
        </p:txBody>
      </p:sp>
      <p:cxnSp>
        <p:nvCxnSpPr>
          <p:cNvPr id="31" name="直线连接符 30">
            <a:extLst>
              <a:ext uri="{FF2B5EF4-FFF2-40B4-BE49-F238E27FC236}">
                <a16:creationId xmlns:a16="http://schemas.microsoft.com/office/drawing/2014/main" id="{3A259492-3678-F01E-4CD5-AE3717EF4D78}"/>
              </a:ext>
            </a:extLst>
          </p:cNvPr>
          <p:cNvCxnSpPr>
            <a:cxnSpLocks/>
          </p:cNvCxnSpPr>
          <p:nvPr/>
        </p:nvCxnSpPr>
        <p:spPr>
          <a:xfrm flipH="1" flipV="1">
            <a:off x="6884483" y="4193379"/>
            <a:ext cx="171885" cy="940749"/>
          </a:xfrm>
          <a:prstGeom prst="line">
            <a:avLst/>
          </a:prstGeom>
          <a:ln w="22225">
            <a:solidFill>
              <a:srgbClr val="F4003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643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8754C-6D49-064C-B39B-184FAC979391}"/>
              </a:ext>
            </a:extLst>
          </p:cNvPr>
          <p:cNvSpPr>
            <a:spLocks noGrp="1"/>
          </p:cNvSpPr>
          <p:nvPr>
            <p:ph type="title"/>
          </p:nvPr>
        </p:nvSpPr>
        <p:spPr>
          <a:xfrm>
            <a:off x="320547" y="237826"/>
            <a:ext cx="8867319" cy="900442"/>
          </a:xfrm>
        </p:spPr>
        <p:txBody>
          <a:bodyPr/>
          <a:lstStyle/>
          <a:p>
            <a:r>
              <a:rPr kumimoji="1" lang="en-US" altLang="zh-CN" dirty="0"/>
              <a:t>A scalable website: </a:t>
            </a:r>
            <a:r>
              <a:rPr kumimoji="1" lang="en-US" altLang="zh-CN" b="0" dirty="0"/>
              <a:t>powered by distributed (parallel) systems!</a:t>
            </a:r>
            <a:endParaRPr kumimoji="1" lang="zh-CN" altLang="en-US" b="0" dirty="0"/>
          </a:p>
        </p:txBody>
      </p:sp>
      <p:sp>
        <p:nvSpPr>
          <p:cNvPr id="3" name="内容占位符 2">
            <a:extLst>
              <a:ext uri="{FF2B5EF4-FFF2-40B4-BE49-F238E27FC236}">
                <a16:creationId xmlns:a16="http://schemas.microsoft.com/office/drawing/2014/main" id="{2D84AAE6-ABA1-1148-828B-16573E4AFE73}"/>
              </a:ext>
            </a:extLst>
          </p:cNvPr>
          <p:cNvSpPr>
            <a:spLocks noGrp="1"/>
          </p:cNvSpPr>
          <p:nvPr>
            <p:ph idx="1"/>
          </p:nvPr>
        </p:nvSpPr>
        <p:spPr>
          <a:xfrm>
            <a:off x="457199" y="1129307"/>
            <a:ext cx="4923861" cy="1655541"/>
          </a:xfrm>
        </p:spPr>
        <p:txBody>
          <a:bodyPr>
            <a:normAutofit lnSpcReduction="10000"/>
          </a:bodyPr>
          <a:lstStyle/>
          <a:p>
            <a:r>
              <a:rPr kumimoji="1" lang="en-US" altLang="zh-CN" dirty="0"/>
              <a:t>Distributed</a:t>
            </a:r>
            <a:r>
              <a:rPr kumimoji="1" lang="zh-CN" altLang="en-US" dirty="0"/>
              <a:t> </a:t>
            </a:r>
            <a:r>
              <a:rPr kumimoji="1" lang="en-US" altLang="zh-CN" dirty="0"/>
              <a:t>system</a:t>
            </a:r>
            <a:r>
              <a:rPr kumimoji="1" lang="en-US" altLang="zh-CN" b="0" dirty="0"/>
              <a:t>: </a:t>
            </a:r>
            <a:r>
              <a:rPr lang="en" altLang="zh-CN" sz="1800" b="0" i="1" dirty="0">
                <a:effectLst/>
                <a:latin typeface="TimesNewRomanPS"/>
              </a:rPr>
              <a:t>A distributed system is a collection of independent computers that appears to its users as a single coherent system. </a:t>
            </a:r>
          </a:p>
          <a:p>
            <a:pPr>
              <a:spcBef>
                <a:spcPts val="0"/>
              </a:spcBef>
            </a:pPr>
            <a:r>
              <a:rPr kumimoji="1" lang="en" altLang="zh-CN" b="0" dirty="0">
                <a:latin typeface="TimesNewRomanPS"/>
              </a:rPr>
              <a:t> -  DISTRIBUTED SYSTEMS  Principles &amp; Paradigms, Second Edition </a:t>
            </a:r>
          </a:p>
          <a:p>
            <a:pPr>
              <a:spcBef>
                <a:spcPts val="0"/>
              </a:spcBef>
            </a:pPr>
            <a:endParaRPr kumimoji="1" lang="zh-CN" altLang="en-US" b="0" dirty="0"/>
          </a:p>
        </p:txBody>
      </p:sp>
      <p:grpSp>
        <p:nvGrpSpPr>
          <p:cNvPr id="31" name="组合 30">
            <a:extLst>
              <a:ext uri="{FF2B5EF4-FFF2-40B4-BE49-F238E27FC236}">
                <a16:creationId xmlns:a16="http://schemas.microsoft.com/office/drawing/2014/main" id="{5423F327-2DD2-FA46-9A5C-BBEC438FA290}"/>
              </a:ext>
            </a:extLst>
          </p:cNvPr>
          <p:cNvGrpSpPr/>
          <p:nvPr/>
        </p:nvGrpSpPr>
        <p:grpSpPr>
          <a:xfrm>
            <a:off x="5818303" y="4272758"/>
            <a:ext cx="3038209" cy="1240753"/>
            <a:chOff x="5004048" y="4297660"/>
            <a:chExt cx="3038209" cy="1240753"/>
          </a:xfrm>
        </p:grpSpPr>
        <p:grpSp>
          <p:nvGrpSpPr>
            <p:cNvPr id="12" name="组合 11">
              <a:extLst>
                <a:ext uri="{FF2B5EF4-FFF2-40B4-BE49-F238E27FC236}">
                  <a16:creationId xmlns:a16="http://schemas.microsoft.com/office/drawing/2014/main" id="{BD47C26A-2682-D644-A8F3-22B51129F77F}"/>
                </a:ext>
              </a:extLst>
            </p:cNvPr>
            <p:cNvGrpSpPr/>
            <p:nvPr/>
          </p:nvGrpSpPr>
          <p:grpSpPr>
            <a:xfrm>
              <a:off x="5004048" y="4297660"/>
              <a:ext cx="905319" cy="801616"/>
              <a:chOff x="5914584" y="4712265"/>
              <a:chExt cx="905319" cy="801616"/>
            </a:xfrm>
          </p:grpSpPr>
          <p:grpSp>
            <p:nvGrpSpPr>
              <p:cNvPr id="11" name="组合 10">
                <a:extLst>
                  <a:ext uri="{FF2B5EF4-FFF2-40B4-BE49-F238E27FC236}">
                    <a16:creationId xmlns:a16="http://schemas.microsoft.com/office/drawing/2014/main" id="{1C9ACDEE-184B-FB41-BFDE-1AEA1BFF4A14}"/>
                  </a:ext>
                </a:extLst>
              </p:cNvPr>
              <p:cNvGrpSpPr/>
              <p:nvPr/>
            </p:nvGrpSpPr>
            <p:grpSpPr>
              <a:xfrm>
                <a:off x="5914584" y="4712265"/>
                <a:ext cx="901209" cy="801616"/>
                <a:chOff x="5914584" y="4712265"/>
                <a:chExt cx="901209" cy="801616"/>
              </a:xfrm>
            </p:grpSpPr>
            <p:sp>
              <p:nvSpPr>
                <p:cNvPr id="6" name="矩形 5">
                  <a:extLst>
                    <a:ext uri="{FF2B5EF4-FFF2-40B4-BE49-F238E27FC236}">
                      <a16:creationId xmlns:a16="http://schemas.microsoft.com/office/drawing/2014/main" id="{91CA0E6D-03B6-9344-ABB3-0740EC8EA60A}"/>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5B45DDC4-A618-ED40-B089-5B3BED3F2E21}"/>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0" name="组合 9">
                <a:extLst>
                  <a:ext uri="{FF2B5EF4-FFF2-40B4-BE49-F238E27FC236}">
                    <a16:creationId xmlns:a16="http://schemas.microsoft.com/office/drawing/2014/main" id="{CCDC4E2E-5597-0A40-AB6D-EBE32629C798}"/>
                  </a:ext>
                </a:extLst>
              </p:cNvPr>
              <p:cNvGrpSpPr/>
              <p:nvPr/>
            </p:nvGrpSpPr>
            <p:grpSpPr>
              <a:xfrm>
                <a:off x="5914584" y="4989264"/>
                <a:ext cx="905319" cy="494965"/>
                <a:chOff x="4881156" y="4586631"/>
                <a:chExt cx="905319" cy="494965"/>
              </a:xfrm>
            </p:grpSpPr>
            <p:sp>
              <p:nvSpPr>
                <p:cNvPr id="7" name="一个圆顶角并剪去另一个顶角的矩形 6">
                  <a:extLst>
                    <a:ext uri="{FF2B5EF4-FFF2-40B4-BE49-F238E27FC236}">
                      <a16:creationId xmlns:a16="http://schemas.microsoft.com/office/drawing/2014/main" id="{989412F3-AEBD-444F-B936-10486FDC200C}"/>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84D9ADC0-48BD-1040-A20F-7EAE9C91BFAE}"/>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13" name="组合 12">
              <a:extLst>
                <a:ext uri="{FF2B5EF4-FFF2-40B4-BE49-F238E27FC236}">
                  <a16:creationId xmlns:a16="http://schemas.microsoft.com/office/drawing/2014/main" id="{34E2A74C-B1FB-3D4D-9031-321F4104551F}"/>
                </a:ext>
              </a:extLst>
            </p:cNvPr>
            <p:cNvGrpSpPr/>
            <p:nvPr/>
          </p:nvGrpSpPr>
          <p:grpSpPr>
            <a:xfrm>
              <a:off x="5835606" y="4297660"/>
              <a:ext cx="905319" cy="801616"/>
              <a:chOff x="5914584" y="4712265"/>
              <a:chExt cx="905319" cy="801616"/>
            </a:xfrm>
          </p:grpSpPr>
          <p:grpSp>
            <p:nvGrpSpPr>
              <p:cNvPr id="14" name="组合 13">
                <a:extLst>
                  <a:ext uri="{FF2B5EF4-FFF2-40B4-BE49-F238E27FC236}">
                    <a16:creationId xmlns:a16="http://schemas.microsoft.com/office/drawing/2014/main" id="{1A242605-15F2-4749-A385-E0A351BD5BC3}"/>
                  </a:ext>
                </a:extLst>
              </p:cNvPr>
              <p:cNvGrpSpPr/>
              <p:nvPr/>
            </p:nvGrpSpPr>
            <p:grpSpPr>
              <a:xfrm>
                <a:off x="5914584" y="4712265"/>
                <a:ext cx="901209" cy="801616"/>
                <a:chOff x="5914584" y="4712265"/>
                <a:chExt cx="901209" cy="801616"/>
              </a:xfrm>
            </p:grpSpPr>
            <p:sp>
              <p:nvSpPr>
                <p:cNvPr id="18" name="矩形 17">
                  <a:extLst>
                    <a:ext uri="{FF2B5EF4-FFF2-40B4-BE49-F238E27FC236}">
                      <a16:creationId xmlns:a16="http://schemas.microsoft.com/office/drawing/2014/main" id="{A7901C6F-3B85-C14F-B16B-C3FDC294A939}"/>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18">
                  <a:extLst>
                    <a:ext uri="{FF2B5EF4-FFF2-40B4-BE49-F238E27FC236}">
                      <a16:creationId xmlns:a16="http://schemas.microsoft.com/office/drawing/2014/main" id="{65785C67-74DC-A843-9940-64299D2305A5}"/>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5" name="组合 14">
                <a:extLst>
                  <a:ext uri="{FF2B5EF4-FFF2-40B4-BE49-F238E27FC236}">
                    <a16:creationId xmlns:a16="http://schemas.microsoft.com/office/drawing/2014/main" id="{AC0754F9-44CB-7C40-86EB-36552037A5FC}"/>
                  </a:ext>
                </a:extLst>
              </p:cNvPr>
              <p:cNvGrpSpPr/>
              <p:nvPr/>
            </p:nvGrpSpPr>
            <p:grpSpPr>
              <a:xfrm>
                <a:off x="5914584" y="4989264"/>
                <a:ext cx="905319" cy="494965"/>
                <a:chOff x="4881156" y="4586631"/>
                <a:chExt cx="905319" cy="494965"/>
              </a:xfrm>
            </p:grpSpPr>
            <p:sp>
              <p:nvSpPr>
                <p:cNvPr id="16" name="一个圆顶角并剪去另一个顶角的矩形 15">
                  <a:extLst>
                    <a:ext uri="{FF2B5EF4-FFF2-40B4-BE49-F238E27FC236}">
                      <a16:creationId xmlns:a16="http://schemas.microsoft.com/office/drawing/2014/main" id="{3E117309-25AE-0F4D-819E-16CB5A9B9930}"/>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C26124FB-877F-C84B-8C3B-CEA6BE7A4594}"/>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20" name="组合 19">
              <a:extLst>
                <a:ext uri="{FF2B5EF4-FFF2-40B4-BE49-F238E27FC236}">
                  <a16:creationId xmlns:a16="http://schemas.microsoft.com/office/drawing/2014/main" id="{4D019E42-DE43-9E4F-BE41-E461F630B312}"/>
                </a:ext>
              </a:extLst>
            </p:cNvPr>
            <p:cNvGrpSpPr/>
            <p:nvPr/>
          </p:nvGrpSpPr>
          <p:grpSpPr>
            <a:xfrm>
              <a:off x="7136938" y="4297660"/>
              <a:ext cx="905319" cy="801616"/>
              <a:chOff x="5914584" y="4712265"/>
              <a:chExt cx="905319" cy="801616"/>
            </a:xfrm>
          </p:grpSpPr>
          <p:grpSp>
            <p:nvGrpSpPr>
              <p:cNvPr id="21" name="组合 20">
                <a:extLst>
                  <a:ext uri="{FF2B5EF4-FFF2-40B4-BE49-F238E27FC236}">
                    <a16:creationId xmlns:a16="http://schemas.microsoft.com/office/drawing/2014/main" id="{15B81DAD-D9AB-114D-97D9-CAFCC43EAB07}"/>
                  </a:ext>
                </a:extLst>
              </p:cNvPr>
              <p:cNvGrpSpPr/>
              <p:nvPr/>
            </p:nvGrpSpPr>
            <p:grpSpPr>
              <a:xfrm>
                <a:off x="5914584" y="4712265"/>
                <a:ext cx="901209" cy="801616"/>
                <a:chOff x="5914584" y="4712265"/>
                <a:chExt cx="901209" cy="801616"/>
              </a:xfrm>
            </p:grpSpPr>
            <p:sp>
              <p:nvSpPr>
                <p:cNvPr id="25" name="矩形 24">
                  <a:extLst>
                    <a:ext uri="{FF2B5EF4-FFF2-40B4-BE49-F238E27FC236}">
                      <a16:creationId xmlns:a16="http://schemas.microsoft.com/office/drawing/2014/main" id="{35DE99A5-0432-AD41-A57D-48F2E7B450E1}"/>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矩形 25">
                  <a:extLst>
                    <a:ext uri="{FF2B5EF4-FFF2-40B4-BE49-F238E27FC236}">
                      <a16:creationId xmlns:a16="http://schemas.microsoft.com/office/drawing/2014/main" id="{2D40B61A-FBAD-294B-B9FA-7FFA36275BC2}"/>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22" name="组合 21">
                <a:extLst>
                  <a:ext uri="{FF2B5EF4-FFF2-40B4-BE49-F238E27FC236}">
                    <a16:creationId xmlns:a16="http://schemas.microsoft.com/office/drawing/2014/main" id="{B448FAA9-6953-FA46-9DA4-8FCD7826D0B2}"/>
                  </a:ext>
                </a:extLst>
              </p:cNvPr>
              <p:cNvGrpSpPr/>
              <p:nvPr/>
            </p:nvGrpSpPr>
            <p:grpSpPr>
              <a:xfrm>
                <a:off x="5914584" y="4989264"/>
                <a:ext cx="905319" cy="494965"/>
                <a:chOff x="4881156" y="4586631"/>
                <a:chExt cx="905319" cy="494965"/>
              </a:xfrm>
            </p:grpSpPr>
            <p:sp>
              <p:nvSpPr>
                <p:cNvPr id="23" name="一个圆顶角并剪去另一个顶角的矩形 22">
                  <a:extLst>
                    <a:ext uri="{FF2B5EF4-FFF2-40B4-BE49-F238E27FC236}">
                      <a16:creationId xmlns:a16="http://schemas.microsoft.com/office/drawing/2014/main" id="{93AC2A10-5F49-A343-A93D-44664AFDAB3F}"/>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598E71FE-609E-EC47-A067-0057A5232E4C}"/>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sp>
          <p:nvSpPr>
            <p:cNvPr id="27" name="矩形 26">
              <a:extLst>
                <a:ext uri="{FF2B5EF4-FFF2-40B4-BE49-F238E27FC236}">
                  <a16:creationId xmlns:a16="http://schemas.microsoft.com/office/drawing/2014/main" id="{DB10FC9C-A107-4149-8685-83B15C2B96BE}"/>
                </a:ext>
              </a:extLst>
            </p:cNvPr>
            <p:cNvSpPr/>
            <p:nvPr/>
          </p:nvSpPr>
          <p:spPr>
            <a:xfrm>
              <a:off x="6680258" y="454699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29" name="直线连接符 28">
              <a:extLst>
                <a:ext uri="{FF2B5EF4-FFF2-40B4-BE49-F238E27FC236}">
                  <a16:creationId xmlns:a16="http://schemas.microsoft.com/office/drawing/2014/main" id="{F4354987-ADF9-A14C-AB5D-ABFDD18A1C5F}"/>
                </a:ext>
              </a:extLst>
            </p:cNvPr>
            <p:cNvCxnSpPr/>
            <p:nvPr/>
          </p:nvCxnSpPr>
          <p:spPr>
            <a:xfrm>
              <a:off x="5090360" y="5161756"/>
              <a:ext cx="2888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A90C5C2-5D9A-8D40-B8DD-CE12FA270E5E}"/>
                </a:ext>
              </a:extLst>
            </p:cNvPr>
            <p:cNvSpPr/>
            <p:nvPr/>
          </p:nvSpPr>
          <p:spPr>
            <a:xfrm>
              <a:off x="5495307" y="5199859"/>
              <a:ext cx="2191626" cy="338554"/>
            </a:xfrm>
            <a:prstGeom prst="rect">
              <a:avLst/>
            </a:prstGeom>
            <a:noFill/>
          </p:spPr>
          <p:txBody>
            <a:bodyPr wrap="none">
              <a:spAutoFit/>
            </a:bodyPr>
            <a:lstStyle/>
            <a:p>
              <a:r>
                <a:rPr kumimoji="1" lang="en-US" altLang="zh-CN" sz="1600" dirty="0">
                  <a:solidFill>
                    <a:srgbClr val="000000"/>
                  </a:solidFill>
                </a:rPr>
                <a:t>Distributed file system</a:t>
              </a:r>
              <a:endParaRPr lang="zh-CN" altLang="en-US" sz="1600" dirty="0"/>
            </a:p>
          </p:txBody>
        </p:sp>
      </p:grpSp>
      <p:grpSp>
        <p:nvGrpSpPr>
          <p:cNvPr id="49" name="组合 48">
            <a:extLst>
              <a:ext uri="{FF2B5EF4-FFF2-40B4-BE49-F238E27FC236}">
                <a16:creationId xmlns:a16="http://schemas.microsoft.com/office/drawing/2014/main" id="{64263A85-E40D-9D43-819A-CB01CE1D5607}"/>
              </a:ext>
            </a:extLst>
          </p:cNvPr>
          <p:cNvGrpSpPr/>
          <p:nvPr/>
        </p:nvGrpSpPr>
        <p:grpSpPr>
          <a:xfrm>
            <a:off x="5758122" y="2568458"/>
            <a:ext cx="3098390" cy="1384372"/>
            <a:chOff x="5645427" y="2766408"/>
            <a:chExt cx="3098390" cy="1384372"/>
          </a:xfrm>
        </p:grpSpPr>
        <p:grpSp>
          <p:nvGrpSpPr>
            <p:cNvPr id="33" name="组合 32">
              <a:extLst>
                <a:ext uri="{FF2B5EF4-FFF2-40B4-BE49-F238E27FC236}">
                  <a16:creationId xmlns:a16="http://schemas.microsoft.com/office/drawing/2014/main" id="{FB96783A-F43B-E541-8D1C-B7188074E461}"/>
                </a:ext>
              </a:extLst>
            </p:cNvPr>
            <p:cNvGrpSpPr/>
            <p:nvPr/>
          </p:nvGrpSpPr>
          <p:grpSpPr>
            <a:xfrm>
              <a:off x="5645427" y="2766408"/>
              <a:ext cx="1309974" cy="899967"/>
              <a:chOff x="6831174" y="4263832"/>
              <a:chExt cx="1309974" cy="899967"/>
            </a:xfrm>
          </p:grpSpPr>
          <p:sp>
            <p:nvSpPr>
              <p:cNvPr id="34" name="矩形 33">
                <a:extLst>
                  <a:ext uri="{FF2B5EF4-FFF2-40B4-BE49-F238E27FC236}">
                    <a16:creationId xmlns:a16="http://schemas.microsoft.com/office/drawing/2014/main" id="{F4C4882F-F695-0641-A35A-899F1DA963D8}"/>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矩形 34">
                <a:extLst>
                  <a:ext uri="{FF2B5EF4-FFF2-40B4-BE49-F238E27FC236}">
                    <a16:creationId xmlns:a16="http://schemas.microsoft.com/office/drawing/2014/main" id="{E7FBA828-708B-6141-A6E9-9819E16F5F8F}"/>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36" name="组合 35">
                <a:extLst>
                  <a:ext uri="{FF2B5EF4-FFF2-40B4-BE49-F238E27FC236}">
                    <a16:creationId xmlns:a16="http://schemas.microsoft.com/office/drawing/2014/main" id="{579059C0-7ABD-6345-851B-51E6A7A27EE0}"/>
                  </a:ext>
                </a:extLst>
              </p:cNvPr>
              <p:cNvGrpSpPr/>
              <p:nvPr/>
            </p:nvGrpSpPr>
            <p:grpSpPr>
              <a:xfrm>
                <a:off x="6951983" y="4538944"/>
                <a:ext cx="1080001" cy="584154"/>
                <a:chOff x="6642225" y="3964214"/>
                <a:chExt cx="816191" cy="584154"/>
              </a:xfrm>
            </p:grpSpPr>
            <p:sp>
              <p:nvSpPr>
                <p:cNvPr id="37" name="磁盘 36">
                  <a:extLst>
                    <a:ext uri="{FF2B5EF4-FFF2-40B4-BE49-F238E27FC236}">
                      <a16:creationId xmlns:a16="http://schemas.microsoft.com/office/drawing/2014/main" id="{D0FC551E-6A07-504F-BB0B-8B7650BF685C}"/>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38" name="矩形 37">
                  <a:extLst>
                    <a:ext uri="{FF2B5EF4-FFF2-40B4-BE49-F238E27FC236}">
                      <a16:creationId xmlns:a16="http://schemas.microsoft.com/office/drawing/2014/main" id="{383D9A28-8199-4A49-9A2F-8B6220A3E364}"/>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grpSp>
          <p:nvGrpSpPr>
            <p:cNvPr id="39" name="组合 38">
              <a:extLst>
                <a:ext uri="{FF2B5EF4-FFF2-40B4-BE49-F238E27FC236}">
                  <a16:creationId xmlns:a16="http://schemas.microsoft.com/office/drawing/2014/main" id="{5A823212-6BEA-714C-B9A3-0E037ECB2397}"/>
                </a:ext>
              </a:extLst>
            </p:cNvPr>
            <p:cNvGrpSpPr/>
            <p:nvPr/>
          </p:nvGrpSpPr>
          <p:grpSpPr>
            <a:xfrm>
              <a:off x="7433843" y="2770148"/>
              <a:ext cx="1309974" cy="899967"/>
              <a:chOff x="6831174" y="4263832"/>
              <a:chExt cx="1309974" cy="899967"/>
            </a:xfrm>
          </p:grpSpPr>
          <p:sp>
            <p:nvSpPr>
              <p:cNvPr id="40" name="矩形 39">
                <a:extLst>
                  <a:ext uri="{FF2B5EF4-FFF2-40B4-BE49-F238E27FC236}">
                    <a16:creationId xmlns:a16="http://schemas.microsoft.com/office/drawing/2014/main" id="{F9AE2074-5953-3B45-8AD8-761CD5412EB6}"/>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矩形 40">
                <a:extLst>
                  <a:ext uri="{FF2B5EF4-FFF2-40B4-BE49-F238E27FC236}">
                    <a16:creationId xmlns:a16="http://schemas.microsoft.com/office/drawing/2014/main" id="{F9BEDE84-5B54-3743-A6A2-DF823D2A7807}"/>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42" name="组合 41">
                <a:extLst>
                  <a:ext uri="{FF2B5EF4-FFF2-40B4-BE49-F238E27FC236}">
                    <a16:creationId xmlns:a16="http://schemas.microsoft.com/office/drawing/2014/main" id="{48986BE2-02B3-BE48-8674-6C0707E2A578}"/>
                  </a:ext>
                </a:extLst>
              </p:cNvPr>
              <p:cNvGrpSpPr/>
              <p:nvPr/>
            </p:nvGrpSpPr>
            <p:grpSpPr>
              <a:xfrm>
                <a:off x="6951983" y="4538944"/>
                <a:ext cx="1080001" cy="584154"/>
                <a:chOff x="6642225" y="3964214"/>
                <a:chExt cx="816191" cy="584154"/>
              </a:xfrm>
            </p:grpSpPr>
            <p:sp>
              <p:nvSpPr>
                <p:cNvPr id="43" name="磁盘 42">
                  <a:extLst>
                    <a:ext uri="{FF2B5EF4-FFF2-40B4-BE49-F238E27FC236}">
                      <a16:creationId xmlns:a16="http://schemas.microsoft.com/office/drawing/2014/main" id="{1A3F4415-0BAE-BC4C-AC53-0BCD9404384E}"/>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4" name="矩形 43">
                  <a:extLst>
                    <a:ext uri="{FF2B5EF4-FFF2-40B4-BE49-F238E27FC236}">
                      <a16:creationId xmlns:a16="http://schemas.microsoft.com/office/drawing/2014/main" id="{26D4C45F-64C3-A149-A2A3-AD81A5B5D96E}"/>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cxnSp>
          <p:nvCxnSpPr>
            <p:cNvPr id="45" name="直线连接符 44">
              <a:extLst>
                <a:ext uri="{FF2B5EF4-FFF2-40B4-BE49-F238E27FC236}">
                  <a16:creationId xmlns:a16="http://schemas.microsoft.com/office/drawing/2014/main" id="{E039F92C-D0B3-754A-8599-7F6D39381DF4}"/>
                </a:ext>
              </a:extLst>
            </p:cNvPr>
            <p:cNvCxnSpPr>
              <a:cxnSpLocks/>
            </p:cNvCxnSpPr>
            <p:nvPr/>
          </p:nvCxnSpPr>
          <p:spPr>
            <a:xfrm>
              <a:off x="5645427" y="3793604"/>
              <a:ext cx="30813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DF57DD0F-F35E-2243-9CE6-A038FB0AC209}"/>
                </a:ext>
              </a:extLst>
            </p:cNvPr>
            <p:cNvSpPr/>
            <p:nvPr/>
          </p:nvSpPr>
          <p:spPr>
            <a:xfrm>
              <a:off x="6897697" y="306673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sp>
          <p:nvSpPr>
            <p:cNvPr id="48" name="矩形 47">
              <a:extLst>
                <a:ext uri="{FF2B5EF4-FFF2-40B4-BE49-F238E27FC236}">
                  <a16:creationId xmlns:a16="http://schemas.microsoft.com/office/drawing/2014/main" id="{84933A48-1FAB-664C-B70F-33CE44129D2C}"/>
                </a:ext>
              </a:extLst>
            </p:cNvPr>
            <p:cNvSpPr/>
            <p:nvPr/>
          </p:nvSpPr>
          <p:spPr>
            <a:xfrm>
              <a:off x="6151448" y="3812226"/>
              <a:ext cx="2064989" cy="338554"/>
            </a:xfrm>
            <a:prstGeom prst="rect">
              <a:avLst/>
            </a:prstGeom>
            <a:noFill/>
          </p:spPr>
          <p:txBody>
            <a:bodyPr wrap="none">
              <a:spAutoFit/>
            </a:bodyPr>
            <a:lstStyle/>
            <a:p>
              <a:r>
                <a:rPr kumimoji="1" lang="en-US" altLang="zh-CN" sz="1600" dirty="0">
                  <a:solidFill>
                    <a:srgbClr val="000000"/>
                  </a:solidFill>
                </a:rPr>
                <a:t>Distributed database</a:t>
              </a:r>
              <a:endParaRPr lang="zh-CN" altLang="en-US" sz="1600" dirty="0"/>
            </a:p>
          </p:txBody>
        </p:sp>
      </p:grpSp>
      <p:grpSp>
        <p:nvGrpSpPr>
          <p:cNvPr id="67" name="组合 66">
            <a:extLst>
              <a:ext uri="{FF2B5EF4-FFF2-40B4-BE49-F238E27FC236}">
                <a16:creationId xmlns:a16="http://schemas.microsoft.com/office/drawing/2014/main" id="{655A47CD-C52C-7344-A0F0-C43B60EE8C51}"/>
              </a:ext>
            </a:extLst>
          </p:cNvPr>
          <p:cNvGrpSpPr/>
          <p:nvPr/>
        </p:nvGrpSpPr>
        <p:grpSpPr>
          <a:xfrm>
            <a:off x="5383207" y="1199766"/>
            <a:ext cx="3704912" cy="1076455"/>
            <a:chOff x="5248883" y="1420516"/>
            <a:chExt cx="3704912" cy="1076455"/>
          </a:xfrm>
        </p:grpSpPr>
        <p:grpSp>
          <p:nvGrpSpPr>
            <p:cNvPr id="63" name="组合 62">
              <a:extLst>
                <a:ext uri="{FF2B5EF4-FFF2-40B4-BE49-F238E27FC236}">
                  <a16:creationId xmlns:a16="http://schemas.microsoft.com/office/drawing/2014/main" id="{0049526E-9C02-8847-9DCE-75B4DA1A35B8}"/>
                </a:ext>
              </a:extLst>
            </p:cNvPr>
            <p:cNvGrpSpPr/>
            <p:nvPr/>
          </p:nvGrpSpPr>
          <p:grpSpPr>
            <a:xfrm>
              <a:off x="5248883" y="1420516"/>
              <a:ext cx="3704912" cy="608773"/>
              <a:chOff x="5248883" y="1420516"/>
              <a:chExt cx="3704912" cy="608773"/>
            </a:xfrm>
          </p:grpSpPr>
          <p:grpSp>
            <p:nvGrpSpPr>
              <p:cNvPr id="50" name="组合 49">
                <a:extLst>
                  <a:ext uri="{FF2B5EF4-FFF2-40B4-BE49-F238E27FC236}">
                    <a16:creationId xmlns:a16="http://schemas.microsoft.com/office/drawing/2014/main" id="{A6290FE6-7B28-B041-9700-797D1A665E30}"/>
                  </a:ext>
                </a:extLst>
              </p:cNvPr>
              <p:cNvGrpSpPr/>
              <p:nvPr/>
            </p:nvGrpSpPr>
            <p:grpSpPr>
              <a:xfrm>
                <a:off x="5248883" y="1424862"/>
                <a:ext cx="1215397" cy="604427"/>
                <a:chOff x="4705349" y="3308267"/>
                <a:chExt cx="1215397" cy="604427"/>
              </a:xfrm>
            </p:grpSpPr>
            <p:sp>
              <p:nvSpPr>
                <p:cNvPr id="51" name="梯形 50">
                  <a:extLst>
                    <a:ext uri="{FF2B5EF4-FFF2-40B4-BE49-F238E27FC236}">
                      <a16:creationId xmlns:a16="http://schemas.microsoft.com/office/drawing/2014/main" id="{633EA070-08CE-304E-957A-19FE29FDC7D7}"/>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FEB742FE-0674-4240-95B8-E898D1C70E2D}"/>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3" name="矩形 52">
                  <a:extLst>
                    <a:ext uri="{FF2B5EF4-FFF2-40B4-BE49-F238E27FC236}">
                      <a16:creationId xmlns:a16="http://schemas.microsoft.com/office/drawing/2014/main" id="{E262782E-9207-F04A-A5EC-307E2C4E191B}"/>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4" name="组合 53">
                <a:extLst>
                  <a:ext uri="{FF2B5EF4-FFF2-40B4-BE49-F238E27FC236}">
                    <a16:creationId xmlns:a16="http://schemas.microsoft.com/office/drawing/2014/main" id="{5563B8AC-DE7B-7D4B-8357-A076C2B4CFE5}"/>
                  </a:ext>
                </a:extLst>
              </p:cNvPr>
              <p:cNvGrpSpPr/>
              <p:nvPr/>
            </p:nvGrpSpPr>
            <p:grpSpPr>
              <a:xfrm>
                <a:off x="6350866" y="1424862"/>
                <a:ext cx="1215397" cy="604427"/>
                <a:chOff x="4705349" y="3308267"/>
                <a:chExt cx="1215397" cy="604427"/>
              </a:xfrm>
            </p:grpSpPr>
            <p:sp>
              <p:nvSpPr>
                <p:cNvPr id="55" name="梯形 54">
                  <a:extLst>
                    <a:ext uri="{FF2B5EF4-FFF2-40B4-BE49-F238E27FC236}">
                      <a16:creationId xmlns:a16="http://schemas.microsoft.com/office/drawing/2014/main" id="{BFA1B711-F7B1-D74B-8EC7-258D6A5D843C}"/>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96373344-E07C-9B4D-B0EA-FF19D8963E36}"/>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7" name="矩形 56">
                  <a:extLst>
                    <a:ext uri="{FF2B5EF4-FFF2-40B4-BE49-F238E27FC236}">
                      <a16:creationId xmlns:a16="http://schemas.microsoft.com/office/drawing/2014/main" id="{3E597C7E-5C7C-8D44-B974-9E19AC44006C}"/>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8" name="组合 57">
                <a:extLst>
                  <a:ext uri="{FF2B5EF4-FFF2-40B4-BE49-F238E27FC236}">
                    <a16:creationId xmlns:a16="http://schemas.microsoft.com/office/drawing/2014/main" id="{6B0BC6C6-FF3B-E24B-A903-48343EB9449E}"/>
                  </a:ext>
                </a:extLst>
              </p:cNvPr>
              <p:cNvGrpSpPr/>
              <p:nvPr/>
            </p:nvGrpSpPr>
            <p:grpSpPr>
              <a:xfrm>
                <a:off x="7738398" y="1420516"/>
                <a:ext cx="1215397" cy="604427"/>
                <a:chOff x="4705349" y="3308267"/>
                <a:chExt cx="1215397" cy="604427"/>
              </a:xfrm>
            </p:grpSpPr>
            <p:sp>
              <p:nvSpPr>
                <p:cNvPr id="59" name="梯形 58">
                  <a:extLst>
                    <a:ext uri="{FF2B5EF4-FFF2-40B4-BE49-F238E27FC236}">
                      <a16:creationId xmlns:a16="http://schemas.microsoft.com/office/drawing/2014/main" id="{639C8129-0557-974A-8CEA-1BF6051660FC}"/>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a:extLst>
                    <a:ext uri="{FF2B5EF4-FFF2-40B4-BE49-F238E27FC236}">
                      <a16:creationId xmlns:a16="http://schemas.microsoft.com/office/drawing/2014/main" id="{B57CD5B1-A9F2-E94A-83D9-56959E854C78}"/>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61" name="矩形 60">
                  <a:extLst>
                    <a:ext uri="{FF2B5EF4-FFF2-40B4-BE49-F238E27FC236}">
                      <a16:creationId xmlns:a16="http://schemas.microsoft.com/office/drawing/2014/main" id="{D1F82572-618E-2542-8CE7-8CF2FE750D21}"/>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sp>
            <p:nvSpPr>
              <p:cNvPr id="62" name="矩形 61">
                <a:extLst>
                  <a:ext uri="{FF2B5EF4-FFF2-40B4-BE49-F238E27FC236}">
                    <a16:creationId xmlns:a16="http://schemas.microsoft.com/office/drawing/2014/main" id="{0933B426-38CD-DA4B-B42C-15B0E429ABC0}"/>
                  </a:ext>
                </a:extLst>
              </p:cNvPr>
              <p:cNvSpPr/>
              <p:nvPr/>
            </p:nvSpPr>
            <p:spPr>
              <a:xfrm>
                <a:off x="7415910" y="1502122"/>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grpSp>
        <p:cxnSp>
          <p:nvCxnSpPr>
            <p:cNvPr id="64" name="直线连接符 63">
              <a:extLst>
                <a:ext uri="{FF2B5EF4-FFF2-40B4-BE49-F238E27FC236}">
                  <a16:creationId xmlns:a16="http://schemas.microsoft.com/office/drawing/2014/main" id="{382746F2-7425-FD44-9653-E9EAE1662529}"/>
                </a:ext>
              </a:extLst>
            </p:cNvPr>
            <p:cNvCxnSpPr>
              <a:cxnSpLocks/>
            </p:cNvCxnSpPr>
            <p:nvPr/>
          </p:nvCxnSpPr>
          <p:spPr>
            <a:xfrm>
              <a:off x="5308749" y="2137420"/>
              <a:ext cx="3645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AEC58762-3B38-1944-BFB4-2A1A74CACFD1}"/>
                </a:ext>
              </a:extLst>
            </p:cNvPr>
            <p:cNvSpPr/>
            <p:nvPr/>
          </p:nvSpPr>
          <p:spPr>
            <a:xfrm>
              <a:off x="6027005" y="2158417"/>
              <a:ext cx="1927131" cy="338554"/>
            </a:xfrm>
            <a:prstGeom prst="rect">
              <a:avLst/>
            </a:prstGeom>
            <a:noFill/>
          </p:spPr>
          <p:txBody>
            <a:bodyPr wrap="none">
              <a:spAutoFit/>
            </a:bodyPr>
            <a:lstStyle/>
            <a:p>
              <a:r>
                <a:rPr kumimoji="1" lang="en-US" altLang="zh-CN" sz="1600" dirty="0">
                  <a:solidFill>
                    <a:srgbClr val="000000"/>
                  </a:solidFill>
                </a:rPr>
                <a:t>Distributed caching</a:t>
              </a:r>
              <a:endParaRPr lang="zh-CN" altLang="en-US" sz="1600" dirty="0"/>
            </a:p>
          </p:txBody>
        </p:sp>
      </p:grpSp>
      <p:grpSp>
        <p:nvGrpSpPr>
          <p:cNvPr id="94" name="组合 93">
            <a:extLst>
              <a:ext uri="{FF2B5EF4-FFF2-40B4-BE49-F238E27FC236}">
                <a16:creationId xmlns:a16="http://schemas.microsoft.com/office/drawing/2014/main" id="{679EA17D-E345-284E-B32B-488BFA689030}"/>
              </a:ext>
            </a:extLst>
          </p:cNvPr>
          <p:cNvGrpSpPr/>
          <p:nvPr/>
        </p:nvGrpSpPr>
        <p:grpSpPr>
          <a:xfrm>
            <a:off x="2236116" y="3199271"/>
            <a:ext cx="768261" cy="2146974"/>
            <a:chOff x="3096000" y="3119298"/>
            <a:chExt cx="768261" cy="2146974"/>
          </a:xfrm>
        </p:grpSpPr>
        <p:sp>
          <p:nvSpPr>
            <p:cNvPr id="68" name="矩形 67">
              <a:extLst>
                <a:ext uri="{FF2B5EF4-FFF2-40B4-BE49-F238E27FC236}">
                  <a16:creationId xmlns:a16="http://schemas.microsoft.com/office/drawing/2014/main" id="{E6723146-8EB2-CF4C-B0F4-257964AF79F2}"/>
                </a:ext>
              </a:extLst>
            </p:cNvPr>
            <p:cNvSpPr/>
            <p:nvPr/>
          </p:nvSpPr>
          <p:spPr>
            <a:xfrm>
              <a:off x="3096000" y="3119298"/>
              <a:ext cx="725111" cy="214697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9" name="组合 68">
              <a:extLst>
                <a:ext uri="{FF2B5EF4-FFF2-40B4-BE49-F238E27FC236}">
                  <a16:creationId xmlns:a16="http://schemas.microsoft.com/office/drawing/2014/main" id="{2C3CEF28-2579-DD43-9CCC-59314B8976F0}"/>
                </a:ext>
              </a:extLst>
            </p:cNvPr>
            <p:cNvGrpSpPr/>
            <p:nvPr/>
          </p:nvGrpSpPr>
          <p:grpSpPr>
            <a:xfrm rot="5400000">
              <a:off x="2988299" y="3437380"/>
              <a:ext cx="690955" cy="180000"/>
              <a:chOff x="4884739" y="2696400"/>
              <a:chExt cx="690955" cy="180000"/>
            </a:xfrm>
          </p:grpSpPr>
          <p:sp>
            <p:nvSpPr>
              <p:cNvPr id="70" name="矩形 69">
                <a:extLst>
                  <a:ext uri="{FF2B5EF4-FFF2-40B4-BE49-F238E27FC236}">
                    <a16:creationId xmlns:a16="http://schemas.microsoft.com/office/drawing/2014/main" id="{E0F9F0AF-CE12-484F-91B3-E3DE0BD0819A}"/>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6B406DB9-FC35-6645-8D8F-3DDA229189F0}"/>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F22369A5-BF57-1D4F-B917-34569BBC224E}"/>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73" name="组合 72">
              <a:extLst>
                <a:ext uri="{FF2B5EF4-FFF2-40B4-BE49-F238E27FC236}">
                  <a16:creationId xmlns:a16="http://schemas.microsoft.com/office/drawing/2014/main" id="{FB8E4386-7B4F-864B-A886-CA4FE401E797}"/>
                </a:ext>
              </a:extLst>
            </p:cNvPr>
            <p:cNvGrpSpPr/>
            <p:nvPr/>
          </p:nvGrpSpPr>
          <p:grpSpPr>
            <a:xfrm rot="5400000">
              <a:off x="3219367" y="3437381"/>
              <a:ext cx="690955" cy="180000"/>
              <a:chOff x="4884739" y="2696400"/>
              <a:chExt cx="690955" cy="180000"/>
            </a:xfrm>
          </p:grpSpPr>
          <p:sp>
            <p:nvSpPr>
              <p:cNvPr id="74" name="矩形 73">
                <a:extLst>
                  <a:ext uri="{FF2B5EF4-FFF2-40B4-BE49-F238E27FC236}">
                    <a16:creationId xmlns:a16="http://schemas.microsoft.com/office/drawing/2014/main" id="{BBFC6B61-5C4D-BC44-8004-017035448507}"/>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a:extLst>
                  <a:ext uri="{FF2B5EF4-FFF2-40B4-BE49-F238E27FC236}">
                    <a16:creationId xmlns:a16="http://schemas.microsoft.com/office/drawing/2014/main" id="{246187C0-35C2-C246-9F4A-E5417FEE7AED}"/>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a:extLst>
                  <a:ext uri="{FF2B5EF4-FFF2-40B4-BE49-F238E27FC236}">
                    <a16:creationId xmlns:a16="http://schemas.microsoft.com/office/drawing/2014/main" id="{F9331AE6-D4DD-FE4B-AA09-BB5A22BBC23E}"/>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5" name="组合 84">
              <a:extLst>
                <a:ext uri="{FF2B5EF4-FFF2-40B4-BE49-F238E27FC236}">
                  <a16:creationId xmlns:a16="http://schemas.microsoft.com/office/drawing/2014/main" id="{29379095-8FE5-2F4B-A68E-1784DF85FC0A}"/>
                </a:ext>
              </a:extLst>
            </p:cNvPr>
            <p:cNvGrpSpPr/>
            <p:nvPr/>
          </p:nvGrpSpPr>
          <p:grpSpPr>
            <a:xfrm rot="5400000">
              <a:off x="2988299" y="4762203"/>
              <a:ext cx="690955" cy="180000"/>
              <a:chOff x="4884739" y="2696400"/>
              <a:chExt cx="690955" cy="180000"/>
            </a:xfrm>
          </p:grpSpPr>
          <p:sp>
            <p:nvSpPr>
              <p:cNvPr id="86" name="矩形 85">
                <a:extLst>
                  <a:ext uri="{FF2B5EF4-FFF2-40B4-BE49-F238E27FC236}">
                    <a16:creationId xmlns:a16="http://schemas.microsoft.com/office/drawing/2014/main" id="{0D2522E0-4206-A643-AE89-9A6B4EB0DD19}"/>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a:extLst>
                  <a:ext uri="{FF2B5EF4-FFF2-40B4-BE49-F238E27FC236}">
                    <a16:creationId xmlns:a16="http://schemas.microsoft.com/office/drawing/2014/main" id="{9698B6F6-D843-E545-B57B-9B95C847BB0D}"/>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a:extLst>
                  <a:ext uri="{FF2B5EF4-FFF2-40B4-BE49-F238E27FC236}">
                    <a16:creationId xmlns:a16="http://schemas.microsoft.com/office/drawing/2014/main" id="{5AA85EA1-2AE0-7741-BE58-B578E926D2D6}"/>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9" name="组合 88">
              <a:extLst>
                <a:ext uri="{FF2B5EF4-FFF2-40B4-BE49-F238E27FC236}">
                  <a16:creationId xmlns:a16="http://schemas.microsoft.com/office/drawing/2014/main" id="{665ECE32-AAAC-0E45-BC2E-6A1A50A26F3A}"/>
                </a:ext>
              </a:extLst>
            </p:cNvPr>
            <p:cNvGrpSpPr/>
            <p:nvPr/>
          </p:nvGrpSpPr>
          <p:grpSpPr>
            <a:xfrm rot="5400000">
              <a:off x="3219367" y="4762204"/>
              <a:ext cx="690955" cy="180000"/>
              <a:chOff x="4884739" y="2696400"/>
              <a:chExt cx="690955" cy="180000"/>
            </a:xfrm>
          </p:grpSpPr>
          <p:sp>
            <p:nvSpPr>
              <p:cNvPr id="90" name="矩形 89">
                <a:extLst>
                  <a:ext uri="{FF2B5EF4-FFF2-40B4-BE49-F238E27FC236}">
                    <a16:creationId xmlns:a16="http://schemas.microsoft.com/office/drawing/2014/main" id="{119E4D7D-D602-F849-8287-F5DB9333753E}"/>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a:extLst>
                  <a:ext uri="{FF2B5EF4-FFF2-40B4-BE49-F238E27FC236}">
                    <a16:creationId xmlns:a16="http://schemas.microsoft.com/office/drawing/2014/main" id="{EA5462B7-5DEF-2343-BE37-EABBA3E37AA8}"/>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a:extLst>
                  <a:ext uri="{FF2B5EF4-FFF2-40B4-BE49-F238E27FC236}">
                    <a16:creationId xmlns:a16="http://schemas.microsoft.com/office/drawing/2014/main" id="{486D7C86-DF7E-DA48-8904-81267A678A7F}"/>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3" name="矩形 92">
              <a:extLst>
                <a:ext uri="{FF2B5EF4-FFF2-40B4-BE49-F238E27FC236}">
                  <a16:creationId xmlns:a16="http://schemas.microsoft.com/office/drawing/2014/main" id="{3D052E93-10D3-1949-9AC2-D730557DC529}"/>
                </a:ext>
              </a:extLst>
            </p:cNvPr>
            <p:cNvSpPr/>
            <p:nvPr/>
          </p:nvSpPr>
          <p:spPr>
            <a:xfrm>
              <a:off x="3126559" y="4015893"/>
              <a:ext cx="737702" cy="461665"/>
            </a:xfrm>
            <a:prstGeom prst="rect">
              <a:avLst/>
            </a:prstGeom>
            <a:noFill/>
          </p:spPr>
          <p:txBody>
            <a:bodyPr wrap="none">
              <a:spAutoFit/>
            </a:bodyPr>
            <a:lstStyle/>
            <a:p>
              <a:r>
                <a:rPr kumimoji="1" lang="en-US" altLang="zh-CN" sz="1200" dirty="0">
                  <a:solidFill>
                    <a:srgbClr val="000000"/>
                  </a:solidFill>
                </a:rPr>
                <a:t>Load</a:t>
              </a:r>
            </a:p>
            <a:p>
              <a:r>
                <a:rPr kumimoji="1" lang="en-US" altLang="zh-CN" sz="1200" dirty="0">
                  <a:solidFill>
                    <a:srgbClr val="000000"/>
                  </a:solidFill>
                </a:rPr>
                <a:t>Balance</a:t>
              </a:r>
              <a:endParaRPr lang="zh-CN" altLang="en-US" sz="1200" dirty="0"/>
            </a:p>
          </p:txBody>
        </p:sp>
      </p:grpSp>
      <p:grpSp>
        <p:nvGrpSpPr>
          <p:cNvPr id="95" name="组合 94">
            <a:extLst>
              <a:ext uri="{FF2B5EF4-FFF2-40B4-BE49-F238E27FC236}">
                <a16:creationId xmlns:a16="http://schemas.microsoft.com/office/drawing/2014/main" id="{CAD7F6FF-8A91-AE4B-BAEC-6932407C43F3}"/>
              </a:ext>
            </a:extLst>
          </p:cNvPr>
          <p:cNvGrpSpPr/>
          <p:nvPr/>
        </p:nvGrpSpPr>
        <p:grpSpPr>
          <a:xfrm>
            <a:off x="3302994" y="2814021"/>
            <a:ext cx="1703228" cy="1049410"/>
            <a:chOff x="5882155" y="4329138"/>
            <a:chExt cx="1703228" cy="1049410"/>
          </a:xfrm>
        </p:grpSpPr>
        <p:sp>
          <p:nvSpPr>
            <p:cNvPr id="96" name="矩形 95">
              <a:extLst>
                <a:ext uri="{FF2B5EF4-FFF2-40B4-BE49-F238E27FC236}">
                  <a16:creationId xmlns:a16="http://schemas.microsoft.com/office/drawing/2014/main" id="{2E49C364-B8BA-6449-A661-ED21CC349A6C}"/>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97" name="圆角矩形 96">
              <a:extLst>
                <a:ext uri="{FF2B5EF4-FFF2-40B4-BE49-F238E27FC236}">
                  <a16:creationId xmlns:a16="http://schemas.microsoft.com/office/drawing/2014/main" id="{FBD61F8B-7C0E-174D-9459-45345C127C82}"/>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#1</a:t>
              </a:r>
            </a:p>
            <a:p>
              <a:pPr algn="ctr"/>
              <a:r>
                <a:rPr kumimoji="1" lang="en-US" altLang="zh-CN" sz="1200" dirty="0">
                  <a:solidFill>
                    <a:schemeClr val="tx1"/>
                  </a:solidFill>
                </a:rPr>
                <a:t>generate the page</a:t>
              </a:r>
            </a:p>
          </p:txBody>
        </p:sp>
        <p:sp>
          <p:nvSpPr>
            <p:cNvPr id="98" name="矩形 97">
              <a:extLst>
                <a:ext uri="{FF2B5EF4-FFF2-40B4-BE49-F238E27FC236}">
                  <a16:creationId xmlns:a16="http://schemas.microsoft.com/office/drawing/2014/main" id="{0A6034AD-D619-D14A-98E1-159CEF8C591B}"/>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110" name="组合 109">
            <a:extLst>
              <a:ext uri="{FF2B5EF4-FFF2-40B4-BE49-F238E27FC236}">
                <a16:creationId xmlns:a16="http://schemas.microsoft.com/office/drawing/2014/main" id="{48A48ED5-9A84-9A44-9771-E0F889B3C91E}"/>
              </a:ext>
            </a:extLst>
          </p:cNvPr>
          <p:cNvGrpSpPr/>
          <p:nvPr/>
        </p:nvGrpSpPr>
        <p:grpSpPr>
          <a:xfrm>
            <a:off x="3270533" y="4048243"/>
            <a:ext cx="1703228" cy="1049410"/>
            <a:chOff x="5882155" y="4329138"/>
            <a:chExt cx="1703228" cy="1049410"/>
          </a:xfrm>
        </p:grpSpPr>
        <p:sp>
          <p:nvSpPr>
            <p:cNvPr id="111" name="矩形 110">
              <a:extLst>
                <a:ext uri="{FF2B5EF4-FFF2-40B4-BE49-F238E27FC236}">
                  <a16:creationId xmlns:a16="http://schemas.microsoft.com/office/drawing/2014/main" id="{F30AB55A-2691-EF48-A482-BC41654BA740}"/>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112" name="圆角矩形 111">
              <a:extLst>
                <a:ext uri="{FF2B5EF4-FFF2-40B4-BE49-F238E27FC236}">
                  <a16:creationId xmlns:a16="http://schemas.microsoft.com/office/drawing/2014/main" id="{14F6D9ED-74C9-6C44-8651-1A8BB432554D}"/>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#2</a:t>
              </a:r>
            </a:p>
            <a:p>
              <a:pPr algn="ctr"/>
              <a:r>
                <a:rPr kumimoji="1" lang="en-US" altLang="zh-CN" sz="1200" dirty="0">
                  <a:solidFill>
                    <a:schemeClr val="tx1"/>
                  </a:solidFill>
                </a:rPr>
                <a:t>add the order</a:t>
              </a:r>
            </a:p>
          </p:txBody>
        </p:sp>
        <p:sp>
          <p:nvSpPr>
            <p:cNvPr id="113" name="矩形 112">
              <a:extLst>
                <a:ext uri="{FF2B5EF4-FFF2-40B4-BE49-F238E27FC236}">
                  <a16:creationId xmlns:a16="http://schemas.microsoft.com/office/drawing/2014/main" id="{B6A8D56D-91CD-4E40-B1F1-1DA733B4F71A}"/>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
        <p:nvSpPr>
          <p:cNvPr id="116" name="矩形 115">
            <a:extLst>
              <a:ext uri="{FF2B5EF4-FFF2-40B4-BE49-F238E27FC236}">
                <a16:creationId xmlns:a16="http://schemas.microsoft.com/office/drawing/2014/main" id="{ED38AE4B-AB97-8349-88BB-BBD0BC56AE0A}"/>
              </a:ext>
            </a:extLst>
          </p:cNvPr>
          <p:cNvSpPr/>
          <p:nvPr/>
        </p:nvSpPr>
        <p:spPr>
          <a:xfrm rot="5400000">
            <a:off x="398422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32" name="直线连接符 31">
            <a:extLst>
              <a:ext uri="{FF2B5EF4-FFF2-40B4-BE49-F238E27FC236}">
                <a16:creationId xmlns:a16="http://schemas.microsoft.com/office/drawing/2014/main" id="{62CFE7A8-456B-BE4A-9CAA-BFE9F9C7F29D}"/>
              </a:ext>
            </a:extLst>
          </p:cNvPr>
          <p:cNvCxnSpPr>
            <a:cxnSpLocks/>
          </p:cNvCxnSpPr>
          <p:nvPr/>
        </p:nvCxnSpPr>
        <p:spPr>
          <a:xfrm>
            <a:off x="1979712" y="2706957"/>
            <a:ext cx="0" cy="3586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E1C7E32B-7D55-C346-9A45-BFF03300B8E5}"/>
              </a:ext>
            </a:extLst>
          </p:cNvPr>
          <p:cNvCxnSpPr/>
          <p:nvPr/>
        </p:nvCxnSpPr>
        <p:spPr>
          <a:xfrm>
            <a:off x="1979712" y="2706957"/>
            <a:ext cx="32403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线连接符 78">
            <a:extLst>
              <a:ext uri="{FF2B5EF4-FFF2-40B4-BE49-F238E27FC236}">
                <a16:creationId xmlns:a16="http://schemas.microsoft.com/office/drawing/2014/main" id="{611C8C85-D755-DF40-A021-5F2C5DC03874}"/>
              </a:ext>
            </a:extLst>
          </p:cNvPr>
          <p:cNvCxnSpPr/>
          <p:nvPr/>
        </p:nvCxnSpPr>
        <p:spPr>
          <a:xfrm flipV="1">
            <a:off x="5220072" y="1129308"/>
            <a:ext cx="0" cy="15776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线连接符 80">
            <a:extLst>
              <a:ext uri="{FF2B5EF4-FFF2-40B4-BE49-F238E27FC236}">
                <a16:creationId xmlns:a16="http://schemas.microsoft.com/office/drawing/2014/main" id="{D35B7C9F-3A9D-8842-AF7E-8B9A5A349A27}"/>
              </a:ext>
            </a:extLst>
          </p:cNvPr>
          <p:cNvCxnSpPr/>
          <p:nvPr/>
        </p:nvCxnSpPr>
        <p:spPr>
          <a:xfrm>
            <a:off x="5220072" y="1129308"/>
            <a:ext cx="43924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1" name="组合 100">
            <a:extLst>
              <a:ext uri="{FF2B5EF4-FFF2-40B4-BE49-F238E27FC236}">
                <a16:creationId xmlns:a16="http://schemas.microsoft.com/office/drawing/2014/main" id="{5F480364-98F9-7645-9EF1-BAFF5DD2B10D}"/>
              </a:ext>
            </a:extLst>
          </p:cNvPr>
          <p:cNvGrpSpPr/>
          <p:nvPr/>
        </p:nvGrpSpPr>
        <p:grpSpPr>
          <a:xfrm rot="16200000">
            <a:off x="703673" y="3881347"/>
            <a:ext cx="1548280" cy="638043"/>
            <a:chOff x="6020855" y="1361203"/>
            <a:chExt cx="1548280" cy="638043"/>
          </a:xfrm>
        </p:grpSpPr>
        <p:sp>
          <p:nvSpPr>
            <p:cNvPr id="102" name="云形 101">
              <a:extLst>
                <a:ext uri="{FF2B5EF4-FFF2-40B4-BE49-F238E27FC236}">
                  <a16:creationId xmlns:a16="http://schemas.microsoft.com/office/drawing/2014/main" id="{BE8A3EF8-56AB-3448-8B8F-EE59DD71D3EE}"/>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矩形 102">
              <a:extLst>
                <a:ext uri="{FF2B5EF4-FFF2-40B4-BE49-F238E27FC236}">
                  <a16:creationId xmlns:a16="http://schemas.microsoft.com/office/drawing/2014/main" id="{CADC3DD3-35E0-A74C-8D61-976534E7135A}"/>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grpSp>
        <p:nvGrpSpPr>
          <p:cNvPr id="83" name="组合 82">
            <a:extLst>
              <a:ext uri="{FF2B5EF4-FFF2-40B4-BE49-F238E27FC236}">
                <a16:creationId xmlns:a16="http://schemas.microsoft.com/office/drawing/2014/main" id="{F6CADC1D-E4DF-0D4B-A8BB-1F9214EE356E}"/>
              </a:ext>
            </a:extLst>
          </p:cNvPr>
          <p:cNvGrpSpPr/>
          <p:nvPr/>
        </p:nvGrpSpPr>
        <p:grpSpPr>
          <a:xfrm>
            <a:off x="1911161" y="3550232"/>
            <a:ext cx="252000" cy="517828"/>
            <a:chOff x="1735514" y="3550232"/>
            <a:chExt cx="420567" cy="517828"/>
          </a:xfrm>
        </p:grpSpPr>
        <p:cxnSp>
          <p:nvCxnSpPr>
            <p:cNvPr id="104" name="直线箭头连接符 103">
              <a:extLst>
                <a:ext uri="{FF2B5EF4-FFF2-40B4-BE49-F238E27FC236}">
                  <a16:creationId xmlns:a16="http://schemas.microsoft.com/office/drawing/2014/main" id="{05D65598-F0A7-0047-BA18-C55DEADA6456}"/>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直线箭头连接符 105">
              <a:extLst>
                <a:ext uri="{FF2B5EF4-FFF2-40B4-BE49-F238E27FC236}">
                  <a16:creationId xmlns:a16="http://schemas.microsoft.com/office/drawing/2014/main" id="{016A3FED-70D7-BA47-9584-E3EE6525F024}"/>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线箭头连接符 106">
              <a:extLst>
                <a:ext uri="{FF2B5EF4-FFF2-40B4-BE49-F238E27FC236}">
                  <a16:creationId xmlns:a16="http://schemas.microsoft.com/office/drawing/2014/main" id="{2F467B4D-074B-A745-B81A-7629D4389C29}"/>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直线箭头连接符 107">
              <a:extLst>
                <a:ext uri="{FF2B5EF4-FFF2-40B4-BE49-F238E27FC236}">
                  <a16:creationId xmlns:a16="http://schemas.microsoft.com/office/drawing/2014/main" id="{221BEB65-A1F4-B244-906A-FA585150DFC3}"/>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5" name="组合 114">
            <a:extLst>
              <a:ext uri="{FF2B5EF4-FFF2-40B4-BE49-F238E27FC236}">
                <a16:creationId xmlns:a16="http://schemas.microsoft.com/office/drawing/2014/main" id="{BC25CCC5-34C1-4F46-B50E-612F416D41CD}"/>
              </a:ext>
            </a:extLst>
          </p:cNvPr>
          <p:cNvGrpSpPr/>
          <p:nvPr/>
        </p:nvGrpSpPr>
        <p:grpSpPr>
          <a:xfrm>
            <a:off x="1907704" y="4263806"/>
            <a:ext cx="252000" cy="517828"/>
            <a:chOff x="1735514" y="3550232"/>
            <a:chExt cx="420567" cy="517828"/>
          </a:xfrm>
        </p:grpSpPr>
        <p:cxnSp>
          <p:nvCxnSpPr>
            <p:cNvPr id="117" name="直线箭头连接符 116">
              <a:extLst>
                <a:ext uri="{FF2B5EF4-FFF2-40B4-BE49-F238E27FC236}">
                  <a16:creationId xmlns:a16="http://schemas.microsoft.com/office/drawing/2014/main" id="{FE70FE28-178C-CC4B-90C4-9A23874F50F3}"/>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8" name="直线箭头连接符 117">
              <a:extLst>
                <a:ext uri="{FF2B5EF4-FFF2-40B4-BE49-F238E27FC236}">
                  <a16:creationId xmlns:a16="http://schemas.microsoft.com/office/drawing/2014/main" id="{A27D1004-3AB4-5341-9B3F-570C7280A3F7}"/>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6A9BD2A1-6A8C-1A40-A2B9-5F389427E746}"/>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42EE3A9F-E5A7-2941-B397-FF792A5A26DF}"/>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99" name="任意形状 98">
            <a:extLst>
              <a:ext uri="{FF2B5EF4-FFF2-40B4-BE49-F238E27FC236}">
                <a16:creationId xmlns:a16="http://schemas.microsoft.com/office/drawing/2014/main" id="{BE404872-4BC5-A04E-864F-97DDC5DBAA21}"/>
              </a:ext>
            </a:extLst>
          </p:cNvPr>
          <p:cNvSpPr/>
          <p:nvPr/>
        </p:nvSpPr>
        <p:spPr>
          <a:xfrm>
            <a:off x="2675106" y="2972121"/>
            <a:ext cx="680937" cy="425574"/>
          </a:xfrm>
          <a:custGeom>
            <a:avLst/>
            <a:gdLst>
              <a:gd name="connsiteX0" fmla="*/ 0 w 680937"/>
              <a:gd name="connsiteY0" fmla="*/ 403377 h 425574"/>
              <a:gd name="connsiteX1" fmla="*/ 447473 w 680937"/>
              <a:gd name="connsiteY1" fmla="*/ 383922 h 425574"/>
              <a:gd name="connsiteX2" fmla="*/ 379379 w 680937"/>
              <a:gd name="connsiteY2" fmla="*/ 23998 h 425574"/>
              <a:gd name="connsiteX3" fmla="*/ 680937 w 680937"/>
              <a:gd name="connsiteY3" fmla="*/ 62909 h 425574"/>
            </a:gdLst>
            <a:ahLst/>
            <a:cxnLst>
              <a:cxn ang="0">
                <a:pos x="connsiteX0" y="connsiteY0"/>
              </a:cxn>
              <a:cxn ang="0">
                <a:pos x="connsiteX1" y="connsiteY1"/>
              </a:cxn>
              <a:cxn ang="0">
                <a:pos x="connsiteX2" y="connsiteY2"/>
              </a:cxn>
              <a:cxn ang="0">
                <a:pos x="connsiteX3" y="connsiteY3"/>
              </a:cxn>
            </a:cxnLst>
            <a:rect l="l" t="t" r="r" b="b"/>
            <a:pathLst>
              <a:path w="680937" h="425574">
                <a:moveTo>
                  <a:pt x="0" y="403377"/>
                </a:moveTo>
                <a:cubicBezTo>
                  <a:pt x="192121" y="425264"/>
                  <a:pt x="384243" y="447152"/>
                  <a:pt x="447473" y="383922"/>
                </a:cubicBezTo>
                <a:cubicBezTo>
                  <a:pt x="510703" y="320692"/>
                  <a:pt x="340468" y="77500"/>
                  <a:pt x="379379" y="23998"/>
                </a:cubicBezTo>
                <a:cubicBezTo>
                  <a:pt x="418290" y="-29504"/>
                  <a:pt x="549613" y="16702"/>
                  <a:pt x="680937" y="6290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任意形状 99">
            <a:extLst>
              <a:ext uri="{FF2B5EF4-FFF2-40B4-BE49-F238E27FC236}">
                <a16:creationId xmlns:a16="http://schemas.microsoft.com/office/drawing/2014/main" id="{4DD1C2E8-AD77-4941-90D9-C47CEDE9A763}"/>
              </a:ext>
            </a:extLst>
          </p:cNvPr>
          <p:cNvSpPr/>
          <p:nvPr/>
        </p:nvSpPr>
        <p:spPr>
          <a:xfrm>
            <a:off x="2733472" y="3533078"/>
            <a:ext cx="671209" cy="1017912"/>
          </a:xfrm>
          <a:custGeom>
            <a:avLst/>
            <a:gdLst>
              <a:gd name="connsiteX0" fmla="*/ 0 w 671209"/>
              <a:gd name="connsiteY0" fmla="*/ 75884 h 1017912"/>
              <a:gd name="connsiteX1" fmla="*/ 291830 w 671209"/>
              <a:gd name="connsiteY1" fmla="*/ 85611 h 1017912"/>
              <a:gd name="connsiteX2" fmla="*/ 340468 w 671209"/>
              <a:gd name="connsiteY2" fmla="*/ 941645 h 1017912"/>
              <a:gd name="connsiteX3" fmla="*/ 671209 w 671209"/>
              <a:gd name="connsiteY3" fmla="*/ 922190 h 1017912"/>
            </a:gdLst>
            <a:ahLst/>
            <a:cxnLst>
              <a:cxn ang="0">
                <a:pos x="connsiteX0" y="connsiteY0"/>
              </a:cxn>
              <a:cxn ang="0">
                <a:pos x="connsiteX1" y="connsiteY1"/>
              </a:cxn>
              <a:cxn ang="0">
                <a:pos x="connsiteX2" y="connsiteY2"/>
              </a:cxn>
              <a:cxn ang="0">
                <a:pos x="connsiteX3" y="connsiteY3"/>
              </a:cxn>
            </a:cxnLst>
            <a:rect l="l" t="t" r="r" b="b"/>
            <a:pathLst>
              <a:path w="671209" h="1017912">
                <a:moveTo>
                  <a:pt x="0" y="75884"/>
                </a:moveTo>
                <a:cubicBezTo>
                  <a:pt x="117542" y="8601"/>
                  <a:pt x="235085" y="-58682"/>
                  <a:pt x="291830" y="85611"/>
                </a:cubicBezTo>
                <a:cubicBezTo>
                  <a:pt x="348575" y="229904"/>
                  <a:pt x="277238" y="802215"/>
                  <a:pt x="340468" y="941645"/>
                </a:cubicBezTo>
                <a:cubicBezTo>
                  <a:pt x="403698" y="1081075"/>
                  <a:pt x="537453" y="1001632"/>
                  <a:pt x="671209" y="92219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任意形状 104">
            <a:extLst>
              <a:ext uri="{FF2B5EF4-FFF2-40B4-BE49-F238E27FC236}">
                <a16:creationId xmlns:a16="http://schemas.microsoft.com/office/drawing/2014/main" id="{23E173F5-C724-6C41-B86A-D161FDCCA1E5}"/>
              </a:ext>
            </a:extLst>
          </p:cNvPr>
          <p:cNvSpPr/>
          <p:nvPr/>
        </p:nvSpPr>
        <p:spPr>
          <a:xfrm>
            <a:off x="2743200" y="4928179"/>
            <a:ext cx="1215957" cy="488037"/>
          </a:xfrm>
          <a:custGeom>
            <a:avLst/>
            <a:gdLst>
              <a:gd name="connsiteX0" fmla="*/ 0 w 1215957"/>
              <a:gd name="connsiteY0" fmla="*/ 3744 h 488037"/>
              <a:gd name="connsiteX1" fmla="*/ 379379 w 1215957"/>
              <a:gd name="connsiteY1" fmla="*/ 62110 h 488037"/>
              <a:gd name="connsiteX2" fmla="*/ 680936 w 1215957"/>
              <a:gd name="connsiteY2" fmla="*/ 431761 h 488037"/>
              <a:gd name="connsiteX3" fmla="*/ 1215957 w 1215957"/>
              <a:gd name="connsiteY3" fmla="*/ 480400 h 488037"/>
            </a:gdLst>
            <a:ahLst/>
            <a:cxnLst>
              <a:cxn ang="0">
                <a:pos x="connsiteX0" y="connsiteY0"/>
              </a:cxn>
              <a:cxn ang="0">
                <a:pos x="connsiteX1" y="connsiteY1"/>
              </a:cxn>
              <a:cxn ang="0">
                <a:pos x="connsiteX2" y="connsiteY2"/>
              </a:cxn>
              <a:cxn ang="0">
                <a:pos x="connsiteX3" y="connsiteY3"/>
              </a:cxn>
            </a:cxnLst>
            <a:rect l="l" t="t" r="r" b="b"/>
            <a:pathLst>
              <a:path w="1215957" h="488037">
                <a:moveTo>
                  <a:pt x="0" y="3744"/>
                </a:moveTo>
                <a:cubicBezTo>
                  <a:pt x="132945" y="-2741"/>
                  <a:pt x="265890" y="-9226"/>
                  <a:pt x="379379" y="62110"/>
                </a:cubicBezTo>
                <a:cubicBezTo>
                  <a:pt x="492868" y="133446"/>
                  <a:pt x="541506" y="362046"/>
                  <a:pt x="680936" y="431761"/>
                </a:cubicBezTo>
                <a:cubicBezTo>
                  <a:pt x="820366" y="501476"/>
                  <a:pt x="1018161" y="490938"/>
                  <a:pt x="1215957" y="48040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任意形状 120">
            <a:extLst>
              <a:ext uri="{FF2B5EF4-FFF2-40B4-BE49-F238E27FC236}">
                <a16:creationId xmlns:a16="http://schemas.microsoft.com/office/drawing/2014/main" id="{E0C9AF04-3263-0F47-9EF1-F650C8311800}"/>
              </a:ext>
            </a:extLst>
          </p:cNvPr>
          <p:cNvSpPr/>
          <p:nvPr/>
        </p:nvSpPr>
        <p:spPr>
          <a:xfrm>
            <a:off x="4864086" y="2014176"/>
            <a:ext cx="1283795" cy="1189054"/>
          </a:xfrm>
          <a:custGeom>
            <a:avLst/>
            <a:gdLst>
              <a:gd name="connsiteX0" fmla="*/ 9471 w 1283795"/>
              <a:gd name="connsiteY0" fmla="*/ 1118130 h 1189054"/>
              <a:gd name="connsiteX1" fmla="*/ 67837 w 1283795"/>
              <a:gd name="connsiteY1" fmla="*/ 1127858 h 1189054"/>
              <a:gd name="connsiteX2" fmla="*/ 515310 w 1283795"/>
              <a:gd name="connsiteY2" fmla="*/ 1108403 h 1189054"/>
              <a:gd name="connsiteX3" fmla="*/ 641769 w 1283795"/>
              <a:gd name="connsiteY3" fmla="*/ 106454 h 1189054"/>
              <a:gd name="connsiteX4" fmla="*/ 1283795 w 1283795"/>
              <a:gd name="connsiteY4" fmla="*/ 77271 h 118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795" h="1189054">
                <a:moveTo>
                  <a:pt x="9471" y="1118130"/>
                </a:moveTo>
                <a:cubicBezTo>
                  <a:pt x="-3499" y="1123804"/>
                  <a:pt x="-16469" y="1129479"/>
                  <a:pt x="67837" y="1127858"/>
                </a:cubicBezTo>
                <a:cubicBezTo>
                  <a:pt x="152143" y="1126237"/>
                  <a:pt x="419655" y="1278637"/>
                  <a:pt x="515310" y="1108403"/>
                </a:cubicBezTo>
                <a:cubicBezTo>
                  <a:pt x="610965" y="938169"/>
                  <a:pt x="513688" y="278309"/>
                  <a:pt x="641769" y="106454"/>
                </a:cubicBezTo>
                <a:cubicBezTo>
                  <a:pt x="769850" y="-65401"/>
                  <a:pt x="1026822" y="5935"/>
                  <a:pt x="1283795" y="7727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任意形状 121">
            <a:extLst>
              <a:ext uri="{FF2B5EF4-FFF2-40B4-BE49-F238E27FC236}">
                <a16:creationId xmlns:a16="http://schemas.microsoft.com/office/drawing/2014/main" id="{4BA51334-7962-6840-B00E-B060393D3642}"/>
              </a:ext>
            </a:extLst>
          </p:cNvPr>
          <p:cNvSpPr/>
          <p:nvPr/>
        </p:nvSpPr>
        <p:spPr>
          <a:xfrm>
            <a:off x="4902740" y="4349164"/>
            <a:ext cx="1420239" cy="942683"/>
          </a:xfrm>
          <a:custGeom>
            <a:avLst/>
            <a:gdLst>
              <a:gd name="connsiteX0" fmla="*/ 0 w 1420239"/>
              <a:gd name="connsiteY0" fmla="*/ 47738 h 942683"/>
              <a:gd name="connsiteX1" fmla="*/ 593388 w 1420239"/>
              <a:gd name="connsiteY1" fmla="*/ 47738 h 942683"/>
              <a:gd name="connsiteX2" fmla="*/ 680937 w 1420239"/>
              <a:gd name="connsiteY2" fmla="*/ 543849 h 942683"/>
              <a:gd name="connsiteX3" fmla="*/ 1420239 w 1420239"/>
              <a:gd name="connsiteY3" fmla="*/ 942683 h 942683"/>
            </a:gdLst>
            <a:ahLst/>
            <a:cxnLst>
              <a:cxn ang="0">
                <a:pos x="connsiteX0" y="connsiteY0"/>
              </a:cxn>
              <a:cxn ang="0">
                <a:pos x="connsiteX1" y="connsiteY1"/>
              </a:cxn>
              <a:cxn ang="0">
                <a:pos x="connsiteX2" y="connsiteY2"/>
              </a:cxn>
              <a:cxn ang="0">
                <a:pos x="connsiteX3" y="connsiteY3"/>
              </a:cxn>
            </a:cxnLst>
            <a:rect l="l" t="t" r="r" b="b"/>
            <a:pathLst>
              <a:path w="1420239" h="942683">
                <a:moveTo>
                  <a:pt x="0" y="47738"/>
                </a:moveTo>
                <a:cubicBezTo>
                  <a:pt x="239949" y="6395"/>
                  <a:pt x="479899" y="-34947"/>
                  <a:pt x="593388" y="47738"/>
                </a:cubicBezTo>
                <a:cubicBezTo>
                  <a:pt x="706877" y="130423"/>
                  <a:pt x="543129" y="394692"/>
                  <a:pt x="680937" y="543849"/>
                </a:cubicBezTo>
                <a:cubicBezTo>
                  <a:pt x="818745" y="693006"/>
                  <a:pt x="1119492" y="817844"/>
                  <a:pt x="1420239" y="942683"/>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任意形状 122">
            <a:extLst>
              <a:ext uri="{FF2B5EF4-FFF2-40B4-BE49-F238E27FC236}">
                <a16:creationId xmlns:a16="http://schemas.microsoft.com/office/drawing/2014/main" id="{439DB04C-0DFB-8143-8A12-2C8FA4BEA623}"/>
              </a:ext>
            </a:extLst>
          </p:cNvPr>
          <p:cNvSpPr/>
          <p:nvPr/>
        </p:nvSpPr>
        <p:spPr>
          <a:xfrm>
            <a:off x="4931923" y="3381875"/>
            <a:ext cx="1313234" cy="460911"/>
          </a:xfrm>
          <a:custGeom>
            <a:avLst/>
            <a:gdLst>
              <a:gd name="connsiteX0" fmla="*/ 0 w 1313234"/>
              <a:gd name="connsiteY0" fmla="*/ 51989 h 460911"/>
              <a:gd name="connsiteX1" fmla="*/ 437745 w 1313234"/>
              <a:gd name="connsiteY1" fmla="*/ 32534 h 460911"/>
              <a:gd name="connsiteX2" fmla="*/ 428017 w 1313234"/>
              <a:gd name="connsiteY2" fmla="*/ 431368 h 460911"/>
              <a:gd name="connsiteX3" fmla="*/ 1313234 w 1313234"/>
              <a:gd name="connsiteY3" fmla="*/ 431368 h 460911"/>
              <a:gd name="connsiteX4" fmla="*/ 1313234 w 1313234"/>
              <a:gd name="connsiteY4" fmla="*/ 431368 h 46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34" h="460911">
                <a:moveTo>
                  <a:pt x="0" y="51989"/>
                </a:moveTo>
                <a:cubicBezTo>
                  <a:pt x="183204" y="10646"/>
                  <a:pt x="366409" y="-30696"/>
                  <a:pt x="437745" y="32534"/>
                </a:cubicBezTo>
                <a:cubicBezTo>
                  <a:pt x="509081" y="95764"/>
                  <a:pt x="282102" y="364896"/>
                  <a:pt x="428017" y="431368"/>
                </a:cubicBezTo>
                <a:cubicBezTo>
                  <a:pt x="573932" y="497840"/>
                  <a:pt x="1313234" y="431368"/>
                  <a:pt x="1313234" y="431368"/>
                </a:cubicBezTo>
                <a:lnTo>
                  <a:pt x="1313234" y="431368"/>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5" name="图片 124">
            <a:extLst>
              <a:ext uri="{FF2B5EF4-FFF2-40B4-BE49-F238E27FC236}">
                <a16:creationId xmlns:a16="http://schemas.microsoft.com/office/drawing/2014/main" id="{B92E8579-7071-1544-A141-00F5C70B1A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945" y="3397695"/>
            <a:ext cx="329286" cy="329286"/>
          </a:xfrm>
          <a:prstGeom prst="rect">
            <a:avLst/>
          </a:prstGeom>
        </p:spPr>
      </p:pic>
      <p:pic>
        <p:nvPicPr>
          <p:cNvPr id="126" name="图片 125">
            <a:extLst>
              <a:ext uri="{FF2B5EF4-FFF2-40B4-BE49-F238E27FC236}">
                <a16:creationId xmlns:a16="http://schemas.microsoft.com/office/drawing/2014/main" id="{DD22D676-CD7E-E44E-9BB5-E209CB080CD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280" y="3955145"/>
            <a:ext cx="536836" cy="536836"/>
          </a:xfrm>
          <a:prstGeom prst="rect">
            <a:avLst/>
          </a:prstGeom>
        </p:spPr>
      </p:pic>
      <p:pic>
        <p:nvPicPr>
          <p:cNvPr id="127" name="图片 126">
            <a:extLst>
              <a:ext uri="{FF2B5EF4-FFF2-40B4-BE49-F238E27FC236}">
                <a16:creationId xmlns:a16="http://schemas.microsoft.com/office/drawing/2014/main" id="{675324F2-C281-7A4E-B5B4-C2F3D32BAD0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547" y="4549038"/>
            <a:ext cx="425471" cy="425471"/>
          </a:xfrm>
          <a:prstGeom prst="rect">
            <a:avLst/>
          </a:prstGeom>
        </p:spPr>
      </p:pic>
      <p:sp>
        <p:nvSpPr>
          <p:cNvPr id="128" name="矩形 127">
            <a:extLst>
              <a:ext uri="{FF2B5EF4-FFF2-40B4-BE49-F238E27FC236}">
                <a16:creationId xmlns:a16="http://schemas.microsoft.com/office/drawing/2014/main" id="{BD66A7A7-BCEE-3940-A1B7-9CCB3771A279}"/>
              </a:ext>
            </a:extLst>
          </p:cNvPr>
          <p:cNvSpPr/>
          <p:nvPr/>
        </p:nvSpPr>
        <p:spPr>
          <a:xfrm rot="5400000">
            <a:off x="38197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135" name="直线箭头连接符 134">
            <a:extLst>
              <a:ext uri="{FF2B5EF4-FFF2-40B4-BE49-F238E27FC236}">
                <a16:creationId xmlns:a16="http://schemas.microsoft.com/office/drawing/2014/main" id="{5043794A-C873-0442-A6F7-F6A71C470E36}"/>
              </a:ext>
            </a:extLst>
          </p:cNvPr>
          <p:cNvCxnSpPr>
            <a:cxnSpLocks/>
          </p:cNvCxnSpPr>
          <p:nvPr/>
        </p:nvCxnSpPr>
        <p:spPr>
          <a:xfrm>
            <a:off x="769034" y="3667368"/>
            <a:ext cx="255810" cy="329391"/>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直线箭头连接符 135">
            <a:extLst>
              <a:ext uri="{FF2B5EF4-FFF2-40B4-BE49-F238E27FC236}">
                <a16:creationId xmlns:a16="http://schemas.microsoft.com/office/drawing/2014/main" id="{A1769EEB-908D-314E-9DCA-944FE67E7CB2}"/>
              </a:ext>
            </a:extLst>
          </p:cNvPr>
          <p:cNvCxnSpPr>
            <a:cxnSpLocks/>
          </p:cNvCxnSpPr>
          <p:nvPr/>
        </p:nvCxnSpPr>
        <p:spPr>
          <a:xfrm>
            <a:off x="804116" y="4272758"/>
            <a:ext cx="252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直线箭头连接符 137">
            <a:extLst>
              <a:ext uri="{FF2B5EF4-FFF2-40B4-BE49-F238E27FC236}">
                <a16:creationId xmlns:a16="http://schemas.microsoft.com/office/drawing/2014/main" id="{89AA7A9E-9DE9-0A45-846A-E0305F1F437D}"/>
              </a:ext>
            </a:extLst>
          </p:cNvPr>
          <p:cNvCxnSpPr>
            <a:cxnSpLocks/>
          </p:cNvCxnSpPr>
          <p:nvPr/>
        </p:nvCxnSpPr>
        <p:spPr>
          <a:xfrm flipV="1">
            <a:off x="795533" y="4557531"/>
            <a:ext cx="260583" cy="23305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3" name="直线箭头连接符 142">
            <a:extLst>
              <a:ext uri="{FF2B5EF4-FFF2-40B4-BE49-F238E27FC236}">
                <a16:creationId xmlns:a16="http://schemas.microsoft.com/office/drawing/2014/main" id="{302B00F7-9627-964E-814B-720623C8FB36}"/>
              </a:ext>
            </a:extLst>
          </p:cNvPr>
          <p:cNvCxnSpPr>
            <a:cxnSpLocks/>
          </p:cNvCxnSpPr>
          <p:nvPr/>
        </p:nvCxnSpPr>
        <p:spPr>
          <a:xfrm flipV="1">
            <a:off x="794988" y="4948686"/>
            <a:ext cx="281447" cy="51067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63F0D016-2D1C-7942-AF69-5F650EC1D7A2}"/>
              </a:ext>
            </a:extLst>
          </p:cNvPr>
          <p:cNvSpPr/>
          <p:nvPr/>
        </p:nvSpPr>
        <p:spPr>
          <a:xfrm>
            <a:off x="113717" y="2910714"/>
            <a:ext cx="825867" cy="369332"/>
          </a:xfrm>
          <a:prstGeom prst="rect">
            <a:avLst/>
          </a:prstGeom>
        </p:spPr>
        <p:txBody>
          <a:bodyPr wrap="none">
            <a:spAutoFit/>
          </a:bodyPr>
          <a:lstStyle/>
          <a:p>
            <a:r>
              <a:rPr kumimoji="1" lang="en-US" altLang="zh-CN" b="1" dirty="0"/>
              <a:t>Users</a:t>
            </a:r>
            <a:endParaRPr lang="zh-CN" altLang="en-US" dirty="0"/>
          </a:p>
        </p:txBody>
      </p:sp>
      <p:grpSp>
        <p:nvGrpSpPr>
          <p:cNvPr id="146" name="组合 145">
            <a:extLst>
              <a:ext uri="{FF2B5EF4-FFF2-40B4-BE49-F238E27FC236}">
                <a16:creationId xmlns:a16="http://schemas.microsoft.com/office/drawing/2014/main" id="{D3A91F16-48DF-3441-AC2E-54599AD1A47B}"/>
              </a:ext>
            </a:extLst>
          </p:cNvPr>
          <p:cNvGrpSpPr/>
          <p:nvPr/>
        </p:nvGrpSpPr>
        <p:grpSpPr>
          <a:xfrm>
            <a:off x="1031305" y="2691437"/>
            <a:ext cx="845234" cy="489970"/>
            <a:chOff x="6020855" y="1361204"/>
            <a:chExt cx="845234" cy="489970"/>
          </a:xfrm>
        </p:grpSpPr>
        <p:sp>
          <p:nvSpPr>
            <p:cNvPr id="147" name="云形 146">
              <a:extLst>
                <a:ext uri="{FF2B5EF4-FFF2-40B4-BE49-F238E27FC236}">
                  <a16:creationId xmlns:a16="http://schemas.microsoft.com/office/drawing/2014/main" id="{8F300CF7-1418-FF44-A9D6-07D2FAA46B16}"/>
                </a:ext>
              </a:extLst>
            </p:cNvPr>
            <p:cNvSpPr/>
            <p:nvPr/>
          </p:nvSpPr>
          <p:spPr>
            <a:xfrm>
              <a:off x="6020855" y="1361204"/>
              <a:ext cx="845234" cy="48997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矩形 147">
              <a:extLst>
                <a:ext uri="{FF2B5EF4-FFF2-40B4-BE49-F238E27FC236}">
                  <a16:creationId xmlns:a16="http://schemas.microsoft.com/office/drawing/2014/main" id="{2F2092E2-A967-5F47-9DF8-767134B35003}"/>
                </a:ext>
              </a:extLst>
            </p:cNvPr>
            <p:cNvSpPr/>
            <p:nvPr/>
          </p:nvSpPr>
          <p:spPr>
            <a:xfrm>
              <a:off x="6110928" y="1413481"/>
              <a:ext cx="684803" cy="369332"/>
            </a:xfrm>
            <a:prstGeom prst="rect">
              <a:avLst/>
            </a:prstGeom>
            <a:noFill/>
          </p:spPr>
          <p:txBody>
            <a:bodyPr wrap="none">
              <a:spAutoFit/>
            </a:bodyPr>
            <a:lstStyle/>
            <a:p>
              <a:r>
                <a:rPr kumimoji="1" lang="en-US" altLang="zh-CN" dirty="0">
                  <a:solidFill>
                    <a:srgbClr val="000000"/>
                  </a:solidFill>
                </a:rPr>
                <a:t>CDN</a:t>
              </a:r>
              <a:endParaRPr lang="zh-CN" altLang="en-US" dirty="0"/>
            </a:p>
          </p:txBody>
        </p:sp>
      </p:grpSp>
      <p:cxnSp>
        <p:nvCxnSpPr>
          <p:cNvPr id="149" name="直线箭头连接符 148">
            <a:extLst>
              <a:ext uri="{FF2B5EF4-FFF2-40B4-BE49-F238E27FC236}">
                <a16:creationId xmlns:a16="http://schemas.microsoft.com/office/drawing/2014/main" id="{02FA31D1-313C-514B-A3A3-C900EFFE3EEB}"/>
              </a:ext>
            </a:extLst>
          </p:cNvPr>
          <p:cNvCxnSpPr>
            <a:cxnSpLocks/>
          </p:cNvCxnSpPr>
          <p:nvPr/>
        </p:nvCxnSpPr>
        <p:spPr>
          <a:xfrm flipV="1">
            <a:off x="1337719" y="3186000"/>
            <a:ext cx="0" cy="23040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直线箭头连接符 150">
            <a:extLst>
              <a:ext uri="{FF2B5EF4-FFF2-40B4-BE49-F238E27FC236}">
                <a16:creationId xmlns:a16="http://schemas.microsoft.com/office/drawing/2014/main" id="{1DC66607-A2C9-C840-82E5-1D88EB7335CA}"/>
              </a:ext>
            </a:extLst>
          </p:cNvPr>
          <p:cNvCxnSpPr>
            <a:cxnSpLocks/>
          </p:cNvCxnSpPr>
          <p:nvPr/>
        </p:nvCxnSpPr>
        <p:spPr>
          <a:xfrm flipV="1">
            <a:off x="1477813" y="3203164"/>
            <a:ext cx="0" cy="180000"/>
          </a:xfrm>
          <a:prstGeom prst="straightConnector1">
            <a:avLst/>
          </a:prstGeom>
          <a:ln w="254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组合 128">
            <a:extLst>
              <a:ext uri="{FF2B5EF4-FFF2-40B4-BE49-F238E27FC236}">
                <a16:creationId xmlns:a16="http://schemas.microsoft.com/office/drawing/2014/main" id="{11DDAF95-21A8-144E-8212-01C6DBDA4F11}"/>
              </a:ext>
            </a:extLst>
          </p:cNvPr>
          <p:cNvGrpSpPr/>
          <p:nvPr/>
        </p:nvGrpSpPr>
        <p:grpSpPr>
          <a:xfrm>
            <a:off x="4492257" y="5204142"/>
            <a:ext cx="1322740" cy="293267"/>
            <a:chOff x="4833436" y="4356643"/>
            <a:chExt cx="1322740" cy="293267"/>
          </a:xfrm>
        </p:grpSpPr>
        <p:sp>
          <p:nvSpPr>
            <p:cNvPr id="130" name="圆柱体 129">
              <a:extLst>
                <a:ext uri="{FF2B5EF4-FFF2-40B4-BE49-F238E27FC236}">
                  <a16:creationId xmlns:a16="http://schemas.microsoft.com/office/drawing/2014/main" id="{2484D309-9744-E347-AB72-D1DCAB88BC91}"/>
                </a:ext>
              </a:extLst>
            </p:cNvPr>
            <p:cNvSpPr/>
            <p:nvPr/>
          </p:nvSpPr>
          <p:spPr>
            <a:xfrm rot="5400000">
              <a:off x="5375673" y="3869407"/>
              <a:ext cx="276998" cy="1284008"/>
            </a:xfrm>
            <a:prstGeom prst="can">
              <a:avLst/>
            </a:prstGeom>
            <a:solidFill>
              <a:schemeClr val="bg1"/>
            </a:solid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130">
              <a:extLst>
                <a:ext uri="{FF2B5EF4-FFF2-40B4-BE49-F238E27FC236}">
                  <a16:creationId xmlns:a16="http://schemas.microsoft.com/office/drawing/2014/main" id="{2D2C67A8-E9FA-E346-8F10-B83628C70EF5}"/>
                </a:ext>
              </a:extLst>
            </p:cNvPr>
            <p:cNvSpPr/>
            <p:nvPr/>
          </p:nvSpPr>
          <p:spPr>
            <a:xfrm>
              <a:off x="4833436" y="4356643"/>
              <a:ext cx="1284008" cy="276999"/>
            </a:xfrm>
            <a:prstGeom prst="rect">
              <a:avLst/>
            </a:prstGeom>
            <a:noFill/>
          </p:spPr>
          <p:txBody>
            <a:bodyPr wrap="square">
              <a:spAutoFit/>
            </a:bodyPr>
            <a:lstStyle/>
            <a:p>
              <a:pPr algn="ctr"/>
              <a:r>
                <a:rPr kumimoji="1" lang="en-US" altLang="zh-CN" sz="1200" dirty="0">
                  <a:solidFill>
                    <a:srgbClr val="000000"/>
                  </a:solidFill>
                </a:rPr>
                <a:t>Message queue</a:t>
              </a:r>
              <a:endParaRPr lang="zh-CN" altLang="en-US" sz="1200" dirty="0"/>
            </a:p>
          </p:txBody>
        </p:sp>
      </p:grpSp>
      <p:sp>
        <p:nvSpPr>
          <p:cNvPr id="132" name="任意形状 131">
            <a:extLst>
              <a:ext uri="{FF2B5EF4-FFF2-40B4-BE49-F238E27FC236}">
                <a16:creationId xmlns:a16="http://schemas.microsoft.com/office/drawing/2014/main" id="{55DFB909-8F93-7F42-9A36-ED4DFBC442C0}"/>
              </a:ext>
            </a:extLst>
          </p:cNvPr>
          <p:cNvSpPr/>
          <p:nvPr/>
        </p:nvSpPr>
        <p:spPr>
          <a:xfrm>
            <a:off x="4994031" y="4797083"/>
            <a:ext cx="342313" cy="365760"/>
          </a:xfrm>
          <a:custGeom>
            <a:avLst/>
            <a:gdLst>
              <a:gd name="connsiteX0" fmla="*/ 0 w 342313"/>
              <a:gd name="connsiteY0" fmla="*/ 0 h 365760"/>
              <a:gd name="connsiteX1" fmla="*/ 295421 w 342313"/>
              <a:gd name="connsiteY1" fmla="*/ 70339 h 365760"/>
              <a:gd name="connsiteX2" fmla="*/ 337624 w 342313"/>
              <a:gd name="connsiteY2" fmla="*/ 365760 h 365760"/>
            </a:gdLst>
            <a:ahLst/>
            <a:cxnLst>
              <a:cxn ang="0">
                <a:pos x="connsiteX0" y="connsiteY0"/>
              </a:cxn>
              <a:cxn ang="0">
                <a:pos x="connsiteX1" y="connsiteY1"/>
              </a:cxn>
              <a:cxn ang="0">
                <a:pos x="connsiteX2" y="connsiteY2"/>
              </a:cxn>
            </a:cxnLst>
            <a:rect l="l" t="t" r="r" b="b"/>
            <a:pathLst>
              <a:path w="342313" h="365760">
                <a:moveTo>
                  <a:pt x="0" y="0"/>
                </a:moveTo>
                <a:cubicBezTo>
                  <a:pt x="119575" y="4689"/>
                  <a:pt x="239150" y="9379"/>
                  <a:pt x="295421" y="70339"/>
                </a:cubicBezTo>
                <a:cubicBezTo>
                  <a:pt x="351692" y="131299"/>
                  <a:pt x="344658" y="248529"/>
                  <a:pt x="337624" y="36576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3" name="图片 132">
            <a:extLst>
              <a:ext uri="{FF2B5EF4-FFF2-40B4-BE49-F238E27FC236}">
                <a16:creationId xmlns:a16="http://schemas.microsoft.com/office/drawing/2014/main" id="{F05ABAE6-ADA1-554F-96E3-CBDD5162516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23975" y="5142564"/>
            <a:ext cx="671210" cy="438986"/>
          </a:xfrm>
          <a:prstGeom prst="rect">
            <a:avLst/>
          </a:prstGeom>
          <a:ln>
            <a:solidFill>
              <a:schemeClr val="bg1">
                <a:lumMod val="9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01468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A86C4-7759-FF2C-F78C-80397783DDED}"/>
              </a:ext>
            </a:extLst>
          </p:cNvPr>
          <p:cNvSpPr>
            <a:spLocks noGrp="1"/>
          </p:cNvSpPr>
          <p:nvPr>
            <p:ph type="title"/>
          </p:nvPr>
        </p:nvSpPr>
        <p:spPr/>
        <p:txBody>
          <a:bodyPr/>
          <a:lstStyle/>
          <a:p>
            <a:r>
              <a:rPr kumimoji="1" lang="en-US" altLang="zh-CN" dirty="0"/>
              <a:t>Scalable web apps are everywhere: AI era</a:t>
            </a:r>
            <a:endParaRPr kumimoji="1" lang="zh-CN" altLang="en-US" dirty="0"/>
          </a:p>
        </p:txBody>
      </p:sp>
      <p:sp>
        <p:nvSpPr>
          <p:cNvPr id="3" name="内容占位符 2">
            <a:extLst>
              <a:ext uri="{FF2B5EF4-FFF2-40B4-BE49-F238E27FC236}">
                <a16:creationId xmlns:a16="http://schemas.microsoft.com/office/drawing/2014/main" id="{479FB51C-FCA1-6B11-04C0-1198DDB8377E}"/>
              </a:ext>
            </a:extLst>
          </p:cNvPr>
          <p:cNvSpPr>
            <a:spLocks noGrp="1"/>
          </p:cNvSpPr>
          <p:nvPr>
            <p:ph idx="1"/>
          </p:nvPr>
        </p:nvSpPr>
        <p:spPr>
          <a:xfrm>
            <a:off x="457200" y="1129307"/>
            <a:ext cx="6049492" cy="4585693"/>
          </a:xfrm>
        </p:spPr>
        <p:txBody>
          <a:bodyPr>
            <a:normAutofit fontScale="92500" lnSpcReduction="20000"/>
          </a:bodyPr>
          <a:lstStyle/>
          <a:p>
            <a:r>
              <a:rPr kumimoji="1" lang="en-US" altLang="zh-CN" dirty="0"/>
              <a:t>Essentially, also a web APP</a:t>
            </a:r>
          </a:p>
          <a:p>
            <a:pPr lvl="1"/>
            <a:r>
              <a:rPr kumimoji="1" lang="en-US" altLang="zh-CN" dirty="0"/>
              <a:t>Pre-AI era: request handling = order an item</a:t>
            </a:r>
          </a:p>
          <a:p>
            <a:pPr lvl="1"/>
            <a:r>
              <a:rPr kumimoji="1" lang="en-US" altLang="zh-CN" dirty="0"/>
              <a:t>AI era: request handling = use model to do one or multiple inferences </a:t>
            </a:r>
          </a:p>
          <a:p>
            <a:r>
              <a:rPr kumimoji="1" lang="en-US" altLang="zh-CN" dirty="0"/>
              <a:t>The same system requirements </a:t>
            </a:r>
          </a:p>
          <a:p>
            <a:pPr lvl="1"/>
            <a:r>
              <a:rPr kumimoji="1" lang="en-US" altLang="zh-CN" dirty="0"/>
              <a:t>High request rate </a:t>
            </a:r>
          </a:p>
          <a:p>
            <a:pPr lvl="1"/>
            <a:r>
              <a:rPr kumimoji="1" lang="en-US" altLang="zh-CN" dirty="0"/>
              <a:t>Massive data: both for training &amp; for serving </a:t>
            </a:r>
            <a:br>
              <a:rPr kumimoji="1" lang="en-US" altLang="zh-CN" dirty="0"/>
            </a:br>
            <a:r>
              <a:rPr kumimoji="1" lang="en-US" altLang="zh-CN" dirty="0"/>
              <a:t>history data </a:t>
            </a:r>
          </a:p>
          <a:p>
            <a:pPr lvl="1"/>
            <a:r>
              <a:rPr kumimoji="1" lang="en-US" altLang="zh-CN" dirty="0"/>
              <a:t>Transparent scaling </a:t>
            </a:r>
          </a:p>
          <a:p>
            <a:r>
              <a:rPr kumimoji="1" lang="en-US" altLang="zh-CN" dirty="0"/>
              <a:t>New requirements </a:t>
            </a:r>
          </a:p>
          <a:p>
            <a:pPr lvl="1"/>
            <a:r>
              <a:rPr kumimoji="1" lang="en-US" altLang="zh-CN" dirty="0"/>
              <a:t>Huge computation power required </a:t>
            </a:r>
          </a:p>
          <a:p>
            <a:pPr lvl="1"/>
            <a:r>
              <a:rPr kumimoji="1" lang="en-US" altLang="zh-CN" dirty="0"/>
              <a:t>According to GPT (</a:t>
            </a:r>
            <a:r>
              <a:rPr kumimoji="1" lang="en-US" altLang="zh-CN" dirty="0">
                <a:sym typeface="Wingdings" pitchFamily="2" charset="2"/>
              </a:rPr>
              <a:t>), an inference of GPT</a:t>
            </a:r>
            <a:br>
              <a:rPr kumimoji="1" lang="en-US" altLang="zh-CN" dirty="0">
                <a:sym typeface="Wingdings" pitchFamily="2" charset="2"/>
              </a:rPr>
            </a:br>
            <a:r>
              <a:rPr kumimoji="1" lang="en-US" altLang="zh-CN" dirty="0">
                <a:sym typeface="Wingdings" pitchFamily="2" charset="2"/>
              </a:rPr>
              <a:t> ~= sorting 100,000,000</a:t>
            </a:r>
            <a:r>
              <a:rPr kumimoji="1" lang="zh-CN" altLang="en-US" dirty="0">
                <a:sym typeface="Wingdings" pitchFamily="2" charset="2"/>
              </a:rPr>
              <a:t> </a:t>
            </a:r>
            <a:r>
              <a:rPr kumimoji="1" lang="en-US" altLang="zh-CN" dirty="0">
                <a:sym typeface="Wingdings" pitchFamily="2" charset="2"/>
              </a:rPr>
              <a:t>numbers</a:t>
            </a:r>
            <a:r>
              <a:rPr kumimoji="1" lang="zh-CN" altLang="en-US" dirty="0">
                <a:sym typeface="Wingdings" pitchFamily="2" charset="2"/>
              </a:rPr>
              <a:t> </a:t>
            </a:r>
            <a:r>
              <a:rPr kumimoji="1" lang="en-US" altLang="zh-CN" dirty="0"/>
              <a:t> </a:t>
            </a:r>
            <a:br>
              <a:rPr kumimoji="1" lang="en-US" altLang="zh-CN" dirty="0"/>
            </a:br>
            <a:endParaRPr kumimoji="1" lang="zh-CN" altLang="en-US" dirty="0"/>
          </a:p>
        </p:txBody>
      </p:sp>
      <p:sp>
        <p:nvSpPr>
          <p:cNvPr id="4" name="灯片编号占位符 3">
            <a:extLst>
              <a:ext uri="{FF2B5EF4-FFF2-40B4-BE49-F238E27FC236}">
                <a16:creationId xmlns:a16="http://schemas.microsoft.com/office/drawing/2014/main" id="{789CED46-0484-346C-696A-254FA68A829B}"/>
              </a:ext>
            </a:extLst>
          </p:cNvPr>
          <p:cNvSpPr>
            <a:spLocks noGrp="1"/>
          </p:cNvSpPr>
          <p:nvPr>
            <p:ph type="sldNum" sz="quarter" idx="12"/>
          </p:nvPr>
        </p:nvSpPr>
        <p:spPr/>
        <p:txBody>
          <a:bodyPr/>
          <a:lstStyle/>
          <a:p>
            <a:fld id="{ADE361C3-C043-4A6E-BDCE-8DA1E7D90A3B}" type="slidenum">
              <a:rPr lang="zh-CN" altLang="en-US" smtClean="0"/>
              <a:pPr/>
              <a:t>3</a:t>
            </a:fld>
            <a:endParaRPr lang="zh-CN" altLang="en-US" dirty="0"/>
          </a:p>
        </p:txBody>
      </p:sp>
      <p:pic>
        <p:nvPicPr>
          <p:cNvPr id="1028" name="Picture 4" descr="chart: ChatGPT in context">
            <a:extLst>
              <a:ext uri="{FF2B5EF4-FFF2-40B4-BE49-F238E27FC236}">
                <a16:creationId xmlns:a16="http://schemas.microsoft.com/office/drawing/2014/main" id="{B278EA9E-EB38-597B-D884-EB8EB6BCA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256" y="1875202"/>
            <a:ext cx="3177240" cy="1964594"/>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descr="图形用户界面, 应用程序&#10;&#10;描述已自动生成">
            <a:extLst>
              <a:ext uri="{FF2B5EF4-FFF2-40B4-BE49-F238E27FC236}">
                <a16:creationId xmlns:a16="http://schemas.microsoft.com/office/drawing/2014/main" id="{2E035A8C-75B6-9F46-E8E7-7CB9FE38E1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328" y="4036588"/>
            <a:ext cx="1474593" cy="1490364"/>
          </a:xfrm>
          <a:prstGeom prst="rect">
            <a:avLst/>
          </a:prstGeom>
        </p:spPr>
      </p:pic>
      <p:sp>
        <p:nvSpPr>
          <p:cNvPr id="8" name="圆角矩形标注 7">
            <a:extLst>
              <a:ext uri="{FF2B5EF4-FFF2-40B4-BE49-F238E27FC236}">
                <a16:creationId xmlns:a16="http://schemas.microsoft.com/office/drawing/2014/main" id="{B54E8C61-F95B-CEAF-CD11-076F6E7F1FC6}"/>
              </a:ext>
            </a:extLst>
          </p:cNvPr>
          <p:cNvSpPr/>
          <p:nvPr/>
        </p:nvSpPr>
        <p:spPr>
          <a:xfrm>
            <a:off x="5489248" y="4701414"/>
            <a:ext cx="2034887" cy="496986"/>
          </a:xfrm>
          <a:prstGeom prst="wedgeRoundRectCallout">
            <a:avLst>
              <a:gd name="adj1" fmla="val 57587"/>
              <a:gd name="adj2" fmla="val -137171"/>
              <a:gd name="adj3" fmla="val 16667"/>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9EB0828A-7EBB-5572-3396-FA42D53F3353}"/>
              </a:ext>
            </a:extLst>
          </p:cNvPr>
          <p:cNvSpPr txBox="1"/>
          <p:nvPr/>
        </p:nvSpPr>
        <p:spPr>
          <a:xfrm>
            <a:off x="5505286" y="4729708"/>
            <a:ext cx="2034887" cy="369332"/>
          </a:xfrm>
          <a:prstGeom prst="rect">
            <a:avLst/>
          </a:prstGeom>
          <a:noFill/>
        </p:spPr>
        <p:txBody>
          <a:bodyPr wrap="square">
            <a:spAutoFit/>
          </a:bodyPr>
          <a:lstStyle/>
          <a:p>
            <a:r>
              <a:rPr kumimoji="1" lang="en-US" altLang="zh-CN" dirty="0"/>
              <a:t>Per-user sessions </a:t>
            </a:r>
            <a:endParaRPr lang="zh-CN" altLang="en-US" dirty="0"/>
          </a:p>
        </p:txBody>
      </p:sp>
      <p:pic>
        <p:nvPicPr>
          <p:cNvPr id="1026" name="Picture 2" descr="Can ChatGPT Help Write Accessible Content? Opportunities and Caveats –  GrackleDocs">
            <a:extLst>
              <a:ext uri="{FF2B5EF4-FFF2-40B4-BE49-F238E27FC236}">
                <a16:creationId xmlns:a16="http://schemas.microsoft.com/office/drawing/2014/main" id="{E347023C-2AF5-AD22-2BCD-8CC44C917D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9124" y="1063149"/>
            <a:ext cx="2256940" cy="664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311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
            <a:extLst>
              <a:ext uri="{FF2B5EF4-FFF2-40B4-BE49-F238E27FC236}">
                <a16:creationId xmlns:a16="http://schemas.microsoft.com/office/drawing/2014/main" id="{BC5548FD-FBC1-794B-BC40-ABF55E5C225E}"/>
              </a:ext>
            </a:extLst>
          </p:cNvPr>
          <p:cNvSpPr txBox="1">
            <a:spLocks/>
          </p:cNvSpPr>
          <p:nvPr/>
        </p:nvSpPr>
        <p:spPr>
          <a:xfrm>
            <a:off x="323529" y="2857500"/>
            <a:ext cx="8424936" cy="2004814"/>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200"/>
              </a:spcBef>
              <a:buFont typeface="Arial" pitchFamily="34" charset="0"/>
              <a:buNone/>
              <a:defRPr sz="2000" b="0" kern="1200">
                <a:solidFill>
                  <a:schemeClr val="tx1">
                    <a:tint val="75000"/>
                  </a:schemeClr>
                </a:solidFill>
                <a:latin typeface="+mn-lt"/>
                <a:ea typeface="+mn-ea"/>
                <a:cs typeface="DengXian" charset="0"/>
              </a:defRPr>
            </a:lvl1pPr>
            <a:lvl2pPr marL="457200" indent="0" algn="l"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2pPr>
            <a:lvl3pPr marL="914400" indent="0" algn="l" defTabSz="914400" rtl="0" eaLnBrk="1" latinLnBrk="0" hangingPunct="1">
              <a:lnSpc>
                <a:spcPct val="120000"/>
              </a:lnSpc>
              <a:spcBef>
                <a:spcPct val="20000"/>
              </a:spcBef>
              <a:buFont typeface="Arial" pitchFamily="34" charset="0"/>
              <a:buNone/>
              <a:defRPr sz="1600" kern="1200">
                <a:solidFill>
                  <a:schemeClr val="tx1">
                    <a:tint val="75000"/>
                  </a:schemeClr>
                </a:solidFill>
                <a:latin typeface="+mn-lt"/>
                <a:ea typeface="+mn-ea"/>
                <a:cs typeface="DengXian" charset="0"/>
              </a:defRPr>
            </a:lvl3pPr>
            <a:lvl4pPr marL="13716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4pPr>
            <a:lvl5pPr marL="18288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en-US" altLang="zh-CN" sz="2600" b="1" dirty="0">
                <a:solidFill>
                  <a:schemeClr val="tx1"/>
                </a:solidFill>
              </a:rPr>
              <a:t>Modern</a:t>
            </a:r>
            <a:r>
              <a:rPr kumimoji="1" lang="zh-CN" altLang="en-US" sz="2600" b="1" dirty="0">
                <a:solidFill>
                  <a:schemeClr val="tx1"/>
                </a:solidFill>
              </a:rPr>
              <a:t> </a:t>
            </a:r>
            <a:r>
              <a:rPr kumimoji="1" lang="en-US" altLang="zh-CN" sz="2600" b="1" dirty="0">
                <a:solidFill>
                  <a:schemeClr val="tx1"/>
                </a:solidFill>
              </a:rPr>
              <a:t>scalable system systems are </a:t>
            </a:r>
          </a:p>
          <a:p>
            <a:r>
              <a:rPr kumimoji="1" lang="en-US" altLang="zh-CN" sz="2600" b="1" dirty="0">
                <a:solidFill>
                  <a:schemeClr val="tx1"/>
                </a:solidFill>
              </a:rPr>
              <a:t>large &amp; distributed</a:t>
            </a:r>
          </a:p>
          <a:p>
            <a:r>
              <a:rPr kumimoji="1" lang="en-US" altLang="zh-CN" sz="2600" dirty="0">
                <a:solidFill>
                  <a:schemeClr val="tx1"/>
                </a:solidFill>
              </a:rPr>
              <a:t>Powered by large-scale </a:t>
            </a:r>
            <a:r>
              <a:rPr kumimoji="1" lang="en-US" altLang="zh-CN" sz="2600" b="1" dirty="0">
                <a:solidFill>
                  <a:srgbClr val="C00000"/>
                </a:solidFill>
              </a:rPr>
              <a:t>datacenter</a:t>
            </a:r>
            <a:endParaRPr kumimoji="1" lang="zh-CN" altLang="en-US" sz="2600" b="1" dirty="0">
              <a:solidFill>
                <a:srgbClr val="C00000"/>
              </a:solidFill>
            </a:endParaRPr>
          </a:p>
        </p:txBody>
      </p:sp>
    </p:spTree>
    <p:extLst>
      <p:ext uri="{BB962C8B-B14F-4D97-AF65-F5344CB8AC3E}">
        <p14:creationId xmlns:p14="http://schemas.microsoft.com/office/powerpoint/2010/main" val="1981846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8" name="直线连接符 127">
            <a:extLst>
              <a:ext uri="{FF2B5EF4-FFF2-40B4-BE49-F238E27FC236}">
                <a16:creationId xmlns:a16="http://schemas.microsoft.com/office/drawing/2014/main" id="{9D3A0FCF-6BB8-244F-B2E4-DFC91BCFEDF8}"/>
              </a:ext>
            </a:extLst>
          </p:cNvPr>
          <p:cNvCxnSpPr>
            <a:cxnSpLocks/>
          </p:cNvCxnSpPr>
          <p:nvPr/>
        </p:nvCxnSpPr>
        <p:spPr>
          <a:xfrm>
            <a:off x="1979712" y="2706957"/>
            <a:ext cx="0" cy="3586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39FADC18-6342-384F-8D93-B4DF7D20090E}"/>
              </a:ext>
            </a:extLst>
          </p:cNvPr>
          <p:cNvSpPr>
            <a:spLocks noGrp="1"/>
          </p:cNvSpPr>
          <p:nvPr>
            <p:ph type="title"/>
          </p:nvPr>
        </p:nvSpPr>
        <p:spPr/>
        <p:txBody>
          <a:bodyPr/>
          <a:lstStyle/>
          <a:p>
            <a:r>
              <a:rPr kumimoji="1" lang="en-US" altLang="zh-CN" dirty="0"/>
              <a:t>Scalable websites are powered by modern datacenters</a:t>
            </a:r>
            <a:endParaRPr kumimoji="1" lang="zh-CN" altLang="en-US" dirty="0"/>
          </a:p>
        </p:txBody>
      </p:sp>
      <p:sp>
        <p:nvSpPr>
          <p:cNvPr id="3" name="内容占位符 2">
            <a:extLst>
              <a:ext uri="{FF2B5EF4-FFF2-40B4-BE49-F238E27FC236}">
                <a16:creationId xmlns:a16="http://schemas.microsoft.com/office/drawing/2014/main" id="{B2396232-EBB3-2F4F-B3D1-124705AA06AE}"/>
              </a:ext>
            </a:extLst>
          </p:cNvPr>
          <p:cNvSpPr>
            <a:spLocks noGrp="1"/>
          </p:cNvSpPr>
          <p:nvPr>
            <p:ph idx="1"/>
          </p:nvPr>
        </p:nvSpPr>
        <p:spPr/>
        <p:txBody>
          <a:bodyPr/>
          <a:lstStyle/>
          <a:p>
            <a:r>
              <a:rPr lang="en" altLang="zh-CN" dirty="0"/>
              <a:t>Large server and storage farms</a:t>
            </a:r>
          </a:p>
          <a:p>
            <a:pPr lvl="1"/>
            <a:r>
              <a:rPr kumimoji="1" lang="en" altLang="zh-CN" dirty="0"/>
              <a:t>CPUs/GPUs/XPUs: &gt; 20,000,000 cores</a:t>
            </a:r>
          </a:p>
          <a:p>
            <a:pPr lvl="1"/>
            <a:r>
              <a:rPr kumimoji="1" lang="en" altLang="zh-CN" dirty="0"/>
              <a:t>Disk capacity: &gt; 1,000,000 GB</a:t>
            </a:r>
          </a:p>
          <a:p>
            <a:pPr lvl="1"/>
            <a:r>
              <a:rPr lang="en" altLang="zh-CN" dirty="0"/>
              <a:t>10-100 MW of power  -&gt; 1.1GW (AI cluster)</a:t>
            </a:r>
          </a:p>
          <a:p>
            <a:pPr lvl="1"/>
            <a:endParaRPr kumimoji="1" lang="en" altLang="zh-CN" dirty="0"/>
          </a:p>
          <a:p>
            <a:pPr lvl="1"/>
            <a:endParaRPr kumimoji="1" lang="zh-CN" altLang="en-US" dirty="0"/>
          </a:p>
        </p:txBody>
      </p:sp>
      <p:sp>
        <p:nvSpPr>
          <p:cNvPr id="4" name="灯片编号占位符 3">
            <a:extLst>
              <a:ext uri="{FF2B5EF4-FFF2-40B4-BE49-F238E27FC236}">
                <a16:creationId xmlns:a16="http://schemas.microsoft.com/office/drawing/2014/main" id="{259E5F63-F75F-5F49-AE94-2C411D3FD4BA}"/>
              </a:ext>
            </a:extLst>
          </p:cNvPr>
          <p:cNvSpPr>
            <a:spLocks noGrp="1"/>
          </p:cNvSpPr>
          <p:nvPr>
            <p:ph type="sldNum" sz="quarter" idx="12"/>
          </p:nvPr>
        </p:nvSpPr>
        <p:spPr/>
        <p:txBody>
          <a:bodyPr/>
          <a:lstStyle/>
          <a:p>
            <a:fld id="{ADE361C3-C043-4A6E-BDCE-8DA1E7D90A3B}" type="slidenum">
              <a:rPr lang="zh-CN" altLang="en-US" smtClean="0"/>
              <a:t>31</a:t>
            </a:fld>
            <a:endParaRPr lang="zh-CN" altLang="en-US"/>
          </a:p>
        </p:txBody>
      </p:sp>
      <p:grpSp>
        <p:nvGrpSpPr>
          <p:cNvPr id="6" name="组合 5">
            <a:extLst>
              <a:ext uri="{FF2B5EF4-FFF2-40B4-BE49-F238E27FC236}">
                <a16:creationId xmlns:a16="http://schemas.microsoft.com/office/drawing/2014/main" id="{7EDF6D18-8D0A-E44A-BAA4-DCD779445AFA}"/>
              </a:ext>
            </a:extLst>
          </p:cNvPr>
          <p:cNvGrpSpPr/>
          <p:nvPr/>
        </p:nvGrpSpPr>
        <p:grpSpPr>
          <a:xfrm>
            <a:off x="5818303" y="4272758"/>
            <a:ext cx="3038209" cy="1240753"/>
            <a:chOff x="5004048" y="4297660"/>
            <a:chExt cx="3038209" cy="1240753"/>
          </a:xfrm>
        </p:grpSpPr>
        <p:grpSp>
          <p:nvGrpSpPr>
            <p:cNvPr id="7" name="组合 6">
              <a:extLst>
                <a:ext uri="{FF2B5EF4-FFF2-40B4-BE49-F238E27FC236}">
                  <a16:creationId xmlns:a16="http://schemas.microsoft.com/office/drawing/2014/main" id="{0A782A5A-08A5-A24B-B601-EFF354B147C4}"/>
                </a:ext>
              </a:extLst>
            </p:cNvPr>
            <p:cNvGrpSpPr/>
            <p:nvPr/>
          </p:nvGrpSpPr>
          <p:grpSpPr>
            <a:xfrm>
              <a:off x="5004048" y="4297660"/>
              <a:ext cx="905319" cy="801616"/>
              <a:chOff x="5914584" y="4712265"/>
              <a:chExt cx="905319" cy="801616"/>
            </a:xfrm>
          </p:grpSpPr>
          <p:grpSp>
            <p:nvGrpSpPr>
              <p:cNvPr id="25" name="组合 24">
                <a:extLst>
                  <a:ext uri="{FF2B5EF4-FFF2-40B4-BE49-F238E27FC236}">
                    <a16:creationId xmlns:a16="http://schemas.microsoft.com/office/drawing/2014/main" id="{D84A0BC3-38E4-F747-AD5D-25260636BCCC}"/>
                  </a:ext>
                </a:extLst>
              </p:cNvPr>
              <p:cNvGrpSpPr/>
              <p:nvPr/>
            </p:nvGrpSpPr>
            <p:grpSpPr>
              <a:xfrm>
                <a:off x="5914584" y="4712265"/>
                <a:ext cx="901209" cy="801616"/>
                <a:chOff x="5914584" y="4712265"/>
                <a:chExt cx="901209" cy="801616"/>
              </a:xfrm>
            </p:grpSpPr>
            <p:sp>
              <p:nvSpPr>
                <p:cNvPr id="29" name="矩形 28">
                  <a:extLst>
                    <a:ext uri="{FF2B5EF4-FFF2-40B4-BE49-F238E27FC236}">
                      <a16:creationId xmlns:a16="http://schemas.microsoft.com/office/drawing/2014/main" id="{6699282D-2860-BB42-8E25-BCB0B3358CA9}"/>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0" name="矩形 29">
                  <a:extLst>
                    <a:ext uri="{FF2B5EF4-FFF2-40B4-BE49-F238E27FC236}">
                      <a16:creationId xmlns:a16="http://schemas.microsoft.com/office/drawing/2014/main" id="{C77772C0-14F6-B045-802B-417A0813E68F}"/>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26" name="组合 25">
                <a:extLst>
                  <a:ext uri="{FF2B5EF4-FFF2-40B4-BE49-F238E27FC236}">
                    <a16:creationId xmlns:a16="http://schemas.microsoft.com/office/drawing/2014/main" id="{0A31409A-5243-3840-BB37-A3ED3B2B0CA9}"/>
                  </a:ext>
                </a:extLst>
              </p:cNvPr>
              <p:cNvGrpSpPr/>
              <p:nvPr/>
            </p:nvGrpSpPr>
            <p:grpSpPr>
              <a:xfrm>
                <a:off x="5914584" y="4989264"/>
                <a:ext cx="905319" cy="494965"/>
                <a:chOff x="4881156" y="4586631"/>
                <a:chExt cx="905319" cy="494965"/>
              </a:xfrm>
            </p:grpSpPr>
            <p:sp>
              <p:nvSpPr>
                <p:cNvPr id="27" name="一个圆顶角并剪去另一个顶角的矩形 26">
                  <a:extLst>
                    <a:ext uri="{FF2B5EF4-FFF2-40B4-BE49-F238E27FC236}">
                      <a16:creationId xmlns:a16="http://schemas.microsoft.com/office/drawing/2014/main" id="{91BC9A86-7A62-384F-B65B-795DE0C6A403}"/>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BB3290FA-7006-7E44-8A7A-3F8660175592}"/>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8" name="组合 7">
              <a:extLst>
                <a:ext uri="{FF2B5EF4-FFF2-40B4-BE49-F238E27FC236}">
                  <a16:creationId xmlns:a16="http://schemas.microsoft.com/office/drawing/2014/main" id="{8ABD8856-ADDD-C148-88A9-092272A5A6F0}"/>
                </a:ext>
              </a:extLst>
            </p:cNvPr>
            <p:cNvGrpSpPr/>
            <p:nvPr/>
          </p:nvGrpSpPr>
          <p:grpSpPr>
            <a:xfrm>
              <a:off x="5835606" y="4297660"/>
              <a:ext cx="905319" cy="801616"/>
              <a:chOff x="5914584" y="4712265"/>
              <a:chExt cx="905319" cy="801616"/>
            </a:xfrm>
          </p:grpSpPr>
          <p:grpSp>
            <p:nvGrpSpPr>
              <p:cNvPr id="19" name="组合 18">
                <a:extLst>
                  <a:ext uri="{FF2B5EF4-FFF2-40B4-BE49-F238E27FC236}">
                    <a16:creationId xmlns:a16="http://schemas.microsoft.com/office/drawing/2014/main" id="{03665254-3D6B-FA42-85DF-1A89A32BEACF}"/>
                  </a:ext>
                </a:extLst>
              </p:cNvPr>
              <p:cNvGrpSpPr/>
              <p:nvPr/>
            </p:nvGrpSpPr>
            <p:grpSpPr>
              <a:xfrm>
                <a:off x="5914584" y="4712265"/>
                <a:ext cx="901209" cy="801616"/>
                <a:chOff x="5914584" y="4712265"/>
                <a:chExt cx="901209" cy="801616"/>
              </a:xfrm>
            </p:grpSpPr>
            <p:sp>
              <p:nvSpPr>
                <p:cNvPr id="23" name="矩形 22">
                  <a:extLst>
                    <a:ext uri="{FF2B5EF4-FFF2-40B4-BE49-F238E27FC236}">
                      <a16:creationId xmlns:a16="http://schemas.microsoft.com/office/drawing/2014/main" id="{3E6377AF-D4AC-9549-BBAE-F2C3E0AD8356}"/>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矩形 23">
                  <a:extLst>
                    <a:ext uri="{FF2B5EF4-FFF2-40B4-BE49-F238E27FC236}">
                      <a16:creationId xmlns:a16="http://schemas.microsoft.com/office/drawing/2014/main" id="{56BFF13D-60CC-DB42-9A84-02B15F368614}"/>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20" name="组合 19">
                <a:extLst>
                  <a:ext uri="{FF2B5EF4-FFF2-40B4-BE49-F238E27FC236}">
                    <a16:creationId xmlns:a16="http://schemas.microsoft.com/office/drawing/2014/main" id="{5EF65155-4EA9-B441-9FF3-80193E111DEB}"/>
                  </a:ext>
                </a:extLst>
              </p:cNvPr>
              <p:cNvGrpSpPr/>
              <p:nvPr/>
            </p:nvGrpSpPr>
            <p:grpSpPr>
              <a:xfrm>
                <a:off x="5914584" y="4989264"/>
                <a:ext cx="905319" cy="494965"/>
                <a:chOff x="4881156" y="4586631"/>
                <a:chExt cx="905319" cy="494965"/>
              </a:xfrm>
            </p:grpSpPr>
            <p:sp>
              <p:nvSpPr>
                <p:cNvPr id="21" name="一个圆顶角并剪去另一个顶角的矩形 20">
                  <a:extLst>
                    <a:ext uri="{FF2B5EF4-FFF2-40B4-BE49-F238E27FC236}">
                      <a16:creationId xmlns:a16="http://schemas.microsoft.com/office/drawing/2014/main" id="{E4D59E37-9DC7-2441-BC92-C3025AE429F9}"/>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71B33829-466F-454E-8DFB-ECA73DC55806}"/>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9" name="组合 8">
              <a:extLst>
                <a:ext uri="{FF2B5EF4-FFF2-40B4-BE49-F238E27FC236}">
                  <a16:creationId xmlns:a16="http://schemas.microsoft.com/office/drawing/2014/main" id="{F459BA72-29F8-6B45-B87B-71BA3C4DA43D}"/>
                </a:ext>
              </a:extLst>
            </p:cNvPr>
            <p:cNvGrpSpPr/>
            <p:nvPr/>
          </p:nvGrpSpPr>
          <p:grpSpPr>
            <a:xfrm>
              <a:off x="7136938" y="4297660"/>
              <a:ext cx="905319" cy="801616"/>
              <a:chOff x="5914584" y="4712265"/>
              <a:chExt cx="905319" cy="801616"/>
            </a:xfrm>
          </p:grpSpPr>
          <p:grpSp>
            <p:nvGrpSpPr>
              <p:cNvPr id="13" name="组合 12">
                <a:extLst>
                  <a:ext uri="{FF2B5EF4-FFF2-40B4-BE49-F238E27FC236}">
                    <a16:creationId xmlns:a16="http://schemas.microsoft.com/office/drawing/2014/main" id="{EC0E9437-79B4-FE4A-A155-718836F3D782}"/>
                  </a:ext>
                </a:extLst>
              </p:cNvPr>
              <p:cNvGrpSpPr/>
              <p:nvPr/>
            </p:nvGrpSpPr>
            <p:grpSpPr>
              <a:xfrm>
                <a:off x="5914584" y="4712265"/>
                <a:ext cx="901209" cy="801616"/>
                <a:chOff x="5914584" y="4712265"/>
                <a:chExt cx="901209" cy="801616"/>
              </a:xfrm>
            </p:grpSpPr>
            <p:sp>
              <p:nvSpPr>
                <p:cNvPr id="17" name="矩形 16">
                  <a:extLst>
                    <a:ext uri="{FF2B5EF4-FFF2-40B4-BE49-F238E27FC236}">
                      <a16:creationId xmlns:a16="http://schemas.microsoft.com/office/drawing/2014/main" id="{168229B8-3B1B-CC41-8426-BE10F3A0038B}"/>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矩形 17">
                  <a:extLst>
                    <a:ext uri="{FF2B5EF4-FFF2-40B4-BE49-F238E27FC236}">
                      <a16:creationId xmlns:a16="http://schemas.microsoft.com/office/drawing/2014/main" id="{9E5BC55D-865A-9845-8431-20EFC4A3A71C}"/>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4" name="组合 13">
                <a:extLst>
                  <a:ext uri="{FF2B5EF4-FFF2-40B4-BE49-F238E27FC236}">
                    <a16:creationId xmlns:a16="http://schemas.microsoft.com/office/drawing/2014/main" id="{3C553394-9A23-724C-985B-48C5CF27E4A5}"/>
                  </a:ext>
                </a:extLst>
              </p:cNvPr>
              <p:cNvGrpSpPr/>
              <p:nvPr/>
            </p:nvGrpSpPr>
            <p:grpSpPr>
              <a:xfrm>
                <a:off x="5914584" y="4989264"/>
                <a:ext cx="905319" cy="494965"/>
                <a:chOff x="4881156" y="4586631"/>
                <a:chExt cx="905319" cy="494965"/>
              </a:xfrm>
            </p:grpSpPr>
            <p:sp>
              <p:nvSpPr>
                <p:cNvPr id="15" name="一个圆顶角并剪去另一个顶角的矩形 14">
                  <a:extLst>
                    <a:ext uri="{FF2B5EF4-FFF2-40B4-BE49-F238E27FC236}">
                      <a16:creationId xmlns:a16="http://schemas.microsoft.com/office/drawing/2014/main" id="{CA8FFA03-982A-3B4E-8C8F-244C7DFDEE0F}"/>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71DACC94-478F-A94B-BB32-B7935EB8A36A}"/>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sp>
          <p:nvSpPr>
            <p:cNvPr id="10" name="矩形 9">
              <a:extLst>
                <a:ext uri="{FF2B5EF4-FFF2-40B4-BE49-F238E27FC236}">
                  <a16:creationId xmlns:a16="http://schemas.microsoft.com/office/drawing/2014/main" id="{3C1AAA96-DBFB-B149-A43A-1199FBBE85E1}"/>
                </a:ext>
              </a:extLst>
            </p:cNvPr>
            <p:cNvSpPr/>
            <p:nvPr/>
          </p:nvSpPr>
          <p:spPr>
            <a:xfrm>
              <a:off x="6680258" y="454699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11" name="直线连接符 10">
              <a:extLst>
                <a:ext uri="{FF2B5EF4-FFF2-40B4-BE49-F238E27FC236}">
                  <a16:creationId xmlns:a16="http://schemas.microsoft.com/office/drawing/2014/main" id="{D67BA869-FD1A-3A45-9521-3B1FABDEE520}"/>
                </a:ext>
              </a:extLst>
            </p:cNvPr>
            <p:cNvCxnSpPr/>
            <p:nvPr/>
          </p:nvCxnSpPr>
          <p:spPr>
            <a:xfrm>
              <a:off x="5090360" y="5161756"/>
              <a:ext cx="2888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B8AE0C95-7103-3846-8148-0BC0E62F006D}"/>
                </a:ext>
              </a:extLst>
            </p:cNvPr>
            <p:cNvSpPr/>
            <p:nvPr/>
          </p:nvSpPr>
          <p:spPr>
            <a:xfrm>
              <a:off x="5495307" y="5199859"/>
              <a:ext cx="2191626" cy="338554"/>
            </a:xfrm>
            <a:prstGeom prst="rect">
              <a:avLst/>
            </a:prstGeom>
            <a:noFill/>
          </p:spPr>
          <p:txBody>
            <a:bodyPr wrap="none">
              <a:spAutoFit/>
            </a:bodyPr>
            <a:lstStyle/>
            <a:p>
              <a:r>
                <a:rPr kumimoji="1" lang="en-US" altLang="zh-CN" sz="1600" dirty="0">
                  <a:solidFill>
                    <a:srgbClr val="000000"/>
                  </a:solidFill>
                </a:rPr>
                <a:t>Distributed file system</a:t>
              </a:r>
              <a:endParaRPr lang="zh-CN" altLang="en-US" sz="1600" dirty="0"/>
            </a:p>
          </p:txBody>
        </p:sp>
      </p:grpSp>
      <p:grpSp>
        <p:nvGrpSpPr>
          <p:cNvPr id="31" name="组合 30">
            <a:extLst>
              <a:ext uri="{FF2B5EF4-FFF2-40B4-BE49-F238E27FC236}">
                <a16:creationId xmlns:a16="http://schemas.microsoft.com/office/drawing/2014/main" id="{57E37D9B-F3F9-3847-BD9B-AEBDEFDADDE9}"/>
              </a:ext>
            </a:extLst>
          </p:cNvPr>
          <p:cNvGrpSpPr/>
          <p:nvPr/>
        </p:nvGrpSpPr>
        <p:grpSpPr>
          <a:xfrm>
            <a:off x="5758122" y="2568458"/>
            <a:ext cx="3098390" cy="1384372"/>
            <a:chOff x="5645427" y="2766408"/>
            <a:chExt cx="3098390" cy="1384372"/>
          </a:xfrm>
        </p:grpSpPr>
        <p:grpSp>
          <p:nvGrpSpPr>
            <p:cNvPr id="32" name="组合 31">
              <a:extLst>
                <a:ext uri="{FF2B5EF4-FFF2-40B4-BE49-F238E27FC236}">
                  <a16:creationId xmlns:a16="http://schemas.microsoft.com/office/drawing/2014/main" id="{9523BF62-CF49-704A-BF4D-913F9BBCDE54}"/>
                </a:ext>
              </a:extLst>
            </p:cNvPr>
            <p:cNvGrpSpPr/>
            <p:nvPr/>
          </p:nvGrpSpPr>
          <p:grpSpPr>
            <a:xfrm>
              <a:off x="5645427" y="2766408"/>
              <a:ext cx="1309974" cy="899967"/>
              <a:chOff x="6831174" y="4263832"/>
              <a:chExt cx="1309974" cy="899967"/>
            </a:xfrm>
          </p:grpSpPr>
          <p:sp>
            <p:nvSpPr>
              <p:cNvPr id="42" name="矩形 41">
                <a:extLst>
                  <a:ext uri="{FF2B5EF4-FFF2-40B4-BE49-F238E27FC236}">
                    <a16:creationId xmlns:a16="http://schemas.microsoft.com/office/drawing/2014/main" id="{2043C330-3DC3-F848-8461-65379F8AD938}"/>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3" name="矩形 42">
                <a:extLst>
                  <a:ext uri="{FF2B5EF4-FFF2-40B4-BE49-F238E27FC236}">
                    <a16:creationId xmlns:a16="http://schemas.microsoft.com/office/drawing/2014/main" id="{942C7765-65C8-9749-A088-F1D8D77FBD15}"/>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44" name="组合 43">
                <a:extLst>
                  <a:ext uri="{FF2B5EF4-FFF2-40B4-BE49-F238E27FC236}">
                    <a16:creationId xmlns:a16="http://schemas.microsoft.com/office/drawing/2014/main" id="{54F4ADF8-39A3-5542-B75E-98DE751E6238}"/>
                  </a:ext>
                </a:extLst>
              </p:cNvPr>
              <p:cNvGrpSpPr/>
              <p:nvPr/>
            </p:nvGrpSpPr>
            <p:grpSpPr>
              <a:xfrm>
                <a:off x="6951983" y="4538944"/>
                <a:ext cx="1080001" cy="584154"/>
                <a:chOff x="6642225" y="3964214"/>
                <a:chExt cx="816191" cy="584154"/>
              </a:xfrm>
            </p:grpSpPr>
            <p:sp>
              <p:nvSpPr>
                <p:cNvPr id="45" name="磁盘 44">
                  <a:extLst>
                    <a:ext uri="{FF2B5EF4-FFF2-40B4-BE49-F238E27FC236}">
                      <a16:creationId xmlns:a16="http://schemas.microsoft.com/office/drawing/2014/main" id="{E4AC3018-6402-0546-BE82-DEE50AC50AB1}"/>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6" name="矩形 45">
                  <a:extLst>
                    <a:ext uri="{FF2B5EF4-FFF2-40B4-BE49-F238E27FC236}">
                      <a16:creationId xmlns:a16="http://schemas.microsoft.com/office/drawing/2014/main" id="{75696017-84F0-4F4A-9AA3-C85AD7515FAD}"/>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grpSp>
          <p:nvGrpSpPr>
            <p:cNvPr id="33" name="组合 32">
              <a:extLst>
                <a:ext uri="{FF2B5EF4-FFF2-40B4-BE49-F238E27FC236}">
                  <a16:creationId xmlns:a16="http://schemas.microsoft.com/office/drawing/2014/main" id="{0A275008-D7E6-484B-A27D-509AFEE66E09}"/>
                </a:ext>
              </a:extLst>
            </p:cNvPr>
            <p:cNvGrpSpPr/>
            <p:nvPr/>
          </p:nvGrpSpPr>
          <p:grpSpPr>
            <a:xfrm>
              <a:off x="7433843" y="2770148"/>
              <a:ext cx="1309974" cy="899967"/>
              <a:chOff x="6831174" y="4263832"/>
              <a:chExt cx="1309974" cy="899967"/>
            </a:xfrm>
          </p:grpSpPr>
          <p:sp>
            <p:nvSpPr>
              <p:cNvPr id="37" name="矩形 36">
                <a:extLst>
                  <a:ext uri="{FF2B5EF4-FFF2-40B4-BE49-F238E27FC236}">
                    <a16:creationId xmlns:a16="http://schemas.microsoft.com/office/drawing/2014/main" id="{21CEC3E9-E630-A148-8DDC-3957BC1127FF}"/>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8" name="矩形 37">
                <a:extLst>
                  <a:ext uri="{FF2B5EF4-FFF2-40B4-BE49-F238E27FC236}">
                    <a16:creationId xmlns:a16="http://schemas.microsoft.com/office/drawing/2014/main" id="{7F75841E-BF78-FD4F-9B29-F18536FF49FB}"/>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39" name="组合 38">
                <a:extLst>
                  <a:ext uri="{FF2B5EF4-FFF2-40B4-BE49-F238E27FC236}">
                    <a16:creationId xmlns:a16="http://schemas.microsoft.com/office/drawing/2014/main" id="{D0DE880D-9455-DD44-9C0F-878B3A455615}"/>
                  </a:ext>
                </a:extLst>
              </p:cNvPr>
              <p:cNvGrpSpPr/>
              <p:nvPr/>
            </p:nvGrpSpPr>
            <p:grpSpPr>
              <a:xfrm>
                <a:off x="6951983" y="4538944"/>
                <a:ext cx="1080001" cy="584154"/>
                <a:chOff x="6642225" y="3964214"/>
                <a:chExt cx="816191" cy="584154"/>
              </a:xfrm>
            </p:grpSpPr>
            <p:sp>
              <p:nvSpPr>
                <p:cNvPr id="40" name="磁盘 39">
                  <a:extLst>
                    <a:ext uri="{FF2B5EF4-FFF2-40B4-BE49-F238E27FC236}">
                      <a16:creationId xmlns:a16="http://schemas.microsoft.com/office/drawing/2014/main" id="{A92DD1A4-2871-7E4F-B616-644A83BFF3B3}"/>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1" name="矩形 40">
                  <a:extLst>
                    <a:ext uri="{FF2B5EF4-FFF2-40B4-BE49-F238E27FC236}">
                      <a16:creationId xmlns:a16="http://schemas.microsoft.com/office/drawing/2014/main" id="{A8318E44-FA85-C24F-B408-2B244D0EBF08}"/>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cxnSp>
          <p:nvCxnSpPr>
            <p:cNvPr id="34" name="直线连接符 33">
              <a:extLst>
                <a:ext uri="{FF2B5EF4-FFF2-40B4-BE49-F238E27FC236}">
                  <a16:creationId xmlns:a16="http://schemas.microsoft.com/office/drawing/2014/main" id="{41252C66-180B-E147-BC53-E7C9E5A2800E}"/>
                </a:ext>
              </a:extLst>
            </p:cNvPr>
            <p:cNvCxnSpPr>
              <a:cxnSpLocks/>
            </p:cNvCxnSpPr>
            <p:nvPr/>
          </p:nvCxnSpPr>
          <p:spPr>
            <a:xfrm>
              <a:off x="5645427" y="3793604"/>
              <a:ext cx="30813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819C1E0C-4D70-6C4E-BF02-641E9A4967F4}"/>
                </a:ext>
              </a:extLst>
            </p:cNvPr>
            <p:cNvSpPr/>
            <p:nvPr/>
          </p:nvSpPr>
          <p:spPr>
            <a:xfrm>
              <a:off x="6897697" y="306673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sp>
          <p:nvSpPr>
            <p:cNvPr id="36" name="矩形 35">
              <a:extLst>
                <a:ext uri="{FF2B5EF4-FFF2-40B4-BE49-F238E27FC236}">
                  <a16:creationId xmlns:a16="http://schemas.microsoft.com/office/drawing/2014/main" id="{5FA10641-A33E-8A4F-9F23-1BE2760AB086}"/>
                </a:ext>
              </a:extLst>
            </p:cNvPr>
            <p:cNvSpPr/>
            <p:nvPr/>
          </p:nvSpPr>
          <p:spPr>
            <a:xfrm>
              <a:off x="6151448" y="3812226"/>
              <a:ext cx="2064989" cy="338554"/>
            </a:xfrm>
            <a:prstGeom prst="rect">
              <a:avLst/>
            </a:prstGeom>
            <a:noFill/>
          </p:spPr>
          <p:txBody>
            <a:bodyPr wrap="none">
              <a:spAutoFit/>
            </a:bodyPr>
            <a:lstStyle/>
            <a:p>
              <a:r>
                <a:rPr kumimoji="1" lang="en-US" altLang="zh-CN" sz="1600" dirty="0">
                  <a:solidFill>
                    <a:srgbClr val="000000"/>
                  </a:solidFill>
                </a:rPr>
                <a:t>Distributed database</a:t>
              </a:r>
              <a:endParaRPr lang="zh-CN" altLang="en-US" sz="1600" dirty="0"/>
            </a:p>
          </p:txBody>
        </p:sp>
      </p:grpSp>
      <p:grpSp>
        <p:nvGrpSpPr>
          <p:cNvPr id="47" name="组合 46">
            <a:extLst>
              <a:ext uri="{FF2B5EF4-FFF2-40B4-BE49-F238E27FC236}">
                <a16:creationId xmlns:a16="http://schemas.microsoft.com/office/drawing/2014/main" id="{2D34369F-B899-9F47-A1B4-7E80C722E440}"/>
              </a:ext>
            </a:extLst>
          </p:cNvPr>
          <p:cNvGrpSpPr/>
          <p:nvPr/>
        </p:nvGrpSpPr>
        <p:grpSpPr>
          <a:xfrm>
            <a:off x="5383207" y="1199766"/>
            <a:ext cx="3704912" cy="1076455"/>
            <a:chOff x="5248883" y="1420516"/>
            <a:chExt cx="3704912" cy="1076455"/>
          </a:xfrm>
        </p:grpSpPr>
        <p:grpSp>
          <p:nvGrpSpPr>
            <p:cNvPr id="48" name="组合 47">
              <a:extLst>
                <a:ext uri="{FF2B5EF4-FFF2-40B4-BE49-F238E27FC236}">
                  <a16:creationId xmlns:a16="http://schemas.microsoft.com/office/drawing/2014/main" id="{33E18548-0110-D348-BE2C-FD05677C5C08}"/>
                </a:ext>
              </a:extLst>
            </p:cNvPr>
            <p:cNvGrpSpPr/>
            <p:nvPr/>
          </p:nvGrpSpPr>
          <p:grpSpPr>
            <a:xfrm>
              <a:off x="5248883" y="1420516"/>
              <a:ext cx="3704912" cy="608773"/>
              <a:chOff x="5248883" y="1420516"/>
              <a:chExt cx="3704912" cy="608773"/>
            </a:xfrm>
          </p:grpSpPr>
          <p:grpSp>
            <p:nvGrpSpPr>
              <p:cNvPr id="51" name="组合 50">
                <a:extLst>
                  <a:ext uri="{FF2B5EF4-FFF2-40B4-BE49-F238E27FC236}">
                    <a16:creationId xmlns:a16="http://schemas.microsoft.com/office/drawing/2014/main" id="{9910DA99-5FE3-7941-969A-37867C84A6F0}"/>
                  </a:ext>
                </a:extLst>
              </p:cNvPr>
              <p:cNvGrpSpPr/>
              <p:nvPr/>
            </p:nvGrpSpPr>
            <p:grpSpPr>
              <a:xfrm>
                <a:off x="5248883" y="1424862"/>
                <a:ext cx="1215397" cy="604427"/>
                <a:chOff x="4705349" y="3308267"/>
                <a:chExt cx="1215397" cy="604427"/>
              </a:xfrm>
            </p:grpSpPr>
            <p:sp>
              <p:nvSpPr>
                <p:cNvPr id="61" name="梯形 60">
                  <a:extLst>
                    <a:ext uri="{FF2B5EF4-FFF2-40B4-BE49-F238E27FC236}">
                      <a16:creationId xmlns:a16="http://schemas.microsoft.com/office/drawing/2014/main" id="{35733B51-7804-B24A-80F0-4132C092EDD8}"/>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a:extLst>
                    <a:ext uri="{FF2B5EF4-FFF2-40B4-BE49-F238E27FC236}">
                      <a16:creationId xmlns:a16="http://schemas.microsoft.com/office/drawing/2014/main" id="{FB99532A-1FDF-424D-A1E0-355633EAF185}"/>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63" name="矩形 62">
                  <a:extLst>
                    <a:ext uri="{FF2B5EF4-FFF2-40B4-BE49-F238E27FC236}">
                      <a16:creationId xmlns:a16="http://schemas.microsoft.com/office/drawing/2014/main" id="{4928AB76-4439-5445-BF1F-4A2271037069}"/>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2" name="组合 51">
                <a:extLst>
                  <a:ext uri="{FF2B5EF4-FFF2-40B4-BE49-F238E27FC236}">
                    <a16:creationId xmlns:a16="http://schemas.microsoft.com/office/drawing/2014/main" id="{0031487A-593B-7D4A-88B2-7CD2C6945527}"/>
                  </a:ext>
                </a:extLst>
              </p:cNvPr>
              <p:cNvGrpSpPr/>
              <p:nvPr/>
            </p:nvGrpSpPr>
            <p:grpSpPr>
              <a:xfrm>
                <a:off x="6350866" y="1424862"/>
                <a:ext cx="1215397" cy="604427"/>
                <a:chOff x="4705349" y="3308267"/>
                <a:chExt cx="1215397" cy="604427"/>
              </a:xfrm>
            </p:grpSpPr>
            <p:sp>
              <p:nvSpPr>
                <p:cNvPr id="58" name="梯形 57">
                  <a:extLst>
                    <a:ext uri="{FF2B5EF4-FFF2-40B4-BE49-F238E27FC236}">
                      <a16:creationId xmlns:a16="http://schemas.microsoft.com/office/drawing/2014/main" id="{1EAF514A-6E82-7447-A9D4-9E8E06B313D1}"/>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矩形 58">
                  <a:extLst>
                    <a:ext uri="{FF2B5EF4-FFF2-40B4-BE49-F238E27FC236}">
                      <a16:creationId xmlns:a16="http://schemas.microsoft.com/office/drawing/2014/main" id="{F625E061-DF1C-F04B-8DBF-C781988842E5}"/>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60" name="矩形 59">
                  <a:extLst>
                    <a:ext uri="{FF2B5EF4-FFF2-40B4-BE49-F238E27FC236}">
                      <a16:creationId xmlns:a16="http://schemas.microsoft.com/office/drawing/2014/main" id="{F961B2E1-33B5-FF4F-BE62-A7873065E9F9}"/>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3" name="组合 52">
                <a:extLst>
                  <a:ext uri="{FF2B5EF4-FFF2-40B4-BE49-F238E27FC236}">
                    <a16:creationId xmlns:a16="http://schemas.microsoft.com/office/drawing/2014/main" id="{306DA249-C6CB-CD4A-9744-7F539992690D}"/>
                  </a:ext>
                </a:extLst>
              </p:cNvPr>
              <p:cNvGrpSpPr/>
              <p:nvPr/>
            </p:nvGrpSpPr>
            <p:grpSpPr>
              <a:xfrm>
                <a:off x="7738398" y="1420516"/>
                <a:ext cx="1215397" cy="604427"/>
                <a:chOff x="4705349" y="3308267"/>
                <a:chExt cx="1215397" cy="604427"/>
              </a:xfrm>
            </p:grpSpPr>
            <p:sp>
              <p:nvSpPr>
                <p:cNvPr id="55" name="梯形 54">
                  <a:extLst>
                    <a:ext uri="{FF2B5EF4-FFF2-40B4-BE49-F238E27FC236}">
                      <a16:creationId xmlns:a16="http://schemas.microsoft.com/office/drawing/2014/main" id="{32E11BA9-C5D9-5D4E-AD27-81850504136D}"/>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B60E7AA3-4848-0245-9711-59D9A04657C8}"/>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7" name="矩形 56">
                  <a:extLst>
                    <a:ext uri="{FF2B5EF4-FFF2-40B4-BE49-F238E27FC236}">
                      <a16:creationId xmlns:a16="http://schemas.microsoft.com/office/drawing/2014/main" id="{BD12B8E9-8C0D-254B-8939-41A105F977B5}"/>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sp>
            <p:nvSpPr>
              <p:cNvPr id="54" name="矩形 53">
                <a:extLst>
                  <a:ext uri="{FF2B5EF4-FFF2-40B4-BE49-F238E27FC236}">
                    <a16:creationId xmlns:a16="http://schemas.microsoft.com/office/drawing/2014/main" id="{4035F8B3-058A-DD41-80BD-CE69F531F4E5}"/>
                  </a:ext>
                </a:extLst>
              </p:cNvPr>
              <p:cNvSpPr/>
              <p:nvPr/>
            </p:nvSpPr>
            <p:spPr>
              <a:xfrm>
                <a:off x="7415910" y="1502122"/>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grpSp>
        <p:cxnSp>
          <p:nvCxnSpPr>
            <p:cNvPr id="49" name="直线连接符 48">
              <a:extLst>
                <a:ext uri="{FF2B5EF4-FFF2-40B4-BE49-F238E27FC236}">
                  <a16:creationId xmlns:a16="http://schemas.microsoft.com/office/drawing/2014/main" id="{1C7C6708-E4A6-F547-9D50-88B89ECAFE64}"/>
                </a:ext>
              </a:extLst>
            </p:cNvPr>
            <p:cNvCxnSpPr>
              <a:cxnSpLocks/>
            </p:cNvCxnSpPr>
            <p:nvPr/>
          </p:nvCxnSpPr>
          <p:spPr>
            <a:xfrm>
              <a:off x="5308749" y="2137420"/>
              <a:ext cx="3645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452000BD-1A7A-944D-A4DC-3F1E1C6AAEE3}"/>
                </a:ext>
              </a:extLst>
            </p:cNvPr>
            <p:cNvSpPr/>
            <p:nvPr/>
          </p:nvSpPr>
          <p:spPr>
            <a:xfrm>
              <a:off x="6027005" y="2158417"/>
              <a:ext cx="1927131" cy="338554"/>
            </a:xfrm>
            <a:prstGeom prst="rect">
              <a:avLst/>
            </a:prstGeom>
            <a:noFill/>
          </p:spPr>
          <p:txBody>
            <a:bodyPr wrap="none">
              <a:spAutoFit/>
            </a:bodyPr>
            <a:lstStyle/>
            <a:p>
              <a:r>
                <a:rPr kumimoji="1" lang="en-US" altLang="zh-CN" sz="1600" dirty="0">
                  <a:solidFill>
                    <a:srgbClr val="000000"/>
                  </a:solidFill>
                </a:rPr>
                <a:t>Distributed caching</a:t>
              </a:r>
              <a:endParaRPr lang="zh-CN" altLang="en-US" sz="1600" dirty="0"/>
            </a:p>
          </p:txBody>
        </p:sp>
      </p:grpSp>
      <p:grpSp>
        <p:nvGrpSpPr>
          <p:cNvPr id="64" name="组合 63">
            <a:extLst>
              <a:ext uri="{FF2B5EF4-FFF2-40B4-BE49-F238E27FC236}">
                <a16:creationId xmlns:a16="http://schemas.microsoft.com/office/drawing/2014/main" id="{1F2DE2BD-316C-504B-96B8-ADAD48667801}"/>
              </a:ext>
            </a:extLst>
          </p:cNvPr>
          <p:cNvGrpSpPr/>
          <p:nvPr/>
        </p:nvGrpSpPr>
        <p:grpSpPr>
          <a:xfrm>
            <a:off x="2236116" y="3199271"/>
            <a:ext cx="768261" cy="2146974"/>
            <a:chOff x="3096000" y="3119298"/>
            <a:chExt cx="768261" cy="2146974"/>
          </a:xfrm>
        </p:grpSpPr>
        <p:sp>
          <p:nvSpPr>
            <p:cNvPr id="65" name="矩形 64">
              <a:extLst>
                <a:ext uri="{FF2B5EF4-FFF2-40B4-BE49-F238E27FC236}">
                  <a16:creationId xmlns:a16="http://schemas.microsoft.com/office/drawing/2014/main" id="{B7E870F5-395B-914C-941F-59A0280B5147}"/>
                </a:ext>
              </a:extLst>
            </p:cNvPr>
            <p:cNvSpPr/>
            <p:nvPr/>
          </p:nvSpPr>
          <p:spPr>
            <a:xfrm>
              <a:off x="3096000" y="3119298"/>
              <a:ext cx="725111" cy="214697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6" name="组合 65">
              <a:extLst>
                <a:ext uri="{FF2B5EF4-FFF2-40B4-BE49-F238E27FC236}">
                  <a16:creationId xmlns:a16="http://schemas.microsoft.com/office/drawing/2014/main" id="{73B80FB4-DA08-154B-9420-AB035DF8C354}"/>
                </a:ext>
              </a:extLst>
            </p:cNvPr>
            <p:cNvGrpSpPr/>
            <p:nvPr/>
          </p:nvGrpSpPr>
          <p:grpSpPr>
            <a:xfrm rot="5400000">
              <a:off x="2988299" y="3437380"/>
              <a:ext cx="690955" cy="180000"/>
              <a:chOff x="4884739" y="2696400"/>
              <a:chExt cx="690955" cy="180000"/>
            </a:xfrm>
          </p:grpSpPr>
          <p:sp>
            <p:nvSpPr>
              <p:cNvPr id="80" name="矩形 79">
                <a:extLst>
                  <a:ext uri="{FF2B5EF4-FFF2-40B4-BE49-F238E27FC236}">
                    <a16:creationId xmlns:a16="http://schemas.microsoft.com/office/drawing/2014/main" id="{B8BBB5A1-1CD8-FD45-A096-ED2E35A5F61E}"/>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a:extLst>
                  <a:ext uri="{FF2B5EF4-FFF2-40B4-BE49-F238E27FC236}">
                    <a16:creationId xmlns:a16="http://schemas.microsoft.com/office/drawing/2014/main" id="{6CB7DF3E-D867-3F44-AD6C-D4BEF83523DC}"/>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81">
                <a:extLst>
                  <a:ext uri="{FF2B5EF4-FFF2-40B4-BE49-F238E27FC236}">
                    <a16:creationId xmlns:a16="http://schemas.microsoft.com/office/drawing/2014/main" id="{D91AB305-4A0B-854A-BC7F-405494C0ECC0}"/>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7" name="组合 66">
              <a:extLst>
                <a:ext uri="{FF2B5EF4-FFF2-40B4-BE49-F238E27FC236}">
                  <a16:creationId xmlns:a16="http://schemas.microsoft.com/office/drawing/2014/main" id="{C5A5C645-8063-9946-8EB0-4E1070569286}"/>
                </a:ext>
              </a:extLst>
            </p:cNvPr>
            <p:cNvGrpSpPr/>
            <p:nvPr/>
          </p:nvGrpSpPr>
          <p:grpSpPr>
            <a:xfrm rot="5400000">
              <a:off x="3219367" y="3437381"/>
              <a:ext cx="690955" cy="180000"/>
              <a:chOff x="4884739" y="2696400"/>
              <a:chExt cx="690955" cy="180000"/>
            </a:xfrm>
          </p:grpSpPr>
          <p:sp>
            <p:nvSpPr>
              <p:cNvPr id="77" name="矩形 76">
                <a:extLst>
                  <a:ext uri="{FF2B5EF4-FFF2-40B4-BE49-F238E27FC236}">
                    <a16:creationId xmlns:a16="http://schemas.microsoft.com/office/drawing/2014/main" id="{046D96FA-E4EB-6B4D-A43A-517807768C6F}"/>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a:extLst>
                  <a:ext uri="{FF2B5EF4-FFF2-40B4-BE49-F238E27FC236}">
                    <a16:creationId xmlns:a16="http://schemas.microsoft.com/office/drawing/2014/main" id="{629DDC2A-FAA0-CB47-BE84-9C6A443CB119}"/>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矩形 78">
                <a:extLst>
                  <a:ext uri="{FF2B5EF4-FFF2-40B4-BE49-F238E27FC236}">
                    <a16:creationId xmlns:a16="http://schemas.microsoft.com/office/drawing/2014/main" id="{1C557BD1-6C94-424F-99D0-3388E6A701EC}"/>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8" name="组合 67">
              <a:extLst>
                <a:ext uri="{FF2B5EF4-FFF2-40B4-BE49-F238E27FC236}">
                  <a16:creationId xmlns:a16="http://schemas.microsoft.com/office/drawing/2014/main" id="{01E70FF1-8CAF-AD46-B0DB-C7255B256178}"/>
                </a:ext>
              </a:extLst>
            </p:cNvPr>
            <p:cNvGrpSpPr/>
            <p:nvPr/>
          </p:nvGrpSpPr>
          <p:grpSpPr>
            <a:xfrm rot="5400000">
              <a:off x="2988299" y="4762203"/>
              <a:ext cx="690955" cy="180000"/>
              <a:chOff x="4884739" y="2696400"/>
              <a:chExt cx="690955" cy="180000"/>
            </a:xfrm>
          </p:grpSpPr>
          <p:sp>
            <p:nvSpPr>
              <p:cNvPr id="74" name="矩形 73">
                <a:extLst>
                  <a:ext uri="{FF2B5EF4-FFF2-40B4-BE49-F238E27FC236}">
                    <a16:creationId xmlns:a16="http://schemas.microsoft.com/office/drawing/2014/main" id="{2840DE39-8064-2B43-9A59-63B35E6BB1D3}"/>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a:extLst>
                  <a:ext uri="{FF2B5EF4-FFF2-40B4-BE49-F238E27FC236}">
                    <a16:creationId xmlns:a16="http://schemas.microsoft.com/office/drawing/2014/main" id="{0F0DC4C6-3EAA-8440-BCE4-237B97DBA3B0}"/>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a:extLst>
                  <a:ext uri="{FF2B5EF4-FFF2-40B4-BE49-F238E27FC236}">
                    <a16:creationId xmlns:a16="http://schemas.microsoft.com/office/drawing/2014/main" id="{FBCC7147-D123-5840-8314-E4C7E542A4D7}"/>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9" name="组合 68">
              <a:extLst>
                <a:ext uri="{FF2B5EF4-FFF2-40B4-BE49-F238E27FC236}">
                  <a16:creationId xmlns:a16="http://schemas.microsoft.com/office/drawing/2014/main" id="{D5FD8CA7-E1F7-E04F-BEAF-0D47517A7C7D}"/>
                </a:ext>
              </a:extLst>
            </p:cNvPr>
            <p:cNvGrpSpPr/>
            <p:nvPr/>
          </p:nvGrpSpPr>
          <p:grpSpPr>
            <a:xfrm rot="5400000">
              <a:off x="3219367" y="4762204"/>
              <a:ext cx="690955" cy="180000"/>
              <a:chOff x="4884739" y="2696400"/>
              <a:chExt cx="690955" cy="180000"/>
            </a:xfrm>
          </p:grpSpPr>
          <p:sp>
            <p:nvSpPr>
              <p:cNvPr id="71" name="矩形 70">
                <a:extLst>
                  <a:ext uri="{FF2B5EF4-FFF2-40B4-BE49-F238E27FC236}">
                    <a16:creationId xmlns:a16="http://schemas.microsoft.com/office/drawing/2014/main" id="{3981197A-C840-6847-8F2A-56419344B0DC}"/>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0650332E-0766-6D48-BA4C-0C0F6521D3C2}"/>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矩形 72">
                <a:extLst>
                  <a:ext uri="{FF2B5EF4-FFF2-40B4-BE49-F238E27FC236}">
                    <a16:creationId xmlns:a16="http://schemas.microsoft.com/office/drawing/2014/main" id="{249B985D-58C9-CB42-BA53-93F7E1535EE6}"/>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0" name="矩形 69">
              <a:extLst>
                <a:ext uri="{FF2B5EF4-FFF2-40B4-BE49-F238E27FC236}">
                  <a16:creationId xmlns:a16="http://schemas.microsoft.com/office/drawing/2014/main" id="{22ACDE73-BB19-E342-81CE-4653D26AAE00}"/>
                </a:ext>
              </a:extLst>
            </p:cNvPr>
            <p:cNvSpPr/>
            <p:nvPr/>
          </p:nvSpPr>
          <p:spPr>
            <a:xfrm>
              <a:off x="3126559" y="4015893"/>
              <a:ext cx="737702" cy="461665"/>
            </a:xfrm>
            <a:prstGeom prst="rect">
              <a:avLst/>
            </a:prstGeom>
            <a:noFill/>
          </p:spPr>
          <p:txBody>
            <a:bodyPr wrap="none">
              <a:spAutoFit/>
            </a:bodyPr>
            <a:lstStyle/>
            <a:p>
              <a:r>
                <a:rPr kumimoji="1" lang="en-US" altLang="zh-CN" sz="1200" dirty="0">
                  <a:solidFill>
                    <a:srgbClr val="000000"/>
                  </a:solidFill>
                </a:rPr>
                <a:t>Load</a:t>
              </a:r>
            </a:p>
            <a:p>
              <a:r>
                <a:rPr kumimoji="1" lang="en-US" altLang="zh-CN" sz="1200" dirty="0">
                  <a:solidFill>
                    <a:srgbClr val="000000"/>
                  </a:solidFill>
                </a:rPr>
                <a:t>Balance</a:t>
              </a:r>
              <a:endParaRPr lang="zh-CN" altLang="en-US" sz="1200" dirty="0"/>
            </a:p>
          </p:txBody>
        </p:sp>
      </p:grpSp>
      <p:grpSp>
        <p:nvGrpSpPr>
          <p:cNvPr id="83" name="组合 82">
            <a:extLst>
              <a:ext uri="{FF2B5EF4-FFF2-40B4-BE49-F238E27FC236}">
                <a16:creationId xmlns:a16="http://schemas.microsoft.com/office/drawing/2014/main" id="{7ED94CAC-87B8-C347-8F0A-F99A3302F2F8}"/>
              </a:ext>
            </a:extLst>
          </p:cNvPr>
          <p:cNvGrpSpPr/>
          <p:nvPr/>
        </p:nvGrpSpPr>
        <p:grpSpPr>
          <a:xfrm>
            <a:off x="3302994" y="2814021"/>
            <a:ext cx="1703228" cy="1049410"/>
            <a:chOff x="5882155" y="4329138"/>
            <a:chExt cx="1703228" cy="1049410"/>
          </a:xfrm>
        </p:grpSpPr>
        <p:sp>
          <p:nvSpPr>
            <p:cNvPr id="84" name="矩形 83">
              <a:extLst>
                <a:ext uri="{FF2B5EF4-FFF2-40B4-BE49-F238E27FC236}">
                  <a16:creationId xmlns:a16="http://schemas.microsoft.com/office/drawing/2014/main" id="{9DFAA47B-A1BC-E048-B179-321354ED2919}"/>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85" name="圆角矩形 84">
              <a:extLst>
                <a:ext uri="{FF2B5EF4-FFF2-40B4-BE49-F238E27FC236}">
                  <a16:creationId xmlns:a16="http://schemas.microsoft.com/office/drawing/2014/main" id="{E6509C2D-98E9-8C42-8433-9C788AE69887}"/>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#1</a:t>
              </a:r>
            </a:p>
            <a:p>
              <a:pPr algn="ctr"/>
              <a:r>
                <a:rPr kumimoji="1" lang="en-US" altLang="zh-CN" sz="1200" dirty="0">
                  <a:solidFill>
                    <a:schemeClr val="tx1"/>
                  </a:solidFill>
                </a:rPr>
                <a:t>generate the page</a:t>
              </a:r>
            </a:p>
          </p:txBody>
        </p:sp>
        <p:sp>
          <p:nvSpPr>
            <p:cNvPr id="86" name="矩形 85">
              <a:extLst>
                <a:ext uri="{FF2B5EF4-FFF2-40B4-BE49-F238E27FC236}">
                  <a16:creationId xmlns:a16="http://schemas.microsoft.com/office/drawing/2014/main" id="{97C62E49-38E5-5946-BEDE-BD51576F0B7A}"/>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87" name="组合 86">
            <a:extLst>
              <a:ext uri="{FF2B5EF4-FFF2-40B4-BE49-F238E27FC236}">
                <a16:creationId xmlns:a16="http://schemas.microsoft.com/office/drawing/2014/main" id="{7D51B65B-6054-E747-893B-E23706FBABE1}"/>
              </a:ext>
            </a:extLst>
          </p:cNvPr>
          <p:cNvGrpSpPr/>
          <p:nvPr/>
        </p:nvGrpSpPr>
        <p:grpSpPr>
          <a:xfrm>
            <a:off x="3270533" y="4048243"/>
            <a:ext cx="1703228" cy="1049410"/>
            <a:chOff x="5882155" y="4329138"/>
            <a:chExt cx="1703228" cy="1049410"/>
          </a:xfrm>
        </p:grpSpPr>
        <p:sp>
          <p:nvSpPr>
            <p:cNvPr id="88" name="矩形 87">
              <a:extLst>
                <a:ext uri="{FF2B5EF4-FFF2-40B4-BE49-F238E27FC236}">
                  <a16:creationId xmlns:a16="http://schemas.microsoft.com/office/drawing/2014/main" id="{BAE3BC8F-D199-D14E-B48F-26CC2972DFAF}"/>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89" name="圆角矩形 88">
              <a:extLst>
                <a:ext uri="{FF2B5EF4-FFF2-40B4-BE49-F238E27FC236}">
                  <a16:creationId xmlns:a16="http://schemas.microsoft.com/office/drawing/2014/main" id="{940F3370-0887-E544-B0D3-3468138A598E}"/>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#2</a:t>
              </a:r>
            </a:p>
            <a:p>
              <a:pPr algn="ctr"/>
              <a:r>
                <a:rPr kumimoji="1" lang="en-US" altLang="zh-CN" sz="1200" dirty="0">
                  <a:solidFill>
                    <a:schemeClr val="tx1"/>
                  </a:solidFill>
                </a:rPr>
                <a:t>add the order</a:t>
              </a:r>
            </a:p>
          </p:txBody>
        </p:sp>
        <p:sp>
          <p:nvSpPr>
            <p:cNvPr id="90" name="矩形 89">
              <a:extLst>
                <a:ext uri="{FF2B5EF4-FFF2-40B4-BE49-F238E27FC236}">
                  <a16:creationId xmlns:a16="http://schemas.microsoft.com/office/drawing/2014/main" id="{8E950375-FD7F-F844-A17B-996C2F8274CD}"/>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
        <p:nvSpPr>
          <p:cNvPr id="91" name="矩形 90">
            <a:extLst>
              <a:ext uri="{FF2B5EF4-FFF2-40B4-BE49-F238E27FC236}">
                <a16:creationId xmlns:a16="http://schemas.microsoft.com/office/drawing/2014/main" id="{A844EB31-86A5-2046-AA99-6C0E98152360}"/>
              </a:ext>
            </a:extLst>
          </p:cNvPr>
          <p:cNvSpPr/>
          <p:nvPr/>
        </p:nvSpPr>
        <p:spPr>
          <a:xfrm rot="5400000">
            <a:off x="398422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92" name="直线连接符 91">
            <a:extLst>
              <a:ext uri="{FF2B5EF4-FFF2-40B4-BE49-F238E27FC236}">
                <a16:creationId xmlns:a16="http://schemas.microsoft.com/office/drawing/2014/main" id="{84E42C71-9E00-1A42-A12E-2905B9BB73E2}"/>
              </a:ext>
            </a:extLst>
          </p:cNvPr>
          <p:cNvCxnSpPr/>
          <p:nvPr/>
        </p:nvCxnSpPr>
        <p:spPr>
          <a:xfrm>
            <a:off x="1979712" y="2706957"/>
            <a:ext cx="32403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线连接符 92">
            <a:extLst>
              <a:ext uri="{FF2B5EF4-FFF2-40B4-BE49-F238E27FC236}">
                <a16:creationId xmlns:a16="http://schemas.microsoft.com/office/drawing/2014/main" id="{0C9D19FD-7AEE-E145-8929-C38F52ABAFA5}"/>
              </a:ext>
            </a:extLst>
          </p:cNvPr>
          <p:cNvCxnSpPr/>
          <p:nvPr/>
        </p:nvCxnSpPr>
        <p:spPr>
          <a:xfrm flipV="1">
            <a:off x="5220072" y="1129308"/>
            <a:ext cx="0" cy="15776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线连接符 93">
            <a:extLst>
              <a:ext uri="{FF2B5EF4-FFF2-40B4-BE49-F238E27FC236}">
                <a16:creationId xmlns:a16="http://schemas.microsoft.com/office/drawing/2014/main" id="{62E4C207-4A97-6846-B095-678D2118DCD1}"/>
              </a:ext>
            </a:extLst>
          </p:cNvPr>
          <p:cNvCxnSpPr/>
          <p:nvPr/>
        </p:nvCxnSpPr>
        <p:spPr>
          <a:xfrm>
            <a:off x="5220072" y="1129308"/>
            <a:ext cx="43924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组合 94">
            <a:extLst>
              <a:ext uri="{FF2B5EF4-FFF2-40B4-BE49-F238E27FC236}">
                <a16:creationId xmlns:a16="http://schemas.microsoft.com/office/drawing/2014/main" id="{14372767-E13E-804E-9FCC-69BBA04E286C}"/>
              </a:ext>
            </a:extLst>
          </p:cNvPr>
          <p:cNvGrpSpPr/>
          <p:nvPr/>
        </p:nvGrpSpPr>
        <p:grpSpPr>
          <a:xfrm rot="16200000">
            <a:off x="703673" y="3881347"/>
            <a:ext cx="1548280" cy="638043"/>
            <a:chOff x="6020855" y="1361203"/>
            <a:chExt cx="1548280" cy="638043"/>
          </a:xfrm>
        </p:grpSpPr>
        <p:sp>
          <p:nvSpPr>
            <p:cNvPr id="96" name="云形 95">
              <a:extLst>
                <a:ext uri="{FF2B5EF4-FFF2-40B4-BE49-F238E27FC236}">
                  <a16:creationId xmlns:a16="http://schemas.microsoft.com/office/drawing/2014/main" id="{25E58114-3D74-0B41-B454-14D2AB94A694}"/>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a:extLst>
                <a:ext uri="{FF2B5EF4-FFF2-40B4-BE49-F238E27FC236}">
                  <a16:creationId xmlns:a16="http://schemas.microsoft.com/office/drawing/2014/main" id="{72CF645E-5CC2-7D49-8F6C-8653E3987694}"/>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grpSp>
        <p:nvGrpSpPr>
          <p:cNvPr id="98" name="组合 97">
            <a:extLst>
              <a:ext uri="{FF2B5EF4-FFF2-40B4-BE49-F238E27FC236}">
                <a16:creationId xmlns:a16="http://schemas.microsoft.com/office/drawing/2014/main" id="{06FEAEC8-7B18-0647-8891-F79D194D52B0}"/>
              </a:ext>
            </a:extLst>
          </p:cNvPr>
          <p:cNvGrpSpPr/>
          <p:nvPr/>
        </p:nvGrpSpPr>
        <p:grpSpPr>
          <a:xfrm>
            <a:off x="1911161" y="3550232"/>
            <a:ext cx="252000" cy="517828"/>
            <a:chOff x="1735514" y="3550232"/>
            <a:chExt cx="420567" cy="517828"/>
          </a:xfrm>
        </p:grpSpPr>
        <p:cxnSp>
          <p:nvCxnSpPr>
            <p:cNvPr id="99" name="直线箭头连接符 98">
              <a:extLst>
                <a:ext uri="{FF2B5EF4-FFF2-40B4-BE49-F238E27FC236}">
                  <a16:creationId xmlns:a16="http://schemas.microsoft.com/office/drawing/2014/main" id="{EAB937EF-5AA8-594B-9721-2EC843A216EB}"/>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直线箭头连接符 99">
              <a:extLst>
                <a:ext uri="{FF2B5EF4-FFF2-40B4-BE49-F238E27FC236}">
                  <a16:creationId xmlns:a16="http://schemas.microsoft.com/office/drawing/2014/main" id="{E15D5923-7D02-2E4E-BB54-799BF9862E7B}"/>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直线箭头连接符 100">
              <a:extLst>
                <a:ext uri="{FF2B5EF4-FFF2-40B4-BE49-F238E27FC236}">
                  <a16:creationId xmlns:a16="http://schemas.microsoft.com/office/drawing/2014/main" id="{344FC57D-03AB-DC45-AD19-58BCD352F940}"/>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2" name="直线箭头连接符 101">
              <a:extLst>
                <a:ext uri="{FF2B5EF4-FFF2-40B4-BE49-F238E27FC236}">
                  <a16:creationId xmlns:a16="http://schemas.microsoft.com/office/drawing/2014/main" id="{2DC993EF-7698-D347-B12F-DDB3E768CEFC}"/>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3" name="组合 102">
            <a:extLst>
              <a:ext uri="{FF2B5EF4-FFF2-40B4-BE49-F238E27FC236}">
                <a16:creationId xmlns:a16="http://schemas.microsoft.com/office/drawing/2014/main" id="{7C63096F-63CE-0F4B-ADB4-BA0E140F68CB}"/>
              </a:ext>
            </a:extLst>
          </p:cNvPr>
          <p:cNvGrpSpPr/>
          <p:nvPr/>
        </p:nvGrpSpPr>
        <p:grpSpPr>
          <a:xfrm>
            <a:off x="1907704" y="4263806"/>
            <a:ext cx="252000" cy="517828"/>
            <a:chOff x="1735514" y="3550232"/>
            <a:chExt cx="420567" cy="517828"/>
          </a:xfrm>
        </p:grpSpPr>
        <p:cxnSp>
          <p:nvCxnSpPr>
            <p:cNvPr id="104" name="直线箭头连接符 103">
              <a:extLst>
                <a:ext uri="{FF2B5EF4-FFF2-40B4-BE49-F238E27FC236}">
                  <a16:creationId xmlns:a16="http://schemas.microsoft.com/office/drawing/2014/main" id="{0DEF6E44-F181-6A40-89F7-D2667EE330AF}"/>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5" name="直线箭头连接符 104">
              <a:extLst>
                <a:ext uri="{FF2B5EF4-FFF2-40B4-BE49-F238E27FC236}">
                  <a16:creationId xmlns:a16="http://schemas.microsoft.com/office/drawing/2014/main" id="{6F262D27-6D76-6949-A542-57593CF8A099}"/>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直线箭头连接符 105">
              <a:extLst>
                <a:ext uri="{FF2B5EF4-FFF2-40B4-BE49-F238E27FC236}">
                  <a16:creationId xmlns:a16="http://schemas.microsoft.com/office/drawing/2014/main" id="{D3D31772-F9DC-FE4C-986F-4588CB684D87}"/>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线箭头连接符 106">
              <a:extLst>
                <a:ext uri="{FF2B5EF4-FFF2-40B4-BE49-F238E27FC236}">
                  <a16:creationId xmlns:a16="http://schemas.microsoft.com/office/drawing/2014/main" id="{083B69D1-95FB-F74E-85BA-37C3EFE08637}"/>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08" name="任意形状 107">
            <a:extLst>
              <a:ext uri="{FF2B5EF4-FFF2-40B4-BE49-F238E27FC236}">
                <a16:creationId xmlns:a16="http://schemas.microsoft.com/office/drawing/2014/main" id="{EB8BCAFB-C122-DE46-9F0E-77ADDFC3E301}"/>
              </a:ext>
            </a:extLst>
          </p:cNvPr>
          <p:cNvSpPr/>
          <p:nvPr/>
        </p:nvSpPr>
        <p:spPr>
          <a:xfrm>
            <a:off x="2675106" y="2972121"/>
            <a:ext cx="680937" cy="425574"/>
          </a:xfrm>
          <a:custGeom>
            <a:avLst/>
            <a:gdLst>
              <a:gd name="connsiteX0" fmla="*/ 0 w 680937"/>
              <a:gd name="connsiteY0" fmla="*/ 403377 h 425574"/>
              <a:gd name="connsiteX1" fmla="*/ 447473 w 680937"/>
              <a:gd name="connsiteY1" fmla="*/ 383922 h 425574"/>
              <a:gd name="connsiteX2" fmla="*/ 379379 w 680937"/>
              <a:gd name="connsiteY2" fmla="*/ 23998 h 425574"/>
              <a:gd name="connsiteX3" fmla="*/ 680937 w 680937"/>
              <a:gd name="connsiteY3" fmla="*/ 62909 h 425574"/>
            </a:gdLst>
            <a:ahLst/>
            <a:cxnLst>
              <a:cxn ang="0">
                <a:pos x="connsiteX0" y="connsiteY0"/>
              </a:cxn>
              <a:cxn ang="0">
                <a:pos x="connsiteX1" y="connsiteY1"/>
              </a:cxn>
              <a:cxn ang="0">
                <a:pos x="connsiteX2" y="connsiteY2"/>
              </a:cxn>
              <a:cxn ang="0">
                <a:pos x="connsiteX3" y="connsiteY3"/>
              </a:cxn>
            </a:cxnLst>
            <a:rect l="l" t="t" r="r" b="b"/>
            <a:pathLst>
              <a:path w="680937" h="425574">
                <a:moveTo>
                  <a:pt x="0" y="403377"/>
                </a:moveTo>
                <a:cubicBezTo>
                  <a:pt x="192121" y="425264"/>
                  <a:pt x="384243" y="447152"/>
                  <a:pt x="447473" y="383922"/>
                </a:cubicBezTo>
                <a:cubicBezTo>
                  <a:pt x="510703" y="320692"/>
                  <a:pt x="340468" y="77500"/>
                  <a:pt x="379379" y="23998"/>
                </a:cubicBezTo>
                <a:cubicBezTo>
                  <a:pt x="418290" y="-29504"/>
                  <a:pt x="549613" y="16702"/>
                  <a:pt x="680937" y="6290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任意形状 108">
            <a:extLst>
              <a:ext uri="{FF2B5EF4-FFF2-40B4-BE49-F238E27FC236}">
                <a16:creationId xmlns:a16="http://schemas.microsoft.com/office/drawing/2014/main" id="{D604BABF-0403-5C4C-887B-C02256FBEA32}"/>
              </a:ext>
            </a:extLst>
          </p:cNvPr>
          <p:cNvSpPr/>
          <p:nvPr/>
        </p:nvSpPr>
        <p:spPr>
          <a:xfrm>
            <a:off x="2733472" y="3533078"/>
            <a:ext cx="671209" cy="1017912"/>
          </a:xfrm>
          <a:custGeom>
            <a:avLst/>
            <a:gdLst>
              <a:gd name="connsiteX0" fmla="*/ 0 w 671209"/>
              <a:gd name="connsiteY0" fmla="*/ 75884 h 1017912"/>
              <a:gd name="connsiteX1" fmla="*/ 291830 w 671209"/>
              <a:gd name="connsiteY1" fmla="*/ 85611 h 1017912"/>
              <a:gd name="connsiteX2" fmla="*/ 340468 w 671209"/>
              <a:gd name="connsiteY2" fmla="*/ 941645 h 1017912"/>
              <a:gd name="connsiteX3" fmla="*/ 671209 w 671209"/>
              <a:gd name="connsiteY3" fmla="*/ 922190 h 1017912"/>
            </a:gdLst>
            <a:ahLst/>
            <a:cxnLst>
              <a:cxn ang="0">
                <a:pos x="connsiteX0" y="connsiteY0"/>
              </a:cxn>
              <a:cxn ang="0">
                <a:pos x="connsiteX1" y="connsiteY1"/>
              </a:cxn>
              <a:cxn ang="0">
                <a:pos x="connsiteX2" y="connsiteY2"/>
              </a:cxn>
              <a:cxn ang="0">
                <a:pos x="connsiteX3" y="connsiteY3"/>
              </a:cxn>
            </a:cxnLst>
            <a:rect l="l" t="t" r="r" b="b"/>
            <a:pathLst>
              <a:path w="671209" h="1017912">
                <a:moveTo>
                  <a:pt x="0" y="75884"/>
                </a:moveTo>
                <a:cubicBezTo>
                  <a:pt x="117542" y="8601"/>
                  <a:pt x="235085" y="-58682"/>
                  <a:pt x="291830" y="85611"/>
                </a:cubicBezTo>
                <a:cubicBezTo>
                  <a:pt x="348575" y="229904"/>
                  <a:pt x="277238" y="802215"/>
                  <a:pt x="340468" y="941645"/>
                </a:cubicBezTo>
                <a:cubicBezTo>
                  <a:pt x="403698" y="1081075"/>
                  <a:pt x="537453" y="1001632"/>
                  <a:pt x="671209" y="92219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任意形状 109">
            <a:extLst>
              <a:ext uri="{FF2B5EF4-FFF2-40B4-BE49-F238E27FC236}">
                <a16:creationId xmlns:a16="http://schemas.microsoft.com/office/drawing/2014/main" id="{FAD99930-37B7-9046-A927-E29D8131A26F}"/>
              </a:ext>
            </a:extLst>
          </p:cNvPr>
          <p:cNvSpPr/>
          <p:nvPr/>
        </p:nvSpPr>
        <p:spPr>
          <a:xfrm>
            <a:off x="2743200" y="4928179"/>
            <a:ext cx="1215957" cy="488037"/>
          </a:xfrm>
          <a:custGeom>
            <a:avLst/>
            <a:gdLst>
              <a:gd name="connsiteX0" fmla="*/ 0 w 1215957"/>
              <a:gd name="connsiteY0" fmla="*/ 3744 h 488037"/>
              <a:gd name="connsiteX1" fmla="*/ 379379 w 1215957"/>
              <a:gd name="connsiteY1" fmla="*/ 62110 h 488037"/>
              <a:gd name="connsiteX2" fmla="*/ 680936 w 1215957"/>
              <a:gd name="connsiteY2" fmla="*/ 431761 h 488037"/>
              <a:gd name="connsiteX3" fmla="*/ 1215957 w 1215957"/>
              <a:gd name="connsiteY3" fmla="*/ 480400 h 488037"/>
            </a:gdLst>
            <a:ahLst/>
            <a:cxnLst>
              <a:cxn ang="0">
                <a:pos x="connsiteX0" y="connsiteY0"/>
              </a:cxn>
              <a:cxn ang="0">
                <a:pos x="connsiteX1" y="connsiteY1"/>
              </a:cxn>
              <a:cxn ang="0">
                <a:pos x="connsiteX2" y="connsiteY2"/>
              </a:cxn>
              <a:cxn ang="0">
                <a:pos x="connsiteX3" y="connsiteY3"/>
              </a:cxn>
            </a:cxnLst>
            <a:rect l="l" t="t" r="r" b="b"/>
            <a:pathLst>
              <a:path w="1215957" h="488037">
                <a:moveTo>
                  <a:pt x="0" y="3744"/>
                </a:moveTo>
                <a:cubicBezTo>
                  <a:pt x="132945" y="-2741"/>
                  <a:pt x="265890" y="-9226"/>
                  <a:pt x="379379" y="62110"/>
                </a:cubicBezTo>
                <a:cubicBezTo>
                  <a:pt x="492868" y="133446"/>
                  <a:pt x="541506" y="362046"/>
                  <a:pt x="680936" y="431761"/>
                </a:cubicBezTo>
                <a:cubicBezTo>
                  <a:pt x="820366" y="501476"/>
                  <a:pt x="1018161" y="490938"/>
                  <a:pt x="1215957" y="48040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任意形状 110">
            <a:extLst>
              <a:ext uri="{FF2B5EF4-FFF2-40B4-BE49-F238E27FC236}">
                <a16:creationId xmlns:a16="http://schemas.microsoft.com/office/drawing/2014/main" id="{00310AC1-429D-3146-95A7-EF5DBBC9A158}"/>
              </a:ext>
            </a:extLst>
          </p:cNvPr>
          <p:cNvSpPr/>
          <p:nvPr/>
        </p:nvSpPr>
        <p:spPr>
          <a:xfrm>
            <a:off x="4864086" y="2014176"/>
            <a:ext cx="1283795" cy="1189054"/>
          </a:xfrm>
          <a:custGeom>
            <a:avLst/>
            <a:gdLst>
              <a:gd name="connsiteX0" fmla="*/ 9471 w 1283795"/>
              <a:gd name="connsiteY0" fmla="*/ 1118130 h 1189054"/>
              <a:gd name="connsiteX1" fmla="*/ 67837 w 1283795"/>
              <a:gd name="connsiteY1" fmla="*/ 1127858 h 1189054"/>
              <a:gd name="connsiteX2" fmla="*/ 515310 w 1283795"/>
              <a:gd name="connsiteY2" fmla="*/ 1108403 h 1189054"/>
              <a:gd name="connsiteX3" fmla="*/ 641769 w 1283795"/>
              <a:gd name="connsiteY3" fmla="*/ 106454 h 1189054"/>
              <a:gd name="connsiteX4" fmla="*/ 1283795 w 1283795"/>
              <a:gd name="connsiteY4" fmla="*/ 77271 h 118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795" h="1189054">
                <a:moveTo>
                  <a:pt x="9471" y="1118130"/>
                </a:moveTo>
                <a:cubicBezTo>
                  <a:pt x="-3499" y="1123804"/>
                  <a:pt x="-16469" y="1129479"/>
                  <a:pt x="67837" y="1127858"/>
                </a:cubicBezTo>
                <a:cubicBezTo>
                  <a:pt x="152143" y="1126237"/>
                  <a:pt x="419655" y="1278637"/>
                  <a:pt x="515310" y="1108403"/>
                </a:cubicBezTo>
                <a:cubicBezTo>
                  <a:pt x="610965" y="938169"/>
                  <a:pt x="513688" y="278309"/>
                  <a:pt x="641769" y="106454"/>
                </a:cubicBezTo>
                <a:cubicBezTo>
                  <a:pt x="769850" y="-65401"/>
                  <a:pt x="1026822" y="5935"/>
                  <a:pt x="1283795" y="7727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任意形状 111">
            <a:extLst>
              <a:ext uri="{FF2B5EF4-FFF2-40B4-BE49-F238E27FC236}">
                <a16:creationId xmlns:a16="http://schemas.microsoft.com/office/drawing/2014/main" id="{2A99E620-E53D-0147-A84D-61608AD76327}"/>
              </a:ext>
            </a:extLst>
          </p:cNvPr>
          <p:cNvSpPr/>
          <p:nvPr/>
        </p:nvSpPr>
        <p:spPr>
          <a:xfrm>
            <a:off x="4902740" y="4349164"/>
            <a:ext cx="1420239" cy="942683"/>
          </a:xfrm>
          <a:custGeom>
            <a:avLst/>
            <a:gdLst>
              <a:gd name="connsiteX0" fmla="*/ 0 w 1420239"/>
              <a:gd name="connsiteY0" fmla="*/ 47738 h 942683"/>
              <a:gd name="connsiteX1" fmla="*/ 593388 w 1420239"/>
              <a:gd name="connsiteY1" fmla="*/ 47738 h 942683"/>
              <a:gd name="connsiteX2" fmla="*/ 680937 w 1420239"/>
              <a:gd name="connsiteY2" fmla="*/ 543849 h 942683"/>
              <a:gd name="connsiteX3" fmla="*/ 1420239 w 1420239"/>
              <a:gd name="connsiteY3" fmla="*/ 942683 h 942683"/>
            </a:gdLst>
            <a:ahLst/>
            <a:cxnLst>
              <a:cxn ang="0">
                <a:pos x="connsiteX0" y="connsiteY0"/>
              </a:cxn>
              <a:cxn ang="0">
                <a:pos x="connsiteX1" y="connsiteY1"/>
              </a:cxn>
              <a:cxn ang="0">
                <a:pos x="connsiteX2" y="connsiteY2"/>
              </a:cxn>
              <a:cxn ang="0">
                <a:pos x="connsiteX3" y="connsiteY3"/>
              </a:cxn>
            </a:cxnLst>
            <a:rect l="l" t="t" r="r" b="b"/>
            <a:pathLst>
              <a:path w="1420239" h="942683">
                <a:moveTo>
                  <a:pt x="0" y="47738"/>
                </a:moveTo>
                <a:cubicBezTo>
                  <a:pt x="239949" y="6395"/>
                  <a:pt x="479899" y="-34947"/>
                  <a:pt x="593388" y="47738"/>
                </a:cubicBezTo>
                <a:cubicBezTo>
                  <a:pt x="706877" y="130423"/>
                  <a:pt x="543129" y="394692"/>
                  <a:pt x="680937" y="543849"/>
                </a:cubicBezTo>
                <a:cubicBezTo>
                  <a:pt x="818745" y="693006"/>
                  <a:pt x="1119492" y="817844"/>
                  <a:pt x="1420239" y="942683"/>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任意形状 112">
            <a:extLst>
              <a:ext uri="{FF2B5EF4-FFF2-40B4-BE49-F238E27FC236}">
                <a16:creationId xmlns:a16="http://schemas.microsoft.com/office/drawing/2014/main" id="{8029C3EC-A891-9C48-AE8C-D5FB2F276FA7}"/>
              </a:ext>
            </a:extLst>
          </p:cNvPr>
          <p:cNvSpPr/>
          <p:nvPr/>
        </p:nvSpPr>
        <p:spPr>
          <a:xfrm>
            <a:off x="4931923" y="3381875"/>
            <a:ext cx="1313234" cy="460911"/>
          </a:xfrm>
          <a:custGeom>
            <a:avLst/>
            <a:gdLst>
              <a:gd name="connsiteX0" fmla="*/ 0 w 1313234"/>
              <a:gd name="connsiteY0" fmla="*/ 51989 h 460911"/>
              <a:gd name="connsiteX1" fmla="*/ 437745 w 1313234"/>
              <a:gd name="connsiteY1" fmla="*/ 32534 h 460911"/>
              <a:gd name="connsiteX2" fmla="*/ 428017 w 1313234"/>
              <a:gd name="connsiteY2" fmla="*/ 431368 h 460911"/>
              <a:gd name="connsiteX3" fmla="*/ 1313234 w 1313234"/>
              <a:gd name="connsiteY3" fmla="*/ 431368 h 460911"/>
              <a:gd name="connsiteX4" fmla="*/ 1313234 w 1313234"/>
              <a:gd name="connsiteY4" fmla="*/ 431368 h 46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34" h="460911">
                <a:moveTo>
                  <a:pt x="0" y="51989"/>
                </a:moveTo>
                <a:cubicBezTo>
                  <a:pt x="183204" y="10646"/>
                  <a:pt x="366409" y="-30696"/>
                  <a:pt x="437745" y="32534"/>
                </a:cubicBezTo>
                <a:cubicBezTo>
                  <a:pt x="509081" y="95764"/>
                  <a:pt x="282102" y="364896"/>
                  <a:pt x="428017" y="431368"/>
                </a:cubicBezTo>
                <a:cubicBezTo>
                  <a:pt x="573932" y="497840"/>
                  <a:pt x="1313234" y="431368"/>
                  <a:pt x="1313234" y="431368"/>
                </a:cubicBezTo>
                <a:lnTo>
                  <a:pt x="1313234" y="431368"/>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4" name="图片 113">
            <a:extLst>
              <a:ext uri="{FF2B5EF4-FFF2-40B4-BE49-F238E27FC236}">
                <a16:creationId xmlns:a16="http://schemas.microsoft.com/office/drawing/2014/main" id="{482191BE-1194-664C-BABE-B7437D7F53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945" y="3397695"/>
            <a:ext cx="329286" cy="329286"/>
          </a:xfrm>
          <a:prstGeom prst="rect">
            <a:avLst/>
          </a:prstGeom>
        </p:spPr>
      </p:pic>
      <p:pic>
        <p:nvPicPr>
          <p:cNvPr id="115" name="图片 114">
            <a:extLst>
              <a:ext uri="{FF2B5EF4-FFF2-40B4-BE49-F238E27FC236}">
                <a16:creationId xmlns:a16="http://schemas.microsoft.com/office/drawing/2014/main" id="{4886A085-235C-D74E-98D3-B346D2C70A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280" y="3955145"/>
            <a:ext cx="536836" cy="536836"/>
          </a:xfrm>
          <a:prstGeom prst="rect">
            <a:avLst/>
          </a:prstGeom>
        </p:spPr>
      </p:pic>
      <p:pic>
        <p:nvPicPr>
          <p:cNvPr id="116" name="图片 115">
            <a:extLst>
              <a:ext uri="{FF2B5EF4-FFF2-40B4-BE49-F238E27FC236}">
                <a16:creationId xmlns:a16="http://schemas.microsoft.com/office/drawing/2014/main" id="{0E54A9DA-355C-DD4D-8D23-9336D2D8B71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547" y="4549038"/>
            <a:ext cx="425471" cy="425471"/>
          </a:xfrm>
          <a:prstGeom prst="rect">
            <a:avLst/>
          </a:prstGeom>
        </p:spPr>
      </p:pic>
      <p:sp>
        <p:nvSpPr>
          <p:cNvPr id="117" name="矩形 116">
            <a:extLst>
              <a:ext uri="{FF2B5EF4-FFF2-40B4-BE49-F238E27FC236}">
                <a16:creationId xmlns:a16="http://schemas.microsoft.com/office/drawing/2014/main" id="{33F3E026-2139-B343-9CCB-A4F8D9A0EE48}"/>
              </a:ext>
            </a:extLst>
          </p:cNvPr>
          <p:cNvSpPr/>
          <p:nvPr/>
        </p:nvSpPr>
        <p:spPr>
          <a:xfrm rot="5400000">
            <a:off x="38197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118" name="直线箭头连接符 117">
            <a:extLst>
              <a:ext uri="{FF2B5EF4-FFF2-40B4-BE49-F238E27FC236}">
                <a16:creationId xmlns:a16="http://schemas.microsoft.com/office/drawing/2014/main" id="{C0E39AC2-FDB8-1740-A1B6-158FAA816F0C}"/>
              </a:ext>
            </a:extLst>
          </p:cNvPr>
          <p:cNvCxnSpPr>
            <a:cxnSpLocks/>
          </p:cNvCxnSpPr>
          <p:nvPr/>
        </p:nvCxnSpPr>
        <p:spPr>
          <a:xfrm>
            <a:off x="769034" y="3667368"/>
            <a:ext cx="255810" cy="329391"/>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482DFEBD-CE49-F14B-B776-517A9A474B50}"/>
              </a:ext>
            </a:extLst>
          </p:cNvPr>
          <p:cNvCxnSpPr>
            <a:cxnSpLocks/>
          </p:cNvCxnSpPr>
          <p:nvPr/>
        </p:nvCxnSpPr>
        <p:spPr>
          <a:xfrm>
            <a:off x="804116" y="4272758"/>
            <a:ext cx="252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E8FB6E66-933C-0B41-A8EA-93FE0F58A2B9}"/>
              </a:ext>
            </a:extLst>
          </p:cNvPr>
          <p:cNvCxnSpPr>
            <a:cxnSpLocks/>
          </p:cNvCxnSpPr>
          <p:nvPr/>
        </p:nvCxnSpPr>
        <p:spPr>
          <a:xfrm flipV="1">
            <a:off x="795533" y="4557531"/>
            <a:ext cx="260583" cy="23305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1" name="直线箭头连接符 120">
            <a:extLst>
              <a:ext uri="{FF2B5EF4-FFF2-40B4-BE49-F238E27FC236}">
                <a16:creationId xmlns:a16="http://schemas.microsoft.com/office/drawing/2014/main" id="{F5A6388C-8E63-284A-A73E-FB3CBC8E203B}"/>
              </a:ext>
            </a:extLst>
          </p:cNvPr>
          <p:cNvCxnSpPr>
            <a:cxnSpLocks/>
          </p:cNvCxnSpPr>
          <p:nvPr/>
        </p:nvCxnSpPr>
        <p:spPr>
          <a:xfrm flipV="1">
            <a:off x="794988" y="4948686"/>
            <a:ext cx="281447" cy="51067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22" name="矩形 121">
            <a:extLst>
              <a:ext uri="{FF2B5EF4-FFF2-40B4-BE49-F238E27FC236}">
                <a16:creationId xmlns:a16="http://schemas.microsoft.com/office/drawing/2014/main" id="{F93DE8BE-2AAB-954B-AFD7-B6D51F7520DB}"/>
              </a:ext>
            </a:extLst>
          </p:cNvPr>
          <p:cNvSpPr/>
          <p:nvPr/>
        </p:nvSpPr>
        <p:spPr>
          <a:xfrm>
            <a:off x="113717" y="2910714"/>
            <a:ext cx="825867" cy="369332"/>
          </a:xfrm>
          <a:prstGeom prst="rect">
            <a:avLst/>
          </a:prstGeom>
        </p:spPr>
        <p:txBody>
          <a:bodyPr wrap="none">
            <a:spAutoFit/>
          </a:bodyPr>
          <a:lstStyle/>
          <a:p>
            <a:r>
              <a:rPr kumimoji="1" lang="en-US" altLang="zh-CN" b="1" dirty="0"/>
              <a:t>Users</a:t>
            </a:r>
            <a:endParaRPr lang="zh-CN" altLang="en-US" dirty="0"/>
          </a:p>
        </p:txBody>
      </p:sp>
      <p:grpSp>
        <p:nvGrpSpPr>
          <p:cNvPr id="123" name="组合 122">
            <a:extLst>
              <a:ext uri="{FF2B5EF4-FFF2-40B4-BE49-F238E27FC236}">
                <a16:creationId xmlns:a16="http://schemas.microsoft.com/office/drawing/2014/main" id="{F0B3BE31-EA48-C244-B9B2-327D7CB5443E}"/>
              </a:ext>
            </a:extLst>
          </p:cNvPr>
          <p:cNvGrpSpPr/>
          <p:nvPr/>
        </p:nvGrpSpPr>
        <p:grpSpPr>
          <a:xfrm>
            <a:off x="1031305" y="2691437"/>
            <a:ext cx="845234" cy="489970"/>
            <a:chOff x="6020855" y="1361204"/>
            <a:chExt cx="845234" cy="489970"/>
          </a:xfrm>
        </p:grpSpPr>
        <p:sp>
          <p:nvSpPr>
            <p:cNvPr id="124" name="云形 123">
              <a:extLst>
                <a:ext uri="{FF2B5EF4-FFF2-40B4-BE49-F238E27FC236}">
                  <a16:creationId xmlns:a16="http://schemas.microsoft.com/office/drawing/2014/main" id="{A5177E41-E756-1448-A00F-855662A0DD98}"/>
                </a:ext>
              </a:extLst>
            </p:cNvPr>
            <p:cNvSpPr/>
            <p:nvPr/>
          </p:nvSpPr>
          <p:spPr>
            <a:xfrm>
              <a:off x="6020855" y="1361204"/>
              <a:ext cx="845234" cy="48997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矩形 124">
              <a:extLst>
                <a:ext uri="{FF2B5EF4-FFF2-40B4-BE49-F238E27FC236}">
                  <a16:creationId xmlns:a16="http://schemas.microsoft.com/office/drawing/2014/main" id="{72A4D6C2-99E2-C740-882A-B6EAA30D4557}"/>
                </a:ext>
              </a:extLst>
            </p:cNvPr>
            <p:cNvSpPr/>
            <p:nvPr/>
          </p:nvSpPr>
          <p:spPr>
            <a:xfrm>
              <a:off x="6110928" y="1413481"/>
              <a:ext cx="684803" cy="369332"/>
            </a:xfrm>
            <a:prstGeom prst="rect">
              <a:avLst/>
            </a:prstGeom>
            <a:noFill/>
          </p:spPr>
          <p:txBody>
            <a:bodyPr wrap="none">
              <a:spAutoFit/>
            </a:bodyPr>
            <a:lstStyle/>
            <a:p>
              <a:r>
                <a:rPr kumimoji="1" lang="en-US" altLang="zh-CN" dirty="0">
                  <a:solidFill>
                    <a:srgbClr val="000000"/>
                  </a:solidFill>
                </a:rPr>
                <a:t>CDN</a:t>
              </a:r>
              <a:endParaRPr lang="zh-CN" altLang="en-US" dirty="0"/>
            </a:p>
          </p:txBody>
        </p:sp>
      </p:grpSp>
      <p:cxnSp>
        <p:nvCxnSpPr>
          <p:cNvPr id="126" name="直线箭头连接符 125">
            <a:extLst>
              <a:ext uri="{FF2B5EF4-FFF2-40B4-BE49-F238E27FC236}">
                <a16:creationId xmlns:a16="http://schemas.microsoft.com/office/drawing/2014/main" id="{CD7E1D16-3A3F-454D-8756-8D3997893114}"/>
              </a:ext>
            </a:extLst>
          </p:cNvPr>
          <p:cNvCxnSpPr>
            <a:cxnSpLocks/>
          </p:cNvCxnSpPr>
          <p:nvPr/>
        </p:nvCxnSpPr>
        <p:spPr>
          <a:xfrm flipV="1">
            <a:off x="1337719" y="3186000"/>
            <a:ext cx="0" cy="23040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7" name="直线箭头连接符 126">
            <a:extLst>
              <a:ext uri="{FF2B5EF4-FFF2-40B4-BE49-F238E27FC236}">
                <a16:creationId xmlns:a16="http://schemas.microsoft.com/office/drawing/2014/main" id="{FCE619E9-4B70-AE44-AB71-E5A376212325}"/>
              </a:ext>
            </a:extLst>
          </p:cNvPr>
          <p:cNvCxnSpPr>
            <a:cxnSpLocks/>
          </p:cNvCxnSpPr>
          <p:nvPr/>
        </p:nvCxnSpPr>
        <p:spPr>
          <a:xfrm flipV="1">
            <a:off x="1477813" y="3203164"/>
            <a:ext cx="0" cy="180000"/>
          </a:xfrm>
          <a:prstGeom prst="straightConnector1">
            <a:avLst/>
          </a:prstGeom>
          <a:ln w="254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29" name="矩形 128">
            <a:extLst>
              <a:ext uri="{FF2B5EF4-FFF2-40B4-BE49-F238E27FC236}">
                <a16:creationId xmlns:a16="http://schemas.microsoft.com/office/drawing/2014/main" id="{11ADF19B-D7A2-D944-B924-2564508156ED}"/>
              </a:ext>
            </a:extLst>
          </p:cNvPr>
          <p:cNvSpPr/>
          <p:nvPr/>
        </p:nvSpPr>
        <p:spPr>
          <a:xfrm>
            <a:off x="1994652" y="2785492"/>
            <a:ext cx="7848872" cy="3138122"/>
          </a:xfrm>
          <a:prstGeom prst="rect">
            <a:avLst/>
          </a:prstGeom>
          <a:solidFill>
            <a:schemeClr val="bg1">
              <a:alpha val="88000"/>
            </a:schemeClr>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0" name="矩形 129">
            <a:extLst>
              <a:ext uri="{FF2B5EF4-FFF2-40B4-BE49-F238E27FC236}">
                <a16:creationId xmlns:a16="http://schemas.microsoft.com/office/drawing/2014/main" id="{0B5841A1-1EDD-9746-9AEB-69A91AF6D920}"/>
              </a:ext>
            </a:extLst>
          </p:cNvPr>
          <p:cNvSpPr/>
          <p:nvPr/>
        </p:nvSpPr>
        <p:spPr>
          <a:xfrm>
            <a:off x="5292080" y="1231546"/>
            <a:ext cx="4480101" cy="3138122"/>
          </a:xfrm>
          <a:prstGeom prst="rect">
            <a:avLst/>
          </a:prstGeom>
          <a:solidFill>
            <a:schemeClr val="bg1">
              <a:alpha val="88000"/>
            </a:schemeClr>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2" name="图片 131">
            <a:extLst>
              <a:ext uri="{FF2B5EF4-FFF2-40B4-BE49-F238E27FC236}">
                <a16:creationId xmlns:a16="http://schemas.microsoft.com/office/drawing/2014/main" id="{305D9E43-F1E7-1841-8FC7-556986EAB4D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52484" y="2931748"/>
            <a:ext cx="4275240" cy="2603125"/>
          </a:xfrm>
          <a:prstGeom prst="rect">
            <a:avLst/>
          </a:prstGeom>
        </p:spPr>
      </p:pic>
    </p:spTree>
    <p:extLst>
      <p:ext uri="{BB962C8B-B14F-4D97-AF65-F5344CB8AC3E}">
        <p14:creationId xmlns:p14="http://schemas.microsoft.com/office/powerpoint/2010/main" val="1825156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6E3EF-7B6B-C248-913A-AEE3E30F1136}"/>
              </a:ext>
            </a:extLst>
          </p:cNvPr>
          <p:cNvSpPr>
            <a:spLocks noGrp="1"/>
          </p:cNvSpPr>
          <p:nvPr>
            <p:ph type="title"/>
          </p:nvPr>
        </p:nvSpPr>
        <p:spPr/>
        <p:txBody>
          <a:bodyPr/>
          <a:lstStyle/>
          <a:p>
            <a:r>
              <a:rPr kumimoji="1" lang="en-US" altLang="zh-CN" dirty="0"/>
              <a:t>Datacenters that power the scalable website</a:t>
            </a:r>
            <a:endParaRPr kumimoji="1" lang="zh-CN" altLang="en-US" dirty="0"/>
          </a:p>
        </p:txBody>
      </p:sp>
      <p:sp>
        <p:nvSpPr>
          <p:cNvPr id="3" name="内容占位符 2">
            <a:extLst>
              <a:ext uri="{FF2B5EF4-FFF2-40B4-BE49-F238E27FC236}">
                <a16:creationId xmlns:a16="http://schemas.microsoft.com/office/drawing/2014/main" id="{343F0864-CC7D-B748-B481-FDB282C03287}"/>
              </a:ext>
            </a:extLst>
          </p:cNvPr>
          <p:cNvSpPr>
            <a:spLocks noGrp="1"/>
          </p:cNvSpPr>
          <p:nvPr>
            <p:ph idx="1"/>
          </p:nvPr>
        </p:nvSpPr>
        <p:spPr/>
        <p:txBody>
          <a:bodyPr/>
          <a:lstStyle/>
          <a:p>
            <a:r>
              <a:rPr kumimoji="1" lang="en-US" altLang="zh-CN" dirty="0"/>
              <a:t>Large-scale distributed systems: </a:t>
            </a:r>
            <a:r>
              <a:rPr kumimoji="1" lang="en-US" altLang="zh-CN" b="0" dirty="0"/>
              <a:t>10K – 100K servers</a:t>
            </a:r>
          </a:p>
          <a:p>
            <a:pPr lvl="1"/>
            <a:r>
              <a:rPr kumimoji="1" lang="en-US" altLang="zh-CN" dirty="0"/>
              <a:t>Each rack: 40 servers (Fewer if w/ GPU)</a:t>
            </a:r>
          </a:p>
          <a:p>
            <a:r>
              <a:rPr kumimoji="1" lang="en-US" altLang="zh-CN" dirty="0"/>
              <a:t>Complex networking for connecting servers </a:t>
            </a:r>
          </a:p>
          <a:p>
            <a:pPr lvl="1"/>
            <a:r>
              <a:rPr kumimoji="1" lang="en-US" altLang="zh-CN" dirty="0"/>
              <a:t>To cooperate, we must communicate </a:t>
            </a:r>
          </a:p>
          <a:p>
            <a:pPr lvl="1"/>
            <a:endParaRPr kumimoji="1" lang="en-US" altLang="zh-CN" b="0" dirty="0"/>
          </a:p>
          <a:p>
            <a:pPr lvl="1"/>
            <a:endParaRPr kumimoji="1" lang="en-US" altLang="zh-CN" b="0" dirty="0"/>
          </a:p>
        </p:txBody>
      </p:sp>
      <p:sp>
        <p:nvSpPr>
          <p:cNvPr id="4" name="灯片编号占位符 3">
            <a:extLst>
              <a:ext uri="{FF2B5EF4-FFF2-40B4-BE49-F238E27FC236}">
                <a16:creationId xmlns:a16="http://schemas.microsoft.com/office/drawing/2014/main" id="{6A860C07-A4AA-F849-A4C9-C35FFC42E79F}"/>
              </a:ext>
            </a:extLst>
          </p:cNvPr>
          <p:cNvSpPr>
            <a:spLocks noGrp="1"/>
          </p:cNvSpPr>
          <p:nvPr>
            <p:ph type="sldNum" sz="quarter" idx="12"/>
          </p:nvPr>
        </p:nvSpPr>
        <p:spPr/>
        <p:txBody>
          <a:bodyPr/>
          <a:lstStyle/>
          <a:p>
            <a:fld id="{ADE361C3-C043-4A6E-BDCE-8DA1E7D90A3B}" type="slidenum">
              <a:rPr lang="zh-CN" altLang="en-US" smtClean="0"/>
              <a:t>32</a:t>
            </a:fld>
            <a:endParaRPr lang="zh-CN" altLang="en-US"/>
          </a:p>
        </p:txBody>
      </p:sp>
      <p:sp>
        <p:nvSpPr>
          <p:cNvPr id="5" name="AutoShape 2" descr="What does Microsoft&amp;#39;s largest datacenter look like? - OpenSistemas">
            <a:extLst>
              <a:ext uri="{FF2B5EF4-FFF2-40B4-BE49-F238E27FC236}">
                <a16:creationId xmlns:a16="http://schemas.microsoft.com/office/drawing/2014/main" id="{FCA4CD79-7B60-C54C-8308-F472677B0A3B}"/>
              </a:ext>
            </a:extLst>
          </p:cNvPr>
          <p:cNvSpPr>
            <a:spLocks noChangeAspect="1" noChangeArrowheads="1"/>
          </p:cNvSpPr>
          <p:nvPr/>
        </p:nvSpPr>
        <p:spPr bwMode="auto">
          <a:xfrm>
            <a:off x="4419600" y="2705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220" name="Picture 4" descr="What does Microsoft&amp;#39;s largest datacenter look like? - OpenSistemas">
            <a:extLst>
              <a:ext uri="{FF2B5EF4-FFF2-40B4-BE49-F238E27FC236}">
                <a16:creationId xmlns:a16="http://schemas.microsoft.com/office/drawing/2014/main" id="{957BA39C-9E26-8A42-B3CF-508D59FDAF2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9750" y="3149688"/>
            <a:ext cx="4248472" cy="2124236"/>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1844DC60-D28B-8546-B8E1-008EEB9F66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424" y="1920679"/>
            <a:ext cx="3325699" cy="1823209"/>
          </a:xfrm>
          <a:prstGeom prst="rect">
            <a:avLst/>
          </a:prstGeom>
        </p:spPr>
      </p:pic>
      <p:sp>
        <p:nvSpPr>
          <p:cNvPr id="12" name="矩形 11">
            <a:extLst>
              <a:ext uri="{FF2B5EF4-FFF2-40B4-BE49-F238E27FC236}">
                <a16:creationId xmlns:a16="http://schemas.microsoft.com/office/drawing/2014/main" id="{9F807494-8B36-AD49-9CCF-6439C3591E97}"/>
              </a:ext>
            </a:extLst>
          </p:cNvPr>
          <p:cNvSpPr/>
          <p:nvPr/>
        </p:nvSpPr>
        <p:spPr>
          <a:xfrm>
            <a:off x="5170669" y="4535260"/>
            <a:ext cx="3705211" cy="738664"/>
          </a:xfrm>
          <a:prstGeom prst="rect">
            <a:avLst/>
          </a:prstGeom>
        </p:spPr>
        <p:txBody>
          <a:bodyPr wrap="square">
            <a:spAutoFit/>
          </a:bodyPr>
          <a:lstStyle/>
          <a:p>
            <a:r>
              <a:rPr lang="en" altLang="zh-CN" sz="1400" dirty="0">
                <a:solidFill>
                  <a:schemeClr val="tx1">
                    <a:lumMod val="50000"/>
                    <a:lumOff val="50000"/>
                  </a:schemeClr>
                </a:solidFill>
              </a:rPr>
              <a:t>Source: </a:t>
            </a:r>
            <a:r>
              <a:rPr lang="en-US" altLang="zh-CN" sz="1400" dirty="0">
                <a:solidFill>
                  <a:schemeClr val="tx1">
                    <a:lumMod val="50000"/>
                    <a:lumOff val="50000"/>
                  </a:schemeClr>
                </a:solidFill>
              </a:rPr>
              <a:t>“</a:t>
            </a:r>
            <a:r>
              <a:rPr lang="en" altLang="zh-CN" sz="1400" dirty="0">
                <a:solidFill>
                  <a:schemeClr val="tx1">
                    <a:lumMod val="50000"/>
                    <a:lumOff val="50000"/>
                  </a:schemeClr>
                </a:solidFill>
              </a:rPr>
              <a:t>The Datacenter as a Computer</a:t>
            </a:r>
            <a:r>
              <a:rPr lang="zh-CN" altLang="en-US" sz="1400" dirty="0">
                <a:solidFill>
                  <a:schemeClr val="tx1">
                    <a:lumMod val="50000"/>
                    <a:lumOff val="50000"/>
                  </a:schemeClr>
                </a:solidFill>
              </a:rPr>
              <a:t> </a:t>
            </a:r>
            <a:r>
              <a:rPr lang="en" altLang="zh-CN" sz="1400" dirty="0">
                <a:solidFill>
                  <a:schemeClr val="tx1">
                    <a:lumMod val="50000"/>
                    <a:lumOff val="50000"/>
                  </a:schemeClr>
                </a:solidFill>
              </a:rPr>
              <a:t>-</a:t>
            </a:r>
            <a:r>
              <a:rPr lang="en-US" altLang="zh-CN" sz="1400" dirty="0">
                <a:solidFill>
                  <a:schemeClr val="tx1">
                    <a:lumMod val="50000"/>
                    <a:lumOff val="50000"/>
                  </a:schemeClr>
                </a:solidFill>
              </a:rPr>
              <a:t>-</a:t>
            </a:r>
            <a:r>
              <a:rPr lang="en" altLang="zh-CN" sz="1400" dirty="0">
                <a:solidFill>
                  <a:schemeClr val="tx1">
                    <a:lumMod val="50000"/>
                    <a:lumOff val="50000"/>
                  </a:schemeClr>
                </a:solidFill>
              </a:rPr>
              <a:t>- An Introduction to the Design of Warehouse-Scale Machines</a:t>
            </a:r>
            <a:r>
              <a:rPr lang="en-US" altLang="zh-CN" sz="1400" dirty="0">
                <a:solidFill>
                  <a:schemeClr val="tx1">
                    <a:lumMod val="50000"/>
                    <a:lumOff val="50000"/>
                  </a:schemeClr>
                </a:solidFill>
              </a:rPr>
              <a:t>”</a:t>
            </a:r>
            <a:endParaRPr lang="zh-CN" altLang="en-US" sz="1400" dirty="0">
              <a:solidFill>
                <a:schemeClr val="tx1">
                  <a:lumMod val="50000"/>
                  <a:lumOff val="50000"/>
                </a:schemeClr>
              </a:solidFill>
            </a:endParaRPr>
          </a:p>
        </p:txBody>
      </p:sp>
    </p:spTree>
    <p:extLst>
      <p:ext uri="{BB962C8B-B14F-4D97-AF65-F5344CB8AC3E}">
        <p14:creationId xmlns:p14="http://schemas.microsoft.com/office/powerpoint/2010/main" val="3839246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C0C14-6770-5743-AED8-0DD578E1B012}"/>
              </a:ext>
            </a:extLst>
          </p:cNvPr>
          <p:cNvSpPr>
            <a:spLocks noGrp="1"/>
          </p:cNvSpPr>
          <p:nvPr>
            <p:ph type="title"/>
          </p:nvPr>
        </p:nvSpPr>
        <p:spPr/>
        <p:txBody>
          <a:bodyPr/>
          <a:lstStyle/>
          <a:p>
            <a:r>
              <a:rPr kumimoji="1" lang="en-US" altLang="zh-CN" dirty="0"/>
              <a:t>Datacenters are geo-replicated </a:t>
            </a:r>
            <a:endParaRPr kumimoji="1" lang="zh-CN" altLang="en-US" dirty="0"/>
          </a:p>
        </p:txBody>
      </p:sp>
      <p:sp>
        <p:nvSpPr>
          <p:cNvPr id="4" name="灯片编号占位符 3">
            <a:extLst>
              <a:ext uri="{FF2B5EF4-FFF2-40B4-BE49-F238E27FC236}">
                <a16:creationId xmlns:a16="http://schemas.microsoft.com/office/drawing/2014/main" id="{AD775224-5423-8745-80DA-C2D912EACD8E}"/>
              </a:ext>
            </a:extLst>
          </p:cNvPr>
          <p:cNvSpPr>
            <a:spLocks noGrp="1"/>
          </p:cNvSpPr>
          <p:nvPr>
            <p:ph type="sldNum" sz="quarter" idx="12"/>
          </p:nvPr>
        </p:nvSpPr>
        <p:spPr/>
        <p:txBody>
          <a:bodyPr/>
          <a:lstStyle/>
          <a:p>
            <a:fld id="{ADE361C3-C043-4A6E-BDCE-8DA1E7D90A3B}" type="slidenum">
              <a:rPr lang="zh-CN" altLang="en-US" smtClean="0"/>
              <a:t>33</a:t>
            </a:fld>
            <a:endParaRPr lang="zh-CN" altLang="en-US"/>
          </a:p>
        </p:txBody>
      </p:sp>
      <p:sp>
        <p:nvSpPr>
          <p:cNvPr id="7" name="矩形 6">
            <a:extLst>
              <a:ext uri="{FF2B5EF4-FFF2-40B4-BE49-F238E27FC236}">
                <a16:creationId xmlns:a16="http://schemas.microsoft.com/office/drawing/2014/main" id="{AE2B3D06-315F-6849-9855-F2F9727C4BDC}"/>
              </a:ext>
            </a:extLst>
          </p:cNvPr>
          <p:cNvSpPr/>
          <p:nvPr/>
        </p:nvSpPr>
        <p:spPr>
          <a:xfrm>
            <a:off x="0" y="5486134"/>
            <a:ext cx="3705211" cy="215444"/>
          </a:xfrm>
          <a:prstGeom prst="rect">
            <a:avLst/>
          </a:prstGeom>
        </p:spPr>
        <p:txBody>
          <a:bodyPr wrap="square">
            <a:spAutoFit/>
          </a:bodyPr>
          <a:lstStyle/>
          <a:p>
            <a:r>
              <a:rPr lang="en" altLang="zh-CN" sz="800" dirty="0"/>
              <a:t>Source: https://</a:t>
            </a:r>
            <a:r>
              <a:rPr lang="en" altLang="zh-CN" sz="800" dirty="0" err="1"/>
              <a:t>www.alibabacloud.com</a:t>
            </a:r>
            <a:r>
              <a:rPr lang="en" altLang="zh-CN" sz="800" dirty="0"/>
              <a:t>/</a:t>
            </a:r>
            <a:r>
              <a:rPr lang="en" altLang="zh-CN" sz="800" dirty="0" err="1"/>
              <a:t>zh</a:t>
            </a:r>
            <a:r>
              <a:rPr lang="en" altLang="zh-CN" sz="800" dirty="0"/>
              <a:t>/global-locations</a:t>
            </a:r>
            <a:endParaRPr lang="zh-CN" altLang="en-US" sz="800" dirty="0"/>
          </a:p>
        </p:txBody>
      </p:sp>
      <p:sp>
        <p:nvSpPr>
          <p:cNvPr id="8" name="内容占位符 2">
            <a:extLst>
              <a:ext uri="{FF2B5EF4-FFF2-40B4-BE49-F238E27FC236}">
                <a16:creationId xmlns:a16="http://schemas.microsoft.com/office/drawing/2014/main" id="{8AF63EAA-2105-C84B-ABE2-C3B6D31C5612}"/>
              </a:ext>
            </a:extLst>
          </p:cNvPr>
          <p:cNvSpPr txBox="1">
            <a:spLocks/>
          </p:cNvSpPr>
          <p:nvPr/>
        </p:nvSpPr>
        <p:spPr>
          <a:xfrm>
            <a:off x="457199" y="1129307"/>
            <a:ext cx="8507289" cy="165554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b="0" dirty="0"/>
              <a:t>The </a:t>
            </a:r>
            <a:r>
              <a:rPr kumimoji="1" lang="en-US" altLang="zh-CN" dirty="0"/>
              <a:t>locations</a:t>
            </a:r>
            <a:r>
              <a:rPr kumimoji="1" lang="en-US" altLang="zh-CN" b="0" dirty="0"/>
              <a:t> of </a:t>
            </a:r>
            <a:r>
              <a:rPr lang="en" altLang="zh-CN" b="0" dirty="0"/>
              <a:t>Alibaba</a:t>
            </a:r>
            <a:r>
              <a:rPr kumimoji="1" lang="en-US" altLang="zh-CN" b="0" dirty="0"/>
              <a:t> datacenters</a:t>
            </a:r>
            <a:endParaRPr lang="en" altLang="zh-CN" b="0" dirty="0"/>
          </a:p>
        </p:txBody>
      </p:sp>
      <p:pic>
        <p:nvPicPr>
          <p:cNvPr id="10" name="图片 9">
            <a:extLst>
              <a:ext uri="{FF2B5EF4-FFF2-40B4-BE49-F238E27FC236}">
                <a16:creationId xmlns:a16="http://schemas.microsoft.com/office/drawing/2014/main" id="{4E0B899C-CE22-4E40-B777-7F2317FF91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63656"/>
            <a:ext cx="9144000" cy="2522037"/>
          </a:xfrm>
          <a:prstGeom prst="rect">
            <a:avLst/>
          </a:prstGeom>
        </p:spPr>
      </p:pic>
    </p:spTree>
    <p:extLst>
      <p:ext uri="{BB962C8B-B14F-4D97-AF65-F5344CB8AC3E}">
        <p14:creationId xmlns:p14="http://schemas.microsoft.com/office/powerpoint/2010/main" val="3422876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
            <a:extLst>
              <a:ext uri="{FF2B5EF4-FFF2-40B4-BE49-F238E27FC236}">
                <a16:creationId xmlns:a16="http://schemas.microsoft.com/office/drawing/2014/main" id="{BC5548FD-FBC1-794B-BC40-ABF55E5C225E}"/>
              </a:ext>
            </a:extLst>
          </p:cNvPr>
          <p:cNvSpPr txBox="1">
            <a:spLocks/>
          </p:cNvSpPr>
          <p:nvPr/>
        </p:nvSpPr>
        <p:spPr>
          <a:xfrm>
            <a:off x="323528" y="2848154"/>
            <a:ext cx="8950795" cy="2004814"/>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200"/>
              </a:spcBef>
              <a:buFont typeface="Arial" pitchFamily="34" charset="0"/>
              <a:buNone/>
              <a:defRPr sz="2000" b="0" kern="1200">
                <a:solidFill>
                  <a:schemeClr val="tx1">
                    <a:tint val="75000"/>
                  </a:schemeClr>
                </a:solidFill>
                <a:latin typeface="+mn-lt"/>
                <a:ea typeface="+mn-ea"/>
                <a:cs typeface="DengXian" charset="0"/>
              </a:defRPr>
            </a:lvl1pPr>
            <a:lvl2pPr marL="457200" indent="0" algn="l"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2pPr>
            <a:lvl3pPr marL="914400" indent="0" algn="l" defTabSz="914400" rtl="0" eaLnBrk="1" latinLnBrk="0" hangingPunct="1">
              <a:lnSpc>
                <a:spcPct val="120000"/>
              </a:lnSpc>
              <a:spcBef>
                <a:spcPct val="20000"/>
              </a:spcBef>
              <a:buFont typeface="Arial" pitchFamily="34" charset="0"/>
              <a:buNone/>
              <a:defRPr sz="1600" kern="1200">
                <a:solidFill>
                  <a:schemeClr val="tx1">
                    <a:tint val="75000"/>
                  </a:schemeClr>
                </a:solidFill>
                <a:latin typeface="+mn-lt"/>
                <a:ea typeface="+mn-ea"/>
                <a:cs typeface="DengXian" charset="0"/>
              </a:defRPr>
            </a:lvl3pPr>
            <a:lvl4pPr marL="13716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4pPr>
            <a:lvl5pPr marL="18288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en-US" altLang="zh-CN" sz="2600" b="1" dirty="0">
                <a:solidFill>
                  <a:schemeClr val="tx1"/>
                </a:solidFill>
              </a:rPr>
              <a:t>Design </a:t>
            </a:r>
            <a:r>
              <a:rPr kumimoji="1" lang="en-US" altLang="zh-CN" sz="2600" b="1" dirty="0">
                <a:solidFill>
                  <a:srgbClr val="C00000"/>
                </a:solidFill>
              </a:rPr>
              <a:t>large-scale</a:t>
            </a:r>
            <a:r>
              <a:rPr kumimoji="1" lang="en-US" altLang="zh-CN" sz="2600" b="1" dirty="0">
                <a:solidFill>
                  <a:schemeClr val="tx1"/>
                </a:solidFill>
              </a:rPr>
              <a:t> distributed system is challenging</a:t>
            </a:r>
          </a:p>
          <a:p>
            <a:r>
              <a:rPr kumimoji="1" lang="en-US" altLang="zh-CN" sz="2400" dirty="0">
                <a:solidFill>
                  <a:schemeClr val="tx1"/>
                </a:solidFill>
              </a:rPr>
              <a:t>Fault is common, how to handle it? </a:t>
            </a:r>
          </a:p>
        </p:txBody>
      </p:sp>
    </p:spTree>
    <p:extLst>
      <p:ext uri="{BB962C8B-B14F-4D97-AF65-F5344CB8AC3E}">
        <p14:creationId xmlns:p14="http://schemas.microsoft.com/office/powerpoint/2010/main" val="2313540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F7468-8209-C14B-8748-8C724EDB352B}"/>
              </a:ext>
            </a:extLst>
          </p:cNvPr>
          <p:cNvSpPr>
            <a:spLocks noGrp="1"/>
          </p:cNvSpPr>
          <p:nvPr>
            <p:ph type="title"/>
          </p:nvPr>
        </p:nvSpPr>
        <p:spPr/>
        <p:txBody>
          <a:bodyPr/>
          <a:lstStyle/>
          <a:p>
            <a:r>
              <a:rPr kumimoji="1" lang="en-US" altLang="zh-CN" dirty="0"/>
              <a:t>Fault is common: </a:t>
            </a:r>
            <a:r>
              <a:rPr kumimoji="1" lang="en" altLang="zh-CN" b="0" dirty="0"/>
              <a:t>fault, error, failure</a:t>
            </a:r>
            <a:endParaRPr kumimoji="1" lang="zh-CN" altLang="en-US" b="0" dirty="0"/>
          </a:p>
        </p:txBody>
      </p:sp>
      <p:sp>
        <p:nvSpPr>
          <p:cNvPr id="3" name="内容占位符 2">
            <a:extLst>
              <a:ext uri="{FF2B5EF4-FFF2-40B4-BE49-F238E27FC236}">
                <a16:creationId xmlns:a16="http://schemas.microsoft.com/office/drawing/2014/main" id="{6DD64280-81C9-4947-ACCE-DB1F4EB2A0D9}"/>
              </a:ext>
            </a:extLst>
          </p:cNvPr>
          <p:cNvSpPr>
            <a:spLocks noGrp="1"/>
          </p:cNvSpPr>
          <p:nvPr>
            <p:ph idx="1"/>
          </p:nvPr>
        </p:nvSpPr>
        <p:spPr/>
        <p:txBody>
          <a:bodyPr>
            <a:normAutofit/>
          </a:bodyPr>
          <a:lstStyle/>
          <a:p>
            <a:r>
              <a:rPr kumimoji="1" lang="en" altLang="zh-CN" dirty="0">
                <a:solidFill>
                  <a:srgbClr val="FF7E79"/>
                </a:solidFill>
              </a:rPr>
              <a:t>Fault</a:t>
            </a:r>
            <a:r>
              <a:rPr kumimoji="1" lang="en" altLang="zh-CN" dirty="0"/>
              <a:t> can be latent or active</a:t>
            </a:r>
          </a:p>
          <a:p>
            <a:pPr lvl="1"/>
            <a:r>
              <a:rPr kumimoji="1" lang="en" altLang="zh-CN" dirty="0"/>
              <a:t>if active, get wrong data or control signals</a:t>
            </a:r>
          </a:p>
          <a:p>
            <a:r>
              <a:rPr kumimoji="1" lang="en" altLang="zh-CN" dirty="0">
                <a:solidFill>
                  <a:srgbClr val="FF7E79"/>
                </a:solidFill>
              </a:rPr>
              <a:t>Error</a:t>
            </a:r>
            <a:r>
              <a:rPr kumimoji="1" lang="en" altLang="zh-CN" dirty="0"/>
              <a:t> is the results of active fault</a:t>
            </a:r>
          </a:p>
          <a:p>
            <a:pPr lvl="1"/>
            <a:r>
              <a:rPr kumimoji="1" lang="en" altLang="zh-CN" dirty="0"/>
              <a:t>e.g. violation of assertion or invariant of spec</a:t>
            </a:r>
          </a:p>
          <a:p>
            <a:pPr lvl="1"/>
            <a:r>
              <a:rPr kumimoji="1" lang="en" altLang="zh-CN" dirty="0"/>
              <a:t>discovery of errors is ad hoc (formal specification?)</a:t>
            </a:r>
          </a:p>
          <a:p>
            <a:r>
              <a:rPr kumimoji="1" lang="en" altLang="zh-CN" dirty="0">
                <a:solidFill>
                  <a:srgbClr val="FF7E79"/>
                </a:solidFill>
              </a:rPr>
              <a:t>Failure</a:t>
            </a:r>
            <a:r>
              <a:rPr kumimoji="1" lang="en" altLang="zh-CN" dirty="0"/>
              <a:t> happens if an error is not detected and masked</a:t>
            </a:r>
          </a:p>
          <a:p>
            <a:pPr lvl="1"/>
            <a:r>
              <a:rPr kumimoji="1" lang="en" altLang="zh-CN" dirty="0"/>
              <a:t>not producing the intended result at an interface</a:t>
            </a:r>
          </a:p>
          <a:p>
            <a:endParaRPr kumimoji="1" lang="zh-CN" altLang="en-US" dirty="0"/>
          </a:p>
        </p:txBody>
      </p:sp>
      <p:sp>
        <p:nvSpPr>
          <p:cNvPr id="4" name="灯片编号占位符 3">
            <a:extLst>
              <a:ext uri="{FF2B5EF4-FFF2-40B4-BE49-F238E27FC236}">
                <a16:creationId xmlns:a16="http://schemas.microsoft.com/office/drawing/2014/main" id="{C2D8D9CB-BA2B-C54C-99B5-E9C4ABF2EA0B}"/>
              </a:ext>
            </a:extLst>
          </p:cNvPr>
          <p:cNvSpPr>
            <a:spLocks noGrp="1"/>
          </p:cNvSpPr>
          <p:nvPr>
            <p:ph type="sldNum" sz="quarter" idx="12"/>
          </p:nvPr>
        </p:nvSpPr>
        <p:spPr/>
        <p:txBody>
          <a:bodyPr/>
          <a:lstStyle/>
          <a:p>
            <a:fld id="{ADE361C3-C043-4A6E-BDCE-8DA1E7D90A3B}" type="slidenum">
              <a:rPr lang="zh-CN" altLang="en-US" smtClean="0"/>
              <a:t>35</a:t>
            </a:fld>
            <a:endParaRPr lang="zh-CN" altLang="en-US"/>
          </a:p>
        </p:txBody>
      </p:sp>
    </p:spTree>
    <p:extLst>
      <p:ext uri="{BB962C8B-B14F-4D97-AF65-F5344CB8AC3E}">
        <p14:creationId xmlns:p14="http://schemas.microsoft.com/office/powerpoint/2010/main" val="102394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D3868-E6D5-3B49-B248-ECCE367096BE}"/>
              </a:ext>
            </a:extLst>
          </p:cNvPr>
          <p:cNvSpPr>
            <a:spLocks noGrp="1"/>
          </p:cNvSpPr>
          <p:nvPr>
            <p:ph type="title"/>
          </p:nvPr>
        </p:nvSpPr>
        <p:spPr/>
        <p:txBody>
          <a:bodyPr/>
          <a:lstStyle/>
          <a:p>
            <a:r>
              <a:rPr kumimoji="1" lang="en-US" altLang="zh-CN" dirty="0"/>
              <a:t>Fault is common</a:t>
            </a:r>
            <a:endParaRPr kumimoji="1" lang="zh-CN" altLang="en-US" dirty="0"/>
          </a:p>
        </p:txBody>
      </p:sp>
      <p:sp>
        <p:nvSpPr>
          <p:cNvPr id="3" name="内容占位符 2">
            <a:extLst>
              <a:ext uri="{FF2B5EF4-FFF2-40B4-BE49-F238E27FC236}">
                <a16:creationId xmlns:a16="http://schemas.microsoft.com/office/drawing/2014/main" id="{827E1A7E-5452-2D47-A235-E7F614675994}"/>
              </a:ext>
            </a:extLst>
          </p:cNvPr>
          <p:cNvSpPr>
            <a:spLocks noGrp="1"/>
          </p:cNvSpPr>
          <p:nvPr>
            <p:ph idx="1"/>
          </p:nvPr>
        </p:nvSpPr>
        <p:spPr/>
        <p:txBody>
          <a:bodyPr/>
          <a:lstStyle/>
          <a:p>
            <a:r>
              <a:rPr kumimoji="1" lang="en-US" altLang="zh-CN" dirty="0"/>
              <a:t>Why faults are common especially in distributed systems? </a:t>
            </a:r>
            <a:r>
              <a:rPr kumimoji="1" lang="en-US" altLang="zh-CN" dirty="0">
                <a:solidFill>
                  <a:srgbClr val="FF7E79"/>
                </a:solidFill>
              </a:rPr>
              <a:t>Scale!</a:t>
            </a:r>
          </a:p>
          <a:p>
            <a:pPr lvl="1"/>
            <a:r>
              <a:rPr lang="en" altLang="zh-CN" dirty="0"/>
              <a:t>“Suppose a cluster has ultra-reliable server nodes with a stellar mean time between failures (MTBF) of 30 years (10,000 days)—a cluster of 10,000 servers will see an average of one server failure per day. ”</a:t>
            </a:r>
            <a:endParaRPr kumimoji="1" lang="en-US" altLang="zh-CN" dirty="0"/>
          </a:p>
        </p:txBody>
      </p:sp>
      <p:sp>
        <p:nvSpPr>
          <p:cNvPr id="4" name="灯片编号占位符 3">
            <a:extLst>
              <a:ext uri="{FF2B5EF4-FFF2-40B4-BE49-F238E27FC236}">
                <a16:creationId xmlns:a16="http://schemas.microsoft.com/office/drawing/2014/main" id="{C18A7BF8-1202-894D-A856-E6179D334ED7}"/>
              </a:ext>
            </a:extLst>
          </p:cNvPr>
          <p:cNvSpPr>
            <a:spLocks noGrp="1"/>
          </p:cNvSpPr>
          <p:nvPr>
            <p:ph type="sldNum" sz="quarter" idx="12"/>
          </p:nvPr>
        </p:nvSpPr>
        <p:spPr/>
        <p:txBody>
          <a:bodyPr/>
          <a:lstStyle/>
          <a:p>
            <a:fld id="{ADE361C3-C043-4A6E-BDCE-8DA1E7D90A3B}" type="slidenum">
              <a:rPr lang="zh-CN" altLang="en-US" smtClean="0"/>
              <a:t>36</a:t>
            </a:fld>
            <a:endParaRPr lang="zh-CN" altLang="en-US"/>
          </a:p>
        </p:txBody>
      </p:sp>
      <p:sp>
        <p:nvSpPr>
          <p:cNvPr id="6" name="矩形 5">
            <a:extLst>
              <a:ext uri="{FF2B5EF4-FFF2-40B4-BE49-F238E27FC236}">
                <a16:creationId xmlns:a16="http://schemas.microsoft.com/office/drawing/2014/main" id="{398213F7-7F51-1340-B822-34908ACB4DD7}"/>
              </a:ext>
            </a:extLst>
          </p:cNvPr>
          <p:cNvSpPr/>
          <p:nvPr/>
        </p:nvSpPr>
        <p:spPr>
          <a:xfrm>
            <a:off x="2915816" y="463644"/>
            <a:ext cx="5381601" cy="430887"/>
          </a:xfrm>
          <a:prstGeom prst="rect">
            <a:avLst/>
          </a:prstGeom>
        </p:spPr>
        <p:txBody>
          <a:bodyPr wrap="none">
            <a:spAutoFit/>
          </a:bodyPr>
          <a:lstStyle/>
          <a:p>
            <a:r>
              <a:rPr kumimoji="1" lang="en-US" altLang="zh-CN" sz="2200" dirty="0"/>
              <a:t>,</a:t>
            </a:r>
            <a:r>
              <a:rPr kumimoji="1" lang="zh-CN" altLang="en-US" sz="2200" dirty="0"/>
              <a:t> </a:t>
            </a:r>
            <a:r>
              <a:rPr kumimoji="1" lang="en-US" altLang="zh-CN" sz="2200" dirty="0"/>
              <a:t>especially in </a:t>
            </a:r>
            <a:r>
              <a:rPr kumimoji="1" lang="en-US" altLang="zh-CN" sz="2200" b="1" dirty="0"/>
              <a:t>large</a:t>
            </a:r>
            <a:r>
              <a:rPr kumimoji="1" lang="en-US" altLang="zh-CN" sz="2200" dirty="0"/>
              <a:t> </a:t>
            </a:r>
            <a:r>
              <a:rPr kumimoji="1" lang="en-US" altLang="zh-CN" sz="2200" b="1" dirty="0"/>
              <a:t>distributed systems</a:t>
            </a:r>
            <a:endParaRPr lang="zh-CN" altLang="en-US" sz="2200" b="1" dirty="0"/>
          </a:p>
        </p:txBody>
      </p:sp>
      <p:sp>
        <p:nvSpPr>
          <p:cNvPr id="9" name="矩形 8">
            <a:extLst>
              <a:ext uri="{FF2B5EF4-FFF2-40B4-BE49-F238E27FC236}">
                <a16:creationId xmlns:a16="http://schemas.microsoft.com/office/drawing/2014/main" id="{AF30B45A-7B4A-A348-AFBF-A3FB11833F24}"/>
              </a:ext>
            </a:extLst>
          </p:cNvPr>
          <p:cNvSpPr/>
          <p:nvPr/>
        </p:nvSpPr>
        <p:spPr>
          <a:xfrm>
            <a:off x="0" y="5376446"/>
            <a:ext cx="3705211" cy="338554"/>
          </a:xfrm>
          <a:prstGeom prst="rect">
            <a:avLst/>
          </a:prstGeom>
        </p:spPr>
        <p:txBody>
          <a:bodyPr wrap="square">
            <a:spAutoFit/>
          </a:bodyPr>
          <a:lstStyle/>
          <a:p>
            <a:r>
              <a:rPr lang="en" altLang="zh-CN" sz="800" dirty="0"/>
              <a:t>Source: The Datacenter as a Computer </a:t>
            </a:r>
          </a:p>
          <a:p>
            <a:r>
              <a:rPr lang="en" altLang="zh-CN" sz="800" dirty="0"/>
              <a:t>-- An Introduction to the Design of Warehouse-Scale Machines</a:t>
            </a:r>
            <a:endParaRPr lang="zh-CN" altLang="en-US" sz="800" dirty="0"/>
          </a:p>
        </p:txBody>
      </p:sp>
    </p:spTree>
    <p:extLst>
      <p:ext uri="{BB962C8B-B14F-4D97-AF65-F5344CB8AC3E}">
        <p14:creationId xmlns:p14="http://schemas.microsoft.com/office/powerpoint/2010/main" val="3508266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D3868-E6D5-3B49-B248-ECCE367096BE}"/>
              </a:ext>
            </a:extLst>
          </p:cNvPr>
          <p:cNvSpPr>
            <a:spLocks noGrp="1"/>
          </p:cNvSpPr>
          <p:nvPr>
            <p:ph type="title"/>
          </p:nvPr>
        </p:nvSpPr>
        <p:spPr/>
        <p:txBody>
          <a:bodyPr/>
          <a:lstStyle/>
          <a:p>
            <a:r>
              <a:rPr kumimoji="1" lang="en-US" altLang="zh-CN" dirty="0"/>
              <a:t>Fault is common</a:t>
            </a:r>
            <a:endParaRPr kumimoji="1" lang="zh-CN" altLang="en-US" dirty="0"/>
          </a:p>
        </p:txBody>
      </p:sp>
      <p:sp>
        <p:nvSpPr>
          <p:cNvPr id="3" name="内容占位符 2">
            <a:extLst>
              <a:ext uri="{FF2B5EF4-FFF2-40B4-BE49-F238E27FC236}">
                <a16:creationId xmlns:a16="http://schemas.microsoft.com/office/drawing/2014/main" id="{827E1A7E-5452-2D47-A235-E7F614675994}"/>
              </a:ext>
            </a:extLst>
          </p:cNvPr>
          <p:cNvSpPr>
            <a:spLocks noGrp="1"/>
          </p:cNvSpPr>
          <p:nvPr>
            <p:ph idx="1"/>
          </p:nvPr>
        </p:nvSpPr>
        <p:spPr>
          <a:xfrm>
            <a:off x="457200" y="1129308"/>
            <a:ext cx="8229600" cy="4752528"/>
          </a:xfrm>
        </p:spPr>
        <p:txBody>
          <a:bodyPr>
            <a:normAutofit/>
          </a:bodyPr>
          <a:lstStyle/>
          <a:p>
            <a:r>
              <a:rPr kumimoji="1" lang="en-US" altLang="zh-CN" dirty="0"/>
              <a:t>Why faults are common especially in distributed systems? </a:t>
            </a:r>
            <a:r>
              <a:rPr kumimoji="1" lang="en-US" altLang="zh-CN" dirty="0">
                <a:solidFill>
                  <a:srgbClr val="FF7E79"/>
                </a:solidFill>
              </a:rPr>
              <a:t>Scale!</a:t>
            </a:r>
          </a:p>
          <a:p>
            <a:pPr lvl="1"/>
            <a:r>
              <a:rPr lang="en" altLang="zh-CN" dirty="0"/>
              <a:t>“Suppose a cluster has ultra-reliable server nodes with a stellar mean time between failures (MTBF) of 30 years (10,000 days)—a cluster of 10,000 servers will see an average of one server failure per day. ”</a:t>
            </a:r>
          </a:p>
          <a:p>
            <a:r>
              <a:rPr kumimoji="1" lang="en-US" altLang="zh-CN" dirty="0"/>
              <a:t>Causes: </a:t>
            </a:r>
          </a:p>
          <a:p>
            <a:pPr lvl="1"/>
            <a:r>
              <a:rPr lang="en" altLang="zh-CN" dirty="0"/>
              <a:t>Operation error (human, configuration, etc.)</a:t>
            </a:r>
          </a:p>
          <a:p>
            <a:pPr lvl="1"/>
            <a:r>
              <a:rPr lang="en" altLang="zh-CN" dirty="0"/>
              <a:t>Software error (</a:t>
            </a:r>
            <a:r>
              <a:rPr lang="en" altLang="zh-CN" dirty="0" err="1"/>
              <a:t>e.g</a:t>
            </a:r>
            <a:r>
              <a:rPr lang="en-US" altLang="zh-CN" dirty="0"/>
              <a:t>.</a:t>
            </a:r>
            <a:r>
              <a:rPr lang="en" altLang="zh-CN" dirty="0"/>
              <a:t>, bug)</a:t>
            </a:r>
          </a:p>
          <a:p>
            <a:pPr lvl="1"/>
            <a:r>
              <a:rPr lang="en" altLang="zh-CN" dirty="0"/>
              <a:t>Hardware error</a:t>
            </a:r>
          </a:p>
          <a:p>
            <a:pPr lvl="1"/>
            <a:r>
              <a:rPr lang="en" altLang="zh-CN" dirty="0"/>
              <a:t>Power outage</a:t>
            </a:r>
            <a:endParaRPr kumimoji="1" lang="en-US" altLang="zh-CN" dirty="0"/>
          </a:p>
          <a:p>
            <a:pPr lvl="1"/>
            <a:r>
              <a:rPr lang="en" altLang="zh-CN" dirty="0"/>
              <a:t>Natural disaster</a:t>
            </a:r>
            <a:endParaRPr kumimoji="1" lang="en-US" altLang="zh-CN" dirty="0"/>
          </a:p>
        </p:txBody>
      </p:sp>
      <p:sp>
        <p:nvSpPr>
          <p:cNvPr id="9" name="矩形 8">
            <a:extLst>
              <a:ext uri="{FF2B5EF4-FFF2-40B4-BE49-F238E27FC236}">
                <a16:creationId xmlns:a16="http://schemas.microsoft.com/office/drawing/2014/main" id="{AF30B45A-7B4A-A348-AFBF-A3FB11833F24}"/>
              </a:ext>
            </a:extLst>
          </p:cNvPr>
          <p:cNvSpPr/>
          <p:nvPr/>
        </p:nvSpPr>
        <p:spPr>
          <a:xfrm>
            <a:off x="0" y="5376446"/>
            <a:ext cx="3705211" cy="338554"/>
          </a:xfrm>
          <a:prstGeom prst="rect">
            <a:avLst/>
          </a:prstGeom>
        </p:spPr>
        <p:txBody>
          <a:bodyPr wrap="square">
            <a:spAutoFit/>
          </a:bodyPr>
          <a:lstStyle/>
          <a:p>
            <a:r>
              <a:rPr lang="en" altLang="zh-CN" sz="800" dirty="0"/>
              <a:t>Source: The Datacenter as a Computer </a:t>
            </a:r>
          </a:p>
          <a:p>
            <a:r>
              <a:rPr lang="en" altLang="zh-CN" sz="800" dirty="0"/>
              <a:t>-- An Introduction to the Design of Warehouse-Scale Machines</a:t>
            </a:r>
            <a:endParaRPr lang="zh-CN" altLang="en-US" sz="800" dirty="0"/>
          </a:p>
        </p:txBody>
      </p:sp>
      <p:sp>
        <p:nvSpPr>
          <p:cNvPr id="10" name="矩形 9">
            <a:extLst>
              <a:ext uri="{FF2B5EF4-FFF2-40B4-BE49-F238E27FC236}">
                <a16:creationId xmlns:a16="http://schemas.microsoft.com/office/drawing/2014/main" id="{E2DDF96B-3757-924A-BE1A-B9B76E4964F3}"/>
              </a:ext>
            </a:extLst>
          </p:cNvPr>
          <p:cNvSpPr/>
          <p:nvPr/>
        </p:nvSpPr>
        <p:spPr>
          <a:xfrm>
            <a:off x="3138057" y="255918"/>
            <a:ext cx="5178021" cy="430887"/>
          </a:xfrm>
          <a:prstGeom prst="rect">
            <a:avLst/>
          </a:prstGeom>
        </p:spPr>
        <p:txBody>
          <a:bodyPr wrap="none">
            <a:spAutoFit/>
          </a:bodyPr>
          <a:lstStyle/>
          <a:p>
            <a:r>
              <a:rPr kumimoji="1" lang="en-US" altLang="zh-CN" sz="2200" dirty="0"/>
              <a:t>especially in </a:t>
            </a:r>
            <a:r>
              <a:rPr kumimoji="1" lang="en-US" altLang="zh-CN" sz="2200" b="1" dirty="0"/>
              <a:t>large</a:t>
            </a:r>
            <a:r>
              <a:rPr kumimoji="1" lang="en-US" altLang="zh-CN" sz="2200" dirty="0"/>
              <a:t> </a:t>
            </a:r>
            <a:r>
              <a:rPr kumimoji="1" lang="en-US" altLang="zh-CN" sz="2200" b="1" dirty="0"/>
              <a:t>distributed systems</a:t>
            </a:r>
            <a:endParaRPr lang="zh-CN" altLang="en-US" sz="2200" b="1" dirty="0"/>
          </a:p>
        </p:txBody>
      </p:sp>
      <p:sp>
        <p:nvSpPr>
          <p:cNvPr id="11" name="矩形 10">
            <a:extLst>
              <a:ext uri="{FF2B5EF4-FFF2-40B4-BE49-F238E27FC236}">
                <a16:creationId xmlns:a16="http://schemas.microsoft.com/office/drawing/2014/main" id="{037688BD-3989-D74B-973D-A882D402DFAD}"/>
              </a:ext>
            </a:extLst>
          </p:cNvPr>
          <p:cNvSpPr/>
          <p:nvPr/>
        </p:nvSpPr>
        <p:spPr>
          <a:xfrm>
            <a:off x="3138057" y="679871"/>
            <a:ext cx="3010761" cy="430887"/>
          </a:xfrm>
          <a:prstGeom prst="rect">
            <a:avLst/>
          </a:prstGeom>
        </p:spPr>
        <p:txBody>
          <a:bodyPr wrap="none">
            <a:spAutoFit/>
          </a:bodyPr>
          <a:lstStyle/>
          <a:p>
            <a:r>
              <a:rPr kumimoji="1" lang="en-US" altLang="zh-CN" sz="2200" dirty="0">
                <a:solidFill>
                  <a:srgbClr val="FF7E79"/>
                </a:solidFill>
              </a:rPr>
              <a:t>What are the causes? </a:t>
            </a:r>
            <a:endParaRPr lang="zh-CN" altLang="en-US" sz="2200" dirty="0">
              <a:solidFill>
                <a:srgbClr val="FF7E79"/>
              </a:solidFill>
            </a:endParaRPr>
          </a:p>
        </p:txBody>
      </p:sp>
      <p:pic>
        <p:nvPicPr>
          <p:cNvPr id="13" name="图片 12">
            <a:extLst>
              <a:ext uri="{FF2B5EF4-FFF2-40B4-BE49-F238E27FC236}">
                <a16:creationId xmlns:a16="http://schemas.microsoft.com/office/drawing/2014/main" id="{A4497397-FA15-8441-A87D-B9ED307145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92080" y="2997574"/>
            <a:ext cx="3716338" cy="1094183"/>
          </a:xfrm>
          <a:prstGeom prst="rect">
            <a:avLst/>
          </a:prstGeom>
        </p:spPr>
      </p:pic>
      <p:pic>
        <p:nvPicPr>
          <p:cNvPr id="5" name="图片 4">
            <a:extLst>
              <a:ext uri="{FF2B5EF4-FFF2-40B4-BE49-F238E27FC236}">
                <a16:creationId xmlns:a16="http://schemas.microsoft.com/office/drawing/2014/main" id="{2D1DFC94-3E30-AA46-996C-64A7DADBE6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04170" y="4288584"/>
            <a:ext cx="4543439" cy="1059351"/>
          </a:xfrm>
          <a:prstGeom prst="rect">
            <a:avLst/>
          </a:prstGeom>
        </p:spPr>
      </p:pic>
    </p:spTree>
    <p:extLst>
      <p:ext uri="{BB962C8B-B14F-4D97-AF65-F5344CB8AC3E}">
        <p14:creationId xmlns:p14="http://schemas.microsoft.com/office/powerpoint/2010/main" val="3200733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D3868-E6D5-3B49-B248-ECCE367096BE}"/>
              </a:ext>
            </a:extLst>
          </p:cNvPr>
          <p:cNvSpPr>
            <a:spLocks noGrp="1"/>
          </p:cNvSpPr>
          <p:nvPr>
            <p:ph type="title"/>
          </p:nvPr>
        </p:nvSpPr>
        <p:spPr/>
        <p:txBody>
          <a:bodyPr/>
          <a:lstStyle/>
          <a:p>
            <a:r>
              <a:rPr kumimoji="1" lang="en-US" altLang="zh-CN" dirty="0"/>
              <a:t>Fault is common</a:t>
            </a:r>
            <a:endParaRPr kumimoji="1" lang="zh-CN" altLang="en-US" dirty="0"/>
          </a:p>
        </p:txBody>
      </p:sp>
      <p:sp>
        <p:nvSpPr>
          <p:cNvPr id="3" name="内容占位符 2">
            <a:extLst>
              <a:ext uri="{FF2B5EF4-FFF2-40B4-BE49-F238E27FC236}">
                <a16:creationId xmlns:a16="http://schemas.microsoft.com/office/drawing/2014/main" id="{827E1A7E-5452-2D47-A235-E7F614675994}"/>
              </a:ext>
            </a:extLst>
          </p:cNvPr>
          <p:cNvSpPr>
            <a:spLocks noGrp="1"/>
          </p:cNvSpPr>
          <p:nvPr>
            <p:ph idx="1"/>
          </p:nvPr>
        </p:nvSpPr>
        <p:spPr>
          <a:xfrm>
            <a:off x="457200" y="1129308"/>
            <a:ext cx="8229600" cy="4104456"/>
          </a:xfrm>
        </p:spPr>
        <p:txBody>
          <a:bodyPr>
            <a:normAutofit/>
          </a:bodyPr>
          <a:lstStyle/>
          <a:p>
            <a:r>
              <a:rPr kumimoji="1" lang="en-US" altLang="zh-CN" dirty="0"/>
              <a:t>Why faults are common especially in distributed systems? </a:t>
            </a:r>
            <a:r>
              <a:rPr kumimoji="1" lang="en-US" altLang="zh-CN" dirty="0">
                <a:solidFill>
                  <a:srgbClr val="FF7E79"/>
                </a:solidFill>
              </a:rPr>
              <a:t>Scale!</a:t>
            </a:r>
          </a:p>
          <a:p>
            <a:pPr lvl="1"/>
            <a:r>
              <a:rPr lang="en" altLang="zh-CN" dirty="0"/>
              <a:t>“Suppose a cluster has ultra-reliable server nodes with a stellar mean time between failures (MTBF) of 30 years (10,000 days)—a cluster of 10,000 servers will see an average of one server failure per day. ”</a:t>
            </a:r>
          </a:p>
          <a:p>
            <a:r>
              <a:rPr kumimoji="1" lang="en-US" altLang="zh-CN" dirty="0"/>
              <a:t>Causes: </a:t>
            </a:r>
          </a:p>
          <a:p>
            <a:pPr lvl="1"/>
            <a:r>
              <a:rPr lang="en" altLang="zh-CN" dirty="0"/>
              <a:t>Operation error (human, configuration, etc.)</a:t>
            </a:r>
          </a:p>
          <a:p>
            <a:pPr lvl="1"/>
            <a:r>
              <a:rPr lang="en" altLang="zh-CN" dirty="0"/>
              <a:t>Software error (</a:t>
            </a:r>
            <a:r>
              <a:rPr lang="en" altLang="zh-CN" dirty="0" err="1"/>
              <a:t>e.g</a:t>
            </a:r>
            <a:r>
              <a:rPr lang="en-US" altLang="zh-CN" dirty="0"/>
              <a:t>.</a:t>
            </a:r>
            <a:r>
              <a:rPr lang="en" altLang="zh-CN" dirty="0"/>
              <a:t>, bug)</a:t>
            </a:r>
          </a:p>
          <a:p>
            <a:pPr lvl="1"/>
            <a:r>
              <a:rPr lang="en" altLang="zh-CN" dirty="0"/>
              <a:t>Hardware error</a:t>
            </a:r>
          </a:p>
          <a:p>
            <a:pPr lvl="1"/>
            <a:r>
              <a:rPr lang="en" altLang="zh-CN" dirty="0"/>
              <a:t>Power outage</a:t>
            </a:r>
            <a:endParaRPr kumimoji="1" lang="en-US" altLang="zh-CN" dirty="0"/>
          </a:p>
          <a:p>
            <a:pPr lvl="1"/>
            <a:r>
              <a:rPr lang="en" altLang="zh-CN" dirty="0"/>
              <a:t>Natural disaster</a:t>
            </a:r>
            <a:endParaRPr kumimoji="1" lang="en-US" altLang="zh-CN" dirty="0"/>
          </a:p>
          <a:p>
            <a:pPr lvl="1"/>
            <a:endParaRPr kumimoji="1" lang="en-US" altLang="zh-CN" dirty="0"/>
          </a:p>
        </p:txBody>
      </p:sp>
      <p:sp>
        <p:nvSpPr>
          <p:cNvPr id="9" name="矩形 8">
            <a:extLst>
              <a:ext uri="{FF2B5EF4-FFF2-40B4-BE49-F238E27FC236}">
                <a16:creationId xmlns:a16="http://schemas.microsoft.com/office/drawing/2014/main" id="{AF30B45A-7B4A-A348-AFBF-A3FB11833F24}"/>
              </a:ext>
            </a:extLst>
          </p:cNvPr>
          <p:cNvSpPr/>
          <p:nvPr/>
        </p:nvSpPr>
        <p:spPr>
          <a:xfrm>
            <a:off x="0" y="5376446"/>
            <a:ext cx="3705211" cy="338554"/>
          </a:xfrm>
          <a:prstGeom prst="rect">
            <a:avLst/>
          </a:prstGeom>
        </p:spPr>
        <p:txBody>
          <a:bodyPr wrap="square">
            <a:spAutoFit/>
          </a:bodyPr>
          <a:lstStyle/>
          <a:p>
            <a:r>
              <a:rPr lang="en" altLang="zh-CN" sz="800" dirty="0"/>
              <a:t>Source: The Datacenter as a Computer </a:t>
            </a:r>
          </a:p>
          <a:p>
            <a:r>
              <a:rPr lang="en" altLang="zh-CN" sz="800" dirty="0"/>
              <a:t>-- An Introduction to the Design of Warehouse-Scale Machines</a:t>
            </a:r>
            <a:endParaRPr lang="zh-CN" altLang="en-US" sz="800" dirty="0"/>
          </a:p>
        </p:txBody>
      </p:sp>
      <p:sp>
        <p:nvSpPr>
          <p:cNvPr id="11" name="矩形 10">
            <a:extLst>
              <a:ext uri="{FF2B5EF4-FFF2-40B4-BE49-F238E27FC236}">
                <a16:creationId xmlns:a16="http://schemas.microsoft.com/office/drawing/2014/main" id="{037688BD-3989-D74B-973D-A882D402DFAD}"/>
              </a:ext>
            </a:extLst>
          </p:cNvPr>
          <p:cNvSpPr/>
          <p:nvPr/>
        </p:nvSpPr>
        <p:spPr>
          <a:xfrm>
            <a:off x="3138057" y="679871"/>
            <a:ext cx="3010761" cy="430887"/>
          </a:xfrm>
          <a:prstGeom prst="rect">
            <a:avLst/>
          </a:prstGeom>
        </p:spPr>
        <p:txBody>
          <a:bodyPr wrap="none">
            <a:spAutoFit/>
          </a:bodyPr>
          <a:lstStyle/>
          <a:p>
            <a:r>
              <a:rPr kumimoji="1" lang="en-US" altLang="zh-CN" sz="2200" dirty="0">
                <a:solidFill>
                  <a:srgbClr val="FF7E79"/>
                </a:solidFill>
              </a:rPr>
              <a:t>What are the causes? </a:t>
            </a:r>
            <a:endParaRPr lang="zh-CN" altLang="en-US" sz="2200" dirty="0">
              <a:solidFill>
                <a:srgbClr val="FF7E79"/>
              </a:solidFill>
            </a:endParaRPr>
          </a:p>
        </p:txBody>
      </p:sp>
      <p:pic>
        <p:nvPicPr>
          <p:cNvPr id="7" name="图片 6">
            <a:extLst>
              <a:ext uri="{FF2B5EF4-FFF2-40B4-BE49-F238E27FC236}">
                <a16:creationId xmlns:a16="http://schemas.microsoft.com/office/drawing/2014/main" id="{E326875A-D90A-0A4C-AF6C-5ACDD75B96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04048" y="2898290"/>
            <a:ext cx="3911512" cy="2587844"/>
          </a:xfrm>
          <a:prstGeom prst="rect">
            <a:avLst/>
          </a:prstGeom>
        </p:spPr>
      </p:pic>
      <p:sp>
        <p:nvSpPr>
          <p:cNvPr id="12" name="矩形 11">
            <a:extLst>
              <a:ext uri="{FF2B5EF4-FFF2-40B4-BE49-F238E27FC236}">
                <a16:creationId xmlns:a16="http://schemas.microsoft.com/office/drawing/2014/main" id="{5FEFBEF0-6209-584C-971B-8C1F3D016314}"/>
              </a:ext>
            </a:extLst>
          </p:cNvPr>
          <p:cNvSpPr/>
          <p:nvPr/>
        </p:nvSpPr>
        <p:spPr>
          <a:xfrm>
            <a:off x="3138057" y="255918"/>
            <a:ext cx="5178021" cy="430887"/>
          </a:xfrm>
          <a:prstGeom prst="rect">
            <a:avLst/>
          </a:prstGeom>
        </p:spPr>
        <p:txBody>
          <a:bodyPr wrap="none">
            <a:spAutoFit/>
          </a:bodyPr>
          <a:lstStyle/>
          <a:p>
            <a:r>
              <a:rPr kumimoji="1" lang="en-US" altLang="zh-CN" sz="2200" dirty="0"/>
              <a:t>especially in </a:t>
            </a:r>
            <a:r>
              <a:rPr kumimoji="1" lang="en-US" altLang="zh-CN" sz="2200" b="1" dirty="0"/>
              <a:t>large</a:t>
            </a:r>
            <a:r>
              <a:rPr kumimoji="1" lang="en-US" altLang="zh-CN" sz="2200" dirty="0"/>
              <a:t> </a:t>
            </a:r>
            <a:r>
              <a:rPr kumimoji="1" lang="en-US" altLang="zh-CN" sz="2200" b="1" dirty="0"/>
              <a:t>distributed systems</a:t>
            </a:r>
            <a:endParaRPr lang="zh-CN" altLang="en-US" sz="2200" b="1" dirty="0"/>
          </a:p>
        </p:txBody>
      </p:sp>
    </p:spTree>
    <p:extLst>
      <p:ext uri="{BB962C8B-B14F-4D97-AF65-F5344CB8AC3E}">
        <p14:creationId xmlns:p14="http://schemas.microsoft.com/office/powerpoint/2010/main" val="301805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DC3E45-C9EA-814E-AD85-69249E0CCD2C}"/>
              </a:ext>
            </a:extLst>
          </p:cNvPr>
          <p:cNvSpPr>
            <a:spLocks noGrp="1"/>
          </p:cNvSpPr>
          <p:nvPr>
            <p:ph type="title"/>
          </p:nvPr>
        </p:nvSpPr>
        <p:spPr/>
        <p:txBody>
          <a:bodyPr/>
          <a:lstStyle/>
          <a:p>
            <a:r>
              <a:rPr kumimoji="1" lang="en-US" altLang="zh-CN" dirty="0"/>
              <a:t>Faults and partial failures</a:t>
            </a:r>
            <a:endParaRPr kumimoji="1" lang="zh-CN" altLang="en-US" dirty="0"/>
          </a:p>
        </p:txBody>
      </p:sp>
      <p:sp>
        <p:nvSpPr>
          <p:cNvPr id="4" name="灯片编号占位符 3">
            <a:extLst>
              <a:ext uri="{FF2B5EF4-FFF2-40B4-BE49-F238E27FC236}">
                <a16:creationId xmlns:a16="http://schemas.microsoft.com/office/drawing/2014/main" id="{D7374FF6-01D4-A249-A631-49AD6BD9BD9C}"/>
              </a:ext>
            </a:extLst>
          </p:cNvPr>
          <p:cNvSpPr>
            <a:spLocks noGrp="1"/>
          </p:cNvSpPr>
          <p:nvPr>
            <p:ph type="sldNum" sz="quarter" idx="12"/>
          </p:nvPr>
        </p:nvSpPr>
        <p:spPr/>
        <p:txBody>
          <a:bodyPr/>
          <a:lstStyle/>
          <a:p>
            <a:fld id="{ADE361C3-C043-4A6E-BDCE-8DA1E7D90A3B}" type="slidenum">
              <a:rPr lang="zh-CN" altLang="en-US" smtClean="0"/>
              <a:t>39</a:t>
            </a:fld>
            <a:endParaRPr lang="zh-CN" altLang="en-US"/>
          </a:p>
        </p:txBody>
      </p:sp>
      <p:sp>
        <p:nvSpPr>
          <p:cNvPr id="9" name="内容占位符 2">
            <a:extLst>
              <a:ext uri="{FF2B5EF4-FFF2-40B4-BE49-F238E27FC236}">
                <a16:creationId xmlns:a16="http://schemas.microsoft.com/office/drawing/2014/main" id="{5A882201-6EDA-8742-BBBA-62471C8CDA1F}"/>
              </a:ext>
            </a:extLst>
          </p:cNvPr>
          <p:cNvSpPr txBox="1">
            <a:spLocks/>
          </p:cNvSpPr>
          <p:nvPr/>
        </p:nvSpPr>
        <p:spPr>
          <a:xfrm>
            <a:off x="457200" y="1129308"/>
            <a:ext cx="8686800" cy="3771636"/>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b="0" dirty="0"/>
              <a:t>On a single computer, </a:t>
            </a:r>
            <a:r>
              <a:rPr kumimoji="1" lang="en-US" altLang="zh-CN" dirty="0"/>
              <a:t>it either works or it doesn’t</a:t>
            </a:r>
          </a:p>
          <a:p>
            <a:r>
              <a:rPr kumimoji="1" lang="en-US" altLang="zh-CN" b="0" dirty="0"/>
              <a:t>But in a </a:t>
            </a:r>
            <a:r>
              <a:rPr kumimoji="1" lang="en-US" altLang="zh-CN" dirty="0">
                <a:solidFill>
                  <a:srgbClr val="FF7E79"/>
                </a:solidFill>
              </a:rPr>
              <a:t>distributed system</a:t>
            </a:r>
            <a:r>
              <a:rPr kumimoji="1" lang="en-US" altLang="zh-CN" dirty="0"/>
              <a:t>,  some parts of the system can be broken in some unpredictable way</a:t>
            </a:r>
          </a:p>
          <a:p>
            <a:pPr lvl="1"/>
            <a:r>
              <a:rPr kumimoji="1" lang="en-US" altLang="zh-CN" dirty="0"/>
              <a:t>Such</a:t>
            </a:r>
            <a:r>
              <a:rPr kumimoji="1" lang="zh-CN" altLang="en-US" dirty="0"/>
              <a:t> </a:t>
            </a:r>
            <a:r>
              <a:rPr kumimoji="1" lang="en-US" altLang="zh-CN" dirty="0"/>
              <a:t>failure is </a:t>
            </a:r>
            <a:r>
              <a:rPr kumimoji="1" lang="en-US" altLang="zh-CN" b="1" dirty="0"/>
              <a:t>partial</a:t>
            </a:r>
            <a:r>
              <a:rPr kumimoji="1" lang="zh-CN" altLang="en-US" b="1" dirty="0"/>
              <a:t> </a:t>
            </a:r>
            <a:r>
              <a:rPr kumimoji="1" lang="en-US" altLang="zh-CN" dirty="0"/>
              <a:t>(aka.,</a:t>
            </a:r>
            <a:r>
              <a:rPr kumimoji="1" lang="zh-CN" altLang="en-US" dirty="0"/>
              <a:t> </a:t>
            </a:r>
            <a:r>
              <a:rPr kumimoji="1" lang="en-US" altLang="zh-CN" dirty="0"/>
              <a:t>grey</a:t>
            </a:r>
            <a:r>
              <a:rPr kumimoji="1" lang="zh-CN" altLang="en-US" dirty="0"/>
              <a:t> </a:t>
            </a:r>
            <a:r>
              <a:rPr kumimoji="1" lang="en-US" altLang="zh-CN" dirty="0"/>
              <a:t>failure)</a:t>
            </a:r>
          </a:p>
          <a:p>
            <a:r>
              <a:rPr kumimoji="1" lang="en-US" altLang="zh-CN" b="0" dirty="0"/>
              <a:t>Since </a:t>
            </a:r>
            <a:r>
              <a:rPr kumimoji="1" lang="en-US" altLang="zh-CN" dirty="0">
                <a:solidFill>
                  <a:srgbClr val="FF5F00"/>
                </a:solidFill>
              </a:rPr>
              <a:t>most</a:t>
            </a:r>
            <a:r>
              <a:rPr kumimoji="1" lang="en-US" altLang="zh-CN" b="0" dirty="0"/>
              <a:t> parts of the system are </a:t>
            </a:r>
            <a:r>
              <a:rPr kumimoji="1" lang="en-US" altLang="zh-CN" dirty="0">
                <a:solidFill>
                  <a:srgbClr val="FF5F00"/>
                </a:solidFill>
              </a:rPr>
              <a:t>OK</a:t>
            </a:r>
            <a:r>
              <a:rPr kumimoji="1" lang="en-US" altLang="zh-CN" b="0" dirty="0"/>
              <a:t>, we want the system </a:t>
            </a:r>
            <a:r>
              <a:rPr kumimoji="1" lang="en-US" altLang="zh-CN" dirty="0">
                <a:solidFill>
                  <a:srgbClr val="FF5F00"/>
                </a:solidFill>
              </a:rPr>
              <a:t>still working</a:t>
            </a:r>
            <a:r>
              <a:rPr kumimoji="1" lang="en-US" altLang="zh-CN" b="0" dirty="0"/>
              <a:t>!</a:t>
            </a:r>
          </a:p>
        </p:txBody>
      </p:sp>
    </p:spTree>
    <p:extLst>
      <p:ext uri="{BB962C8B-B14F-4D97-AF65-F5344CB8AC3E}">
        <p14:creationId xmlns:p14="http://schemas.microsoft.com/office/powerpoint/2010/main" val="851386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B3BA0-A691-D4DD-47C7-8A7C32790317}"/>
              </a:ext>
            </a:extLst>
          </p:cNvPr>
          <p:cNvSpPr>
            <a:spLocks noGrp="1"/>
          </p:cNvSpPr>
          <p:nvPr>
            <p:ph type="title"/>
          </p:nvPr>
        </p:nvSpPr>
        <p:spPr/>
        <p:txBody>
          <a:bodyPr/>
          <a:lstStyle/>
          <a:p>
            <a:r>
              <a:rPr kumimoji="1" lang="en-US" altLang="zh-CN" dirty="0"/>
              <a:t>Transparent scale is challenging </a:t>
            </a:r>
            <a:endParaRPr kumimoji="1" lang="zh-CN" altLang="en-US" dirty="0"/>
          </a:p>
        </p:txBody>
      </p:sp>
      <p:sp>
        <p:nvSpPr>
          <p:cNvPr id="3" name="内容占位符 2">
            <a:extLst>
              <a:ext uri="{FF2B5EF4-FFF2-40B4-BE49-F238E27FC236}">
                <a16:creationId xmlns:a16="http://schemas.microsoft.com/office/drawing/2014/main" id="{A7010706-5E2E-EC93-56C1-C2921C7EA18F}"/>
              </a:ext>
            </a:extLst>
          </p:cNvPr>
          <p:cNvSpPr>
            <a:spLocks noGrp="1"/>
          </p:cNvSpPr>
          <p:nvPr>
            <p:ph idx="1"/>
          </p:nvPr>
        </p:nvSpPr>
        <p:spPr/>
        <p:txBody>
          <a:bodyPr/>
          <a:lstStyle/>
          <a:p>
            <a:r>
              <a:rPr kumimoji="1" lang="en-US" altLang="zh-CN" dirty="0"/>
              <a:t>What does server is busy means? </a:t>
            </a:r>
          </a:p>
          <a:p>
            <a:pPr lvl="1"/>
            <a:r>
              <a:rPr kumimoji="1" lang="en-US" altLang="zh-CN" dirty="0"/>
              <a:t>Especially when the usage increases </a:t>
            </a:r>
          </a:p>
          <a:p>
            <a:r>
              <a:rPr kumimoji="1" lang="en-US" altLang="zh-CN" dirty="0"/>
              <a:t>To answer these questions, we need to see how modern services are built! </a:t>
            </a:r>
            <a:endParaRPr kumimoji="1" lang="zh-CN" altLang="en-US" dirty="0"/>
          </a:p>
        </p:txBody>
      </p:sp>
      <p:sp>
        <p:nvSpPr>
          <p:cNvPr id="4" name="灯片编号占位符 3">
            <a:extLst>
              <a:ext uri="{FF2B5EF4-FFF2-40B4-BE49-F238E27FC236}">
                <a16:creationId xmlns:a16="http://schemas.microsoft.com/office/drawing/2014/main" id="{3AEB980A-ABB5-D2B7-5A21-49E2BFCC2895}"/>
              </a:ext>
            </a:extLst>
          </p:cNvPr>
          <p:cNvSpPr>
            <a:spLocks noGrp="1"/>
          </p:cNvSpPr>
          <p:nvPr>
            <p:ph type="sldNum" sz="quarter" idx="12"/>
          </p:nvPr>
        </p:nvSpPr>
        <p:spPr/>
        <p:txBody>
          <a:bodyPr/>
          <a:lstStyle/>
          <a:p>
            <a:fld id="{ADE361C3-C043-4A6E-BDCE-8DA1E7D90A3B}" type="slidenum">
              <a:rPr lang="zh-CN" altLang="en-US" smtClean="0"/>
              <a:pPr/>
              <a:t>4</a:t>
            </a:fld>
            <a:endParaRPr lang="zh-CN" altLang="en-US" dirty="0"/>
          </a:p>
        </p:txBody>
      </p:sp>
      <p:pic>
        <p:nvPicPr>
          <p:cNvPr id="5" name="图片 4">
            <a:extLst>
              <a:ext uri="{FF2B5EF4-FFF2-40B4-BE49-F238E27FC236}">
                <a16:creationId xmlns:a16="http://schemas.microsoft.com/office/drawing/2014/main" id="{0B2F9E7D-6B2A-1644-989E-F3686F6A7B42}"/>
              </a:ext>
            </a:extLst>
          </p:cNvPr>
          <p:cNvPicPr>
            <a:picLocks noChangeAspect="1"/>
          </p:cNvPicPr>
          <p:nvPr/>
        </p:nvPicPr>
        <p:blipFill>
          <a:blip r:embed="rId3"/>
          <a:stretch>
            <a:fillRect/>
          </a:stretch>
        </p:blipFill>
        <p:spPr>
          <a:xfrm>
            <a:off x="4979487" y="3841700"/>
            <a:ext cx="2768600" cy="1485900"/>
          </a:xfrm>
          <a:prstGeom prst="rect">
            <a:avLst/>
          </a:prstGeom>
        </p:spPr>
      </p:pic>
      <p:pic>
        <p:nvPicPr>
          <p:cNvPr id="6" name="图片 5">
            <a:extLst>
              <a:ext uri="{FF2B5EF4-FFF2-40B4-BE49-F238E27FC236}">
                <a16:creationId xmlns:a16="http://schemas.microsoft.com/office/drawing/2014/main" id="{F7041146-B93D-0AAB-A8B4-96152614B353}"/>
              </a:ext>
            </a:extLst>
          </p:cNvPr>
          <p:cNvPicPr>
            <a:picLocks noChangeAspect="1"/>
          </p:cNvPicPr>
          <p:nvPr/>
        </p:nvPicPr>
        <p:blipFill>
          <a:blip r:embed="rId4"/>
          <a:stretch>
            <a:fillRect/>
          </a:stretch>
        </p:blipFill>
        <p:spPr>
          <a:xfrm>
            <a:off x="4211960" y="3188749"/>
            <a:ext cx="3365352" cy="1305901"/>
          </a:xfrm>
          <a:prstGeom prst="rect">
            <a:avLst/>
          </a:prstGeom>
          <a:ln>
            <a:solidFill>
              <a:schemeClr val="tx1"/>
            </a:solidFill>
          </a:ln>
        </p:spPr>
      </p:pic>
    </p:spTree>
    <p:extLst>
      <p:ext uri="{BB962C8B-B14F-4D97-AF65-F5344CB8AC3E}">
        <p14:creationId xmlns:p14="http://schemas.microsoft.com/office/powerpoint/2010/main" val="1203134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DC3E45-C9EA-814E-AD85-69249E0CCD2C}"/>
              </a:ext>
            </a:extLst>
          </p:cNvPr>
          <p:cNvSpPr>
            <a:spLocks noGrp="1"/>
          </p:cNvSpPr>
          <p:nvPr>
            <p:ph type="title"/>
          </p:nvPr>
        </p:nvSpPr>
        <p:spPr/>
        <p:txBody>
          <a:bodyPr/>
          <a:lstStyle/>
          <a:p>
            <a:r>
              <a:rPr kumimoji="1" lang="en-US" altLang="zh-CN" dirty="0"/>
              <a:t>Partial failures are hard to identify </a:t>
            </a:r>
            <a:endParaRPr kumimoji="1" lang="zh-CN" altLang="en-US" dirty="0"/>
          </a:p>
        </p:txBody>
      </p:sp>
      <p:sp>
        <p:nvSpPr>
          <p:cNvPr id="4" name="灯片编号占位符 3">
            <a:extLst>
              <a:ext uri="{FF2B5EF4-FFF2-40B4-BE49-F238E27FC236}">
                <a16:creationId xmlns:a16="http://schemas.microsoft.com/office/drawing/2014/main" id="{D7374FF6-01D4-A249-A631-49AD6BD9BD9C}"/>
              </a:ext>
            </a:extLst>
          </p:cNvPr>
          <p:cNvSpPr>
            <a:spLocks noGrp="1"/>
          </p:cNvSpPr>
          <p:nvPr>
            <p:ph type="sldNum" sz="quarter" idx="12"/>
          </p:nvPr>
        </p:nvSpPr>
        <p:spPr/>
        <p:txBody>
          <a:bodyPr/>
          <a:lstStyle/>
          <a:p>
            <a:fld id="{ADE361C3-C043-4A6E-BDCE-8DA1E7D90A3B}" type="slidenum">
              <a:rPr lang="zh-CN" altLang="en-US" smtClean="0"/>
              <a:t>40</a:t>
            </a:fld>
            <a:endParaRPr lang="zh-CN" altLang="en-US"/>
          </a:p>
        </p:txBody>
      </p:sp>
      <p:sp>
        <p:nvSpPr>
          <p:cNvPr id="9" name="内容占位符 2">
            <a:extLst>
              <a:ext uri="{FF2B5EF4-FFF2-40B4-BE49-F238E27FC236}">
                <a16:creationId xmlns:a16="http://schemas.microsoft.com/office/drawing/2014/main" id="{5A882201-6EDA-8742-BBBA-62471C8CDA1F}"/>
              </a:ext>
            </a:extLst>
          </p:cNvPr>
          <p:cNvSpPr txBox="1">
            <a:spLocks/>
          </p:cNvSpPr>
          <p:nvPr/>
        </p:nvSpPr>
        <p:spPr>
          <a:xfrm>
            <a:off x="457200" y="1129308"/>
            <a:ext cx="8229600" cy="3771636"/>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dirty="0"/>
              <a:t>Example: </a:t>
            </a:r>
            <a:r>
              <a:rPr kumimoji="1" lang="en-US" altLang="zh-CN" dirty="0">
                <a:solidFill>
                  <a:srgbClr val="FF7E79"/>
                </a:solidFill>
              </a:rPr>
              <a:t>unreliable</a:t>
            </a:r>
            <a:r>
              <a:rPr kumimoji="1" lang="en-US" altLang="zh-CN" b="0" dirty="0"/>
              <a:t> network</a:t>
            </a:r>
          </a:p>
          <a:p>
            <a:pPr lvl="1"/>
            <a:r>
              <a:rPr kumimoji="1" lang="en-US" altLang="zh-CN" b="0" dirty="0"/>
              <a:t>A</a:t>
            </a:r>
            <a:r>
              <a:rPr kumimoji="1" lang="zh-CN" altLang="en-US" b="0" dirty="0"/>
              <a:t> </a:t>
            </a:r>
            <a:r>
              <a:rPr kumimoji="1" lang="en-US" altLang="zh-CN" b="0" dirty="0"/>
              <a:t>client (e.g., </a:t>
            </a:r>
            <a:r>
              <a:rPr kumimoji="1" lang="en-US" altLang="zh-CN" dirty="0"/>
              <a:t>Smartphone),</a:t>
            </a:r>
            <a:br>
              <a:rPr kumimoji="1" lang="en-US" altLang="zh-CN" dirty="0"/>
            </a:br>
            <a:r>
              <a:rPr kumimoji="1" lang="en-US" altLang="zh-CN" dirty="0"/>
              <a:t>s</a:t>
            </a:r>
            <a:r>
              <a:rPr kumimoji="1" lang="en-US" altLang="zh-CN" b="0" dirty="0"/>
              <a:t>ends </a:t>
            </a:r>
            <a:r>
              <a:rPr kumimoji="1" lang="en-US" altLang="zh-CN" dirty="0"/>
              <a:t>requests to the service (e.g., Taobao),</a:t>
            </a:r>
            <a:br>
              <a:rPr kumimoji="1" lang="en-US" altLang="zh-CN" dirty="0"/>
            </a:br>
            <a:r>
              <a:rPr kumimoji="1" lang="en-US" altLang="zh-CN" b="0" dirty="0"/>
              <a:t>through network (5G, </a:t>
            </a:r>
            <a:r>
              <a:rPr kumimoji="1" lang="en-US" altLang="zh-CN" b="0" dirty="0" err="1"/>
              <a:t>Wifi</a:t>
            </a:r>
            <a:r>
              <a:rPr kumimoji="1" lang="en-US" altLang="zh-CN" b="0" dirty="0"/>
              <a:t>)</a:t>
            </a:r>
            <a:endParaRPr kumimoji="1" lang="en-US" altLang="zh-CN" dirty="0"/>
          </a:p>
          <a:p>
            <a:pPr lvl="1"/>
            <a:r>
              <a:rPr kumimoji="1" lang="en-US" altLang="zh-CN" dirty="0"/>
              <a:t>The client gets: “</a:t>
            </a:r>
            <a:r>
              <a:rPr kumimoji="1" lang="zh-CN" altLang="en-US" dirty="0"/>
              <a:t>网络竟然奔溃了</a:t>
            </a:r>
            <a:r>
              <a:rPr kumimoji="1" lang="en-US" altLang="zh-CN" dirty="0"/>
              <a:t>”, how can a network break? </a:t>
            </a:r>
            <a:endParaRPr kumimoji="1" lang="en-US" altLang="zh-CN" b="0" dirty="0"/>
          </a:p>
        </p:txBody>
      </p:sp>
      <p:pic>
        <p:nvPicPr>
          <p:cNvPr id="5" name="图片 4">
            <a:extLst>
              <a:ext uri="{FF2B5EF4-FFF2-40B4-BE49-F238E27FC236}">
                <a16:creationId xmlns:a16="http://schemas.microsoft.com/office/drawing/2014/main" id="{AE2CBDC6-273E-5C4C-BDD7-7B1F6F72E8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1851" y="3404510"/>
            <a:ext cx="6264696" cy="2044587"/>
          </a:xfrm>
          <a:prstGeom prst="rect">
            <a:avLst/>
          </a:prstGeom>
        </p:spPr>
      </p:pic>
      <p:sp>
        <p:nvSpPr>
          <p:cNvPr id="3" name="矩形 2">
            <a:extLst>
              <a:ext uri="{FF2B5EF4-FFF2-40B4-BE49-F238E27FC236}">
                <a16:creationId xmlns:a16="http://schemas.microsoft.com/office/drawing/2014/main" id="{5B212C5B-BBEA-7C4A-BC09-FC271F564510}"/>
              </a:ext>
            </a:extLst>
          </p:cNvPr>
          <p:cNvSpPr/>
          <p:nvPr/>
        </p:nvSpPr>
        <p:spPr>
          <a:xfrm>
            <a:off x="2843808" y="3404510"/>
            <a:ext cx="3842739" cy="2837366"/>
          </a:xfrm>
          <a:prstGeom prst="rect">
            <a:avLst/>
          </a:prstGeom>
          <a:solidFill>
            <a:schemeClr val="bg1"/>
          </a:solidFill>
          <a:ln w="12700">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DDE36E87-CF04-A040-9805-93A92A15691B}"/>
              </a:ext>
            </a:extLst>
          </p:cNvPr>
          <p:cNvPicPr>
            <a:picLocks noChangeAspect="1"/>
          </p:cNvPicPr>
          <p:nvPr/>
        </p:nvPicPr>
        <p:blipFill>
          <a:blip r:embed="rId4" cstate="screen">
            <a:extLst>
              <a:ext uri="{28A0092B-C50C-407E-A947-70E740481C1C}">
                <a14:useLocalDpi xmlns:a14="http://schemas.microsoft.com/office/drawing/2010/main"/>
              </a:ext>
            </a:extLst>
          </a:blip>
          <a:srcRect t="7088"/>
          <a:stretch/>
        </p:blipFill>
        <p:spPr>
          <a:xfrm>
            <a:off x="7308304" y="488665"/>
            <a:ext cx="1692976" cy="3405180"/>
          </a:xfrm>
          <a:prstGeom prst="rect">
            <a:avLst/>
          </a:prstGeom>
        </p:spPr>
      </p:pic>
    </p:spTree>
    <p:extLst>
      <p:ext uri="{BB962C8B-B14F-4D97-AF65-F5344CB8AC3E}">
        <p14:creationId xmlns:p14="http://schemas.microsoft.com/office/powerpoint/2010/main" val="1025133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8E4D74-E437-9444-92A7-0A56C0D8EDEF}"/>
              </a:ext>
            </a:extLst>
          </p:cNvPr>
          <p:cNvSpPr>
            <a:spLocks noGrp="1"/>
          </p:cNvSpPr>
          <p:nvPr>
            <p:ph type="title"/>
          </p:nvPr>
        </p:nvSpPr>
        <p:spPr/>
        <p:txBody>
          <a:bodyPr/>
          <a:lstStyle/>
          <a:p>
            <a:r>
              <a:rPr kumimoji="1" lang="en-US" altLang="zh-CN" b="0" dirty="0"/>
              <a:t>Example: </a:t>
            </a:r>
            <a:r>
              <a:rPr kumimoji="1" lang="en-US" altLang="zh-CN" dirty="0"/>
              <a:t>unreliable network</a:t>
            </a:r>
            <a:endParaRPr kumimoji="1" lang="zh-CN" altLang="en-US" dirty="0"/>
          </a:p>
        </p:txBody>
      </p:sp>
      <p:sp>
        <p:nvSpPr>
          <p:cNvPr id="3" name="内容占位符 2">
            <a:extLst>
              <a:ext uri="{FF2B5EF4-FFF2-40B4-BE49-F238E27FC236}">
                <a16:creationId xmlns:a16="http://schemas.microsoft.com/office/drawing/2014/main" id="{28E9BB0C-D2AA-054B-A03B-7AA95E3558A2}"/>
              </a:ext>
            </a:extLst>
          </p:cNvPr>
          <p:cNvSpPr>
            <a:spLocks noGrp="1"/>
          </p:cNvSpPr>
          <p:nvPr>
            <p:ph idx="1"/>
          </p:nvPr>
        </p:nvSpPr>
        <p:spPr>
          <a:xfrm>
            <a:off x="457200" y="1129308"/>
            <a:ext cx="8686800" cy="3771636"/>
          </a:xfrm>
        </p:spPr>
        <p:txBody>
          <a:bodyPr/>
          <a:lstStyle/>
          <a:p>
            <a:r>
              <a:rPr kumimoji="1" lang="en-US" altLang="zh-CN" b="0" dirty="0">
                <a:highlight>
                  <a:srgbClr val="FFFF00"/>
                </a:highlight>
              </a:rPr>
              <a:t>A user sends a request but </a:t>
            </a:r>
            <a:r>
              <a:rPr kumimoji="1" lang="en-US" altLang="zh-CN" dirty="0">
                <a:highlight>
                  <a:srgbClr val="FFFF00"/>
                </a:highlight>
              </a:rPr>
              <a:t>the server does not reply</a:t>
            </a:r>
            <a:r>
              <a:rPr kumimoji="1" lang="en-US" altLang="zh-CN" b="0" dirty="0">
                <a:highlight>
                  <a:srgbClr val="FFFF00"/>
                </a:highlight>
              </a:rPr>
              <a:t>,</a:t>
            </a:r>
            <a:r>
              <a:rPr kumimoji="1" lang="zh-CN" altLang="en-US" b="0" dirty="0">
                <a:highlight>
                  <a:srgbClr val="FFFF00"/>
                </a:highlight>
              </a:rPr>
              <a:t> </a:t>
            </a:r>
            <a:r>
              <a:rPr kumimoji="1" lang="en-US" altLang="zh-CN" b="0" dirty="0">
                <a:highlight>
                  <a:srgbClr val="FFFF00"/>
                </a:highlight>
              </a:rPr>
              <a:t>possible</a:t>
            </a:r>
            <a:r>
              <a:rPr kumimoji="1" lang="zh-CN" altLang="en-US" b="0" dirty="0">
                <a:highlight>
                  <a:srgbClr val="FFFF00"/>
                </a:highlight>
              </a:rPr>
              <a:t> </a:t>
            </a:r>
            <a:r>
              <a:rPr kumimoji="1" lang="en-US" altLang="zh-CN" b="0" dirty="0">
                <a:highlight>
                  <a:srgbClr val="FFFF00"/>
                </a:highlight>
              </a:rPr>
              <a:t>reasons:</a:t>
            </a:r>
          </a:p>
          <a:p>
            <a:r>
              <a:rPr kumimoji="1" lang="en-US" altLang="zh-CN" b="0" dirty="0"/>
              <a:t>1.</a:t>
            </a:r>
            <a:r>
              <a:rPr kumimoji="1" lang="zh-CN" altLang="en-US" b="0" dirty="0"/>
              <a:t> </a:t>
            </a:r>
            <a:r>
              <a:rPr kumimoji="1" lang="en-US" altLang="zh-CN" b="0" dirty="0"/>
              <a:t>The remote node may have </a:t>
            </a:r>
            <a:r>
              <a:rPr kumimoji="1" lang="en-US" altLang="zh-CN" dirty="0"/>
              <a:t>failed</a:t>
            </a:r>
            <a:r>
              <a:rPr kumimoji="1" lang="en-US" altLang="zh-CN" b="0" dirty="0"/>
              <a:t> (e.g., it crashed or it was powered down).</a:t>
            </a:r>
          </a:p>
          <a:p>
            <a:r>
              <a:rPr kumimoji="1" lang="en-US" altLang="zh-CN" b="0" dirty="0"/>
              <a:t>2.</a:t>
            </a:r>
            <a:r>
              <a:rPr kumimoji="1" lang="zh-CN" altLang="en-US" b="0" dirty="0"/>
              <a:t> </a:t>
            </a:r>
            <a:r>
              <a:rPr kumimoji="1" lang="en-US" altLang="zh-CN" b="0" dirty="0"/>
              <a:t>The request may have been </a:t>
            </a:r>
            <a:r>
              <a:rPr kumimoji="1" lang="en-US" altLang="zh-CN" dirty="0"/>
              <a:t>lost</a:t>
            </a:r>
            <a:r>
              <a:rPr kumimoji="1" lang="en-US" altLang="zh-CN" b="0" dirty="0"/>
              <a:t> (e.g., someone unplugged a network cable). </a:t>
            </a:r>
          </a:p>
          <a:p>
            <a:r>
              <a:rPr kumimoji="1" lang="en-US" altLang="zh-CN" b="0" dirty="0"/>
              <a:t>3. The</a:t>
            </a:r>
            <a:r>
              <a:rPr kumimoji="1" lang="zh-CN" altLang="en-US" b="0" dirty="0"/>
              <a:t> </a:t>
            </a:r>
            <a:r>
              <a:rPr kumimoji="1" lang="en-US" altLang="zh-CN" b="0" dirty="0"/>
              <a:t>request may be waiting in a queue and will be delivered </a:t>
            </a:r>
            <a:r>
              <a:rPr kumimoji="1" lang="en-US" altLang="zh-CN" dirty="0"/>
              <a:t>later</a:t>
            </a:r>
            <a:r>
              <a:rPr kumimoji="1" lang="en-US" altLang="zh-CN" b="0" dirty="0"/>
              <a:t> (e.g., the network or the recipient is overloaded). </a:t>
            </a:r>
          </a:p>
          <a:p>
            <a:endParaRPr kumimoji="1" lang="en-US" altLang="zh-CN" b="0" dirty="0"/>
          </a:p>
        </p:txBody>
      </p:sp>
      <p:sp>
        <p:nvSpPr>
          <p:cNvPr id="4" name="灯片编号占位符 3">
            <a:extLst>
              <a:ext uri="{FF2B5EF4-FFF2-40B4-BE49-F238E27FC236}">
                <a16:creationId xmlns:a16="http://schemas.microsoft.com/office/drawing/2014/main" id="{62F9E827-AC70-8E43-B51F-34614D37EDFA}"/>
              </a:ext>
            </a:extLst>
          </p:cNvPr>
          <p:cNvSpPr>
            <a:spLocks noGrp="1"/>
          </p:cNvSpPr>
          <p:nvPr>
            <p:ph type="sldNum" sz="quarter" idx="12"/>
          </p:nvPr>
        </p:nvSpPr>
        <p:spPr/>
        <p:txBody>
          <a:bodyPr/>
          <a:lstStyle/>
          <a:p>
            <a:fld id="{ADE361C3-C043-4A6E-BDCE-8DA1E7D90A3B}" type="slidenum">
              <a:rPr lang="zh-CN" altLang="en-US" smtClean="0"/>
              <a:t>41</a:t>
            </a:fld>
            <a:endParaRPr lang="zh-CN" altLang="en-US"/>
          </a:p>
        </p:txBody>
      </p:sp>
      <p:pic>
        <p:nvPicPr>
          <p:cNvPr id="5" name="图片 4">
            <a:extLst>
              <a:ext uri="{FF2B5EF4-FFF2-40B4-BE49-F238E27FC236}">
                <a16:creationId xmlns:a16="http://schemas.microsoft.com/office/drawing/2014/main" id="{221CD799-4355-734E-83F5-0228FAF1FD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88493" y="3565903"/>
            <a:ext cx="6264696" cy="2044587"/>
          </a:xfrm>
          <a:prstGeom prst="rect">
            <a:avLst/>
          </a:prstGeom>
        </p:spPr>
      </p:pic>
    </p:spTree>
    <p:extLst>
      <p:ext uri="{BB962C8B-B14F-4D97-AF65-F5344CB8AC3E}">
        <p14:creationId xmlns:p14="http://schemas.microsoft.com/office/powerpoint/2010/main" val="1667555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8E4D74-E437-9444-92A7-0A56C0D8EDEF}"/>
              </a:ext>
            </a:extLst>
          </p:cNvPr>
          <p:cNvSpPr>
            <a:spLocks noGrp="1"/>
          </p:cNvSpPr>
          <p:nvPr>
            <p:ph type="title"/>
          </p:nvPr>
        </p:nvSpPr>
        <p:spPr/>
        <p:txBody>
          <a:bodyPr/>
          <a:lstStyle/>
          <a:p>
            <a:r>
              <a:rPr kumimoji="1" lang="en-US" altLang="zh-CN" b="0" dirty="0"/>
              <a:t>Example: </a:t>
            </a:r>
            <a:r>
              <a:rPr kumimoji="1" lang="en-US" altLang="zh-CN" dirty="0"/>
              <a:t>unreliable network</a:t>
            </a:r>
            <a:endParaRPr kumimoji="1" lang="zh-CN" altLang="en-US" dirty="0"/>
          </a:p>
        </p:txBody>
      </p:sp>
      <p:sp>
        <p:nvSpPr>
          <p:cNvPr id="3" name="内容占位符 2">
            <a:extLst>
              <a:ext uri="{FF2B5EF4-FFF2-40B4-BE49-F238E27FC236}">
                <a16:creationId xmlns:a16="http://schemas.microsoft.com/office/drawing/2014/main" id="{28E9BB0C-D2AA-054B-A03B-7AA95E3558A2}"/>
              </a:ext>
            </a:extLst>
          </p:cNvPr>
          <p:cNvSpPr>
            <a:spLocks noGrp="1"/>
          </p:cNvSpPr>
          <p:nvPr>
            <p:ph idx="1"/>
          </p:nvPr>
        </p:nvSpPr>
        <p:spPr>
          <a:xfrm>
            <a:off x="457200" y="1129308"/>
            <a:ext cx="8686800" cy="3771636"/>
          </a:xfrm>
        </p:spPr>
        <p:txBody>
          <a:bodyPr/>
          <a:lstStyle/>
          <a:p>
            <a:r>
              <a:rPr kumimoji="1" lang="en-US" altLang="zh-CN" b="0" dirty="0">
                <a:highlight>
                  <a:srgbClr val="FFFF00"/>
                </a:highlight>
              </a:rPr>
              <a:t>A user sends a request but </a:t>
            </a:r>
            <a:r>
              <a:rPr kumimoji="1" lang="en-US" altLang="zh-CN" dirty="0">
                <a:highlight>
                  <a:srgbClr val="FFFF00"/>
                </a:highlight>
              </a:rPr>
              <a:t>the server does not reply</a:t>
            </a:r>
            <a:r>
              <a:rPr kumimoji="1" lang="en-US" altLang="zh-CN" b="0" dirty="0">
                <a:highlight>
                  <a:srgbClr val="FFFF00"/>
                </a:highlight>
              </a:rPr>
              <a:t>,</a:t>
            </a:r>
            <a:r>
              <a:rPr kumimoji="1" lang="zh-CN" altLang="en-US" b="0" dirty="0">
                <a:highlight>
                  <a:srgbClr val="FFFF00"/>
                </a:highlight>
              </a:rPr>
              <a:t> </a:t>
            </a:r>
            <a:r>
              <a:rPr kumimoji="1" lang="en-US" altLang="zh-CN" b="0" dirty="0">
                <a:highlight>
                  <a:srgbClr val="FFFF00"/>
                </a:highlight>
              </a:rPr>
              <a:t>possible</a:t>
            </a:r>
            <a:r>
              <a:rPr kumimoji="1" lang="zh-CN" altLang="en-US" b="0" dirty="0">
                <a:highlight>
                  <a:srgbClr val="FFFF00"/>
                </a:highlight>
              </a:rPr>
              <a:t> </a:t>
            </a:r>
            <a:r>
              <a:rPr kumimoji="1" lang="en-US" altLang="zh-CN" b="0" dirty="0">
                <a:highlight>
                  <a:srgbClr val="FFFF00"/>
                </a:highlight>
              </a:rPr>
              <a:t>reasons:</a:t>
            </a:r>
          </a:p>
          <a:p>
            <a:r>
              <a:rPr kumimoji="1" lang="en-US" altLang="zh-CN" b="0" dirty="0"/>
              <a:t>4.</a:t>
            </a:r>
            <a:r>
              <a:rPr kumimoji="1" lang="zh-CN" altLang="en-US" b="0" dirty="0"/>
              <a:t> </a:t>
            </a:r>
            <a:r>
              <a:rPr kumimoji="1" lang="en" altLang="zh-CN" b="0" dirty="0"/>
              <a:t>The remote node may </a:t>
            </a:r>
            <a:r>
              <a:rPr kumimoji="1" lang="en" altLang="zh-CN" dirty="0"/>
              <a:t>have temporarily stopped </a:t>
            </a:r>
            <a:r>
              <a:rPr kumimoji="1" lang="en" altLang="zh-CN" b="0" dirty="0"/>
              <a:t>responding (e.g., it is experiencing a long </a:t>
            </a:r>
            <a:r>
              <a:rPr kumimoji="1" lang="en" altLang="zh-CN" dirty="0">
                <a:solidFill>
                  <a:srgbClr val="FF7E79"/>
                </a:solidFill>
              </a:rPr>
              <a:t>garbage collection pause</a:t>
            </a:r>
            <a:r>
              <a:rPr kumimoji="1" lang="en" altLang="zh-CN" b="0" dirty="0"/>
              <a:t>) </a:t>
            </a:r>
          </a:p>
          <a:p>
            <a:r>
              <a:rPr kumimoji="1" lang="en" altLang="zh-CN" b="0" dirty="0"/>
              <a:t>5. The remote node may have processed your request, but the </a:t>
            </a:r>
            <a:r>
              <a:rPr kumimoji="1" lang="en" altLang="zh-CN" dirty="0"/>
              <a:t>response</a:t>
            </a:r>
            <a:r>
              <a:rPr kumimoji="1" lang="en" altLang="zh-CN" b="0" dirty="0"/>
              <a:t> has been </a:t>
            </a:r>
            <a:r>
              <a:rPr kumimoji="1" lang="en" altLang="zh-CN" dirty="0"/>
              <a:t>lost</a:t>
            </a:r>
            <a:r>
              <a:rPr kumimoji="1" lang="en" altLang="zh-CN" b="0" dirty="0"/>
              <a:t> on the network (e.g., a network switch has been misconfigured). </a:t>
            </a:r>
          </a:p>
          <a:p>
            <a:r>
              <a:rPr kumimoji="1" lang="en" altLang="zh-CN" b="0" dirty="0"/>
              <a:t>6. The remote node may have processed your request, but the response has been </a:t>
            </a:r>
            <a:r>
              <a:rPr kumimoji="1" lang="en" altLang="zh-CN" dirty="0"/>
              <a:t>delayed</a:t>
            </a:r>
            <a:r>
              <a:rPr kumimoji="1" lang="en" altLang="zh-CN" b="0" dirty="0"/>
              <a:t> and will be delivered later (e.g., the network or your own machine is overloaded). </a:t>
            </a:r>
          </a:p>
          <a:p>
            <a:endParaRPr kumimoji="1" lang="en" altLang="zh-CN" b="0" dirty="0"/>
          </a:p>
          <a:p>
            <a:endParaRPr kumimoji="1" lang="en" altLang="zh-CN" b="0" dirty="0"/>
          </a:p>
          <a:p>
            <a:endParaRPr kumimoji="1" lang="en-US" altLang="zh-CN" b="0" dirty="0"/>
          </a:p>
          <a:p>
            <a:endParaRPr kumimoji="1" lang="en-US" altLang="zh-CN" b="0" dirty="0"/>
          </a:p>
        </p:txBody>
      </p:sp>
      <p:sp>
        <p:nvSpPr>
          <p:cNvPr id="4" name="灯片编号占位符 3">
            <a:extLst>
              <a:ext uri="{FF2B5EF4-FFF2-40B4-BE49-F238E27FC236}">
                <a16:creationId xmlns:a16="http://schemas.microsoft.com/office/drawing/2014/main" id="{62F9E827-AC70-8E43-B51F-34614D37EDFA}"/>
              </a:ext>
            </a:extLst>
          </p:cNvPr>
          <p:cNvSpPr>
            <a:spLocks noGrp="1"/>
          </p:cNvSpPr>
          <p:nvPr>
            <p:ph type="sldNum" sz="quarter" idx="12"/>
          </p:nvPr>
        </p:nvSpPr>
        <p:spPr/>
        <p:txBody>
          <a:bodyPr/>
          <a:lstStyle/>
          <a:p>
            <a:fld id="{ADE361C3-C043-4A6E-BDCE-8DA1E7D90A3B}" type="slidenum">
              <a:rPr lang="zh-CN" altLang="en-US" smtClean="0"/>
              <a:t>42</a:t>
            </a:fld>
            <a:endParaRPr lang="zh-CN" altLang="en-US"/>
          </a:p>
        </p:txBody>
      </p:sp>
      <p:pic>
        <p:nvPicPr>
          <p:cNvPr id="5" name="图片 4">
            <a:extLst>
              <a:ext uri="{FF2B5EF4-FFF2-40B4-BE49-F238E27FC236}">
                <a16:creationId xmlns:a16="http://schemas.microsoft.com/office/drawing/2014/main" id="{221CD799-4355-734E-83F5-0228FAF1FD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96170" y="4115724"/>
            <a:ext cx="4551659" cy="1485509"/>
          </a:xfrm>
          <a:prstGeom prst="rect">
            <a:avLst/>
          </a:prstGeom>
        </p:spPr>
      </p:pic>
    </p:spTree>
    <p:extLst>
      <p:ext uri="{BB962C8B-B14F-4D97-AF65-F5344CB8AC3E}">
        <p14:creationId xmlns:p14="http://schemas.microsoft.com/office/powerpoint/2010/main" val="4109109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15109-6865-7E4D-BFC6-A1D4483237F4}"/>
              </a:ext>
            </a:extLst>
          </p:cNvPr>
          <p:cNvSpPr>
            <a:spLocks noGrp="1"/>
          </p:cNvSpPr>
          <p:nvPr>
            <p:ph type="title"/>
          </p:nvPr>
        </p:nvSpPr>
        <p:spPr/>
        <p:txBody>
          <a:bodyPr/>
          <a:lstStyle/>
          <a:p>
            <a:r>
              <a:rPr kumimoji="1" lang="en-US" altLang="zh-CN" dirty="0"/>
              <a:t>Another common fault: </a:t>
            </a:r>
            <a:r>
              <a:rPr kumimoji="1" lang="en-US" altLang="zh-CN" b="0" dirty="0"/>
              <a:t>network partition</a:t>
            </a:r>
            <a:endParaRPr kumimoji="1" lang="zh-CN" altLang="en-US" b="0" dirty="0"/>
          </a:p>
        </p:txBody>
      </p:sp>
      <p:sp>
        <p:nvSpPr>
          <p:cNvPr id="3" name="内容占位符 2">
            <a:extLst>
              <a:ext uri="{FF2B5EF4-FFF2-40B4-BE49-F238E27FC236}">
                <a16:creationId xmlns:a16="http://schemas.microsoft.com/office/drawing/2014/main" id="{581591B4-D2B7-6640-878D-5D31DAC51486}"/>
              </a:ext>
            </a:extLst>
          </p:cNvPr>
          <p:cNvSpPr>
            <a:spLocks noGrp="1"/>
          </p:cNvSpPr>
          <p:nvPr>
            <p:ph idx="1"/>
          </p:nvPr>
        </p:nvSpPr>
        <p:spPr>
          <a:xfrm>
            <a:off x="457200" y="1129308"/>
            <a:ext cx="8435280" cy="2807692"/>
          </a:xfrm>
        </p:spPr>
        <p:txBody>
          <a:bodyPr/>
          <a:lstStyle/>
          <a:p>
            <a:r>
              <a:rPr lang="en" altLang="zh-CN" b="0" dirty="0"/>
              <a:t>A </a:t>
            </a:r>
            <a:r>
              <a:rPr lang="en" altLang="zh-CN" dirty="0"/>
              <a:t>network partition</a:t>
            </a:r>
            <a:r>
              <a:rPr lang="en" altLang="zh-CN" b="0" dirty="0"/>
              <a:t> refers to network decomposition into relatively independent </a:t>
            </a:r>
            <a:r>
              <a:rPr lang="en" altLang="zh-CN" b="0" dirty="0">
                <a:hlinkClick r:id="rId3"/>
              </a:rPr>
              <a:t>subnets</a:t>
            </a:r>
            <a:r>
              <a:rPr lang="en" altLang="zh-CN" b="0" dirty="0"/>
              <a:t> </a:t>
            </a:r>
          </a:p>
          <a:p>
            <a:pPr lvl="1"/>
            <a:r>
              <a:rPr kumimoji="1" lang="en-US" altLang="zh-CN" dirty="0"/>
              <a:t>C</a:t>
            </a:r>
            <a:r>
              <a:rPr kumimoji="1" lang="en" altLang="zh-CN" dirty="0"/>
              <a:t>an happen when a switch is being upgraded in a datacenter </a:t>
            </a:r>
          </a:p>
          <a:p>
            <a:pPr lvl="1"/>
            <a:r>
              <a:rPr kumimoji="1" lang="en-US" altLang="zh-CN" dirty="0"/>
              <a:t>Can</a:t>
            </a:r>
            <a:r>
              <a:rPr kumimoji="1" lang="en" altLang="zh-CN" dirty="0"/>
              <a:t> </a:t>
            </a:r>
            <a:r>
              <a:rPr kumimoji="1" lang="en-US" altLang="zh-CN" dirty="0"/>
              <a:t>even</a:t>
            </a:r>
            <a:r>
              <a:rPr kumimoji="1" lang="en" altLang="zh-CN" dirty="0"/>
              <a:t> </a:t>
            </a:r>
            <a:r>
              <a:rPr kumimoji="1" lang="en-US" altLang="zh-CN" dirty="0"/>
              <a:t>happen when being attacked by sharks</a:t>
            </a:r>
          </a:p>
          <a:p>
            <a:r>
              <a:rPr kumimoji="1" lang="en-US" altLang="zh-CN" dirty="0"/>
              <a:t>Network partition is usually a reality </a:t>
            </a:r>
          </a:p>
          <a:p>
            <a:pPr lvl="1"/>
            <a:r>
              <a:rPr lang="en-US" altLang="zh-CN" dirty="0"/>
              <a:t>You can never count on the network connectivity</a:t>
            </a:r>
            <a:endParaRPr kumimoji="1" lang="zh-CN" altLang="en-US" dirty="0"/>
          </a:p>
        </p:txBody>
      </p:sp>
      <p:sp>
        <p:nvSpPr>
          <p:cNvPr id="4" name="灯片编号占位符 3">
            <a:extLst>
              <a:ext uri="{FF2B5EF4-FFF2-40B4-BE49-F238E27FC236}">
                <a16:creationId xmlns:a16="http://schemas.microsoft.com/office/drawing/2014/main" id="{9E1A6F6D-03D0-E748-B4C2-8D90FE66D372}"/>
              </a:ext>
            </a:extLst>
          </p:cNvPr>
          <p:cNvSpPr>
            <a:spLocks noGrp="1"/>
          </p:cNvSpPr>
          <p:nvPr>
            <p:ph type="sldNum" sz="quarter" idx="12"/>
          </p:nvPr>
        </p:nvSpPr>
        <p:spPr/>
        <p:txBody>
          <a:bodyPr/>
          <a:lstStyle/>
          <a:p>
            <a:fld id="{ADE361C3-C043-4A6E-BDCE-8DA1E7D90A3B}" type="slidenum">
              <a:rPr lang="zh-CN" altLang="en-US" smtClean="0"/>
              <a:t>43</a:t>
            </a:fld>
            <a:endParaRPr lang="zh-CN" altLang="en-US"/>
          </a:p>
        </p:txBody>
      </p:sp>
    </p:spTree>
    <p:extLst>
      <p:ext uri="{BB962C8B-B14F-4D97-AF65-F5344CB8AC3E}">
        <p14:creationId xmlns:p14="http://schemas.microsoft.com/office/powerpoint/2010/main" val="3719418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5D88860-4FCB-4D4D-8338-6D1D4791F5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0424" y="2540703"/>
            <a:ext cx="7283152" cy="2849929"/>
          </a:xfrm>
          <a:prstGeom prst="rect">
            <a:avLst/>
          </a:prstGeom>
        </p:spPr>
      </p:pic>
      <p:sp>
        <p:nvSpPr>
          <p:cNvPr id="2" name="标题 1">
            <a:extLst>
              <a:ext uri="{FF2B5EF4-FFF2-40B4-BE49-F238E27FC236}">
                <a16:creationId xmlns:a16="http://schemas.microsoft.com/office/drawing/2014/main" id="{49215109-6865-7E4D-BFC6-A1D4483237F4}"/>
              </a:ext>
            </a:extLst>
          </p:cNvPr>
          <p:cNvSpPr>
            <a:spLocks noGrp="1"/>
          </p:cNvSpPr>
          <p:nvPr>
            <p:ph type="title"/>
          </p:nvPr>
        </p:nvSpPr>
        <p:spPr/>
        <p:txBody>
          <a:bodyPr/>
          <a:lstStyle/>
          <a:p>
            <a:r>
              <a:rPr kumimoji="1" lang="en-US" altLang="zh-CN" dirty="0"/>
              <a:t>Another common fault: </a:t>
            </a:r>
            <a:r>
              <a:rPr kumimoji="1" lang="en-US" altLang="zh-CN" b="0" dirty="0"/>
              <a:t>network partition</a:t>
            </a:r>
            <a:endParaRPr kumimoji="1" lang="zh-CN" altLang="en-US" b="0" dirty="0"/>
          </a:p>
        </p:txBody>
      </p:sp>
      <p:sp>
        <p:nvSpPr>
          <p:cNvPr id="3" name="内容占位符 2">
            <a:extLst>
              <a:ext uri="{FF2B5EF4-FFF2-40B4-BE49-F238E27FC236}">
                <a16:creationId xmlns:a16="http://schemas.microsoft.com/office/drawing/2014/main" id="{581591B4-D2B7-6640-878D-5D31DAC51486}"/>
              </a:ext>
            </a:extLst>
          </p:cNvPr>
          <p:cNvSpPr>
            <a:spLocks noGrp="1"/>
          </p:cNvSpPr>
          <p:nvPr>
            <p:ph idx="1"/>
          </p:nvPr>
        </p:nvSpPr>
        <p:spPr>
          <a:xfrm>
            <a:off x="457200" y="1129308"/>
            <a:ext cx="8435280" cy="3771636"/>
          </a:xfrm>
        </p:spPr>
        <p:txBody>
          <a:bodyPr/>
          <a:lstStyle/>
          <a:p>
            <a:r>
              <a:rPr lang="en" altLang="zh-CN" b="0" dirty="0"/>
              <a:t>A </a:t>
            </a:r>
            <a:r>
              <a:rPr lang="en" altLang="zh-CN" dirty="0"/>
              <a:t>network partition</a:t>
            </a:r>
            <a:r>
              <a:rPr lang="en" altLang="zh-CN" b="0" dirty="0"/>
              <a:t> refers to network decomposition into relatively independent </a:t>
            </a:r>
            <a:r>
              <a:rPr lang="en" altLang="zh-CN" b="0" dirty="0">
                <a:hlinkClick r:id="rId4"/>
              </a:rPr>
              <a:t>subnets</a:t>
            </a:r>
            <a:r>
              <a:rPr lang="en" altLang="zh-CN" b="0" dirty="0"/>
              <a:t> </a:t>
            </a:r>
          </a:p>
          <a:p>
            <a:pPr lvl="1"/>
            <a:r>
              <a:rPr kumimoji="1" lang="en-US" altLang="zh-CN" dirty="0"/>
              <a:t>C</a:t>
            </a:r>
            <a:r>
              <a:rPr kumimoji="1" lang="en" altLang="zh-CN" dirty="0"/>
              <a:t>an happen when a switch is being upgraded in a datacenter </a:t>
            </a:r>
          </a:p>
          <a:p>
            <a:r>
              <a:rPr kumimoji="1" lang="en" altLang="zh-CN" b="0" dirty="0"/>
              <a:t>For example, suppose the datacenter adopts a </a:t>
            </a:r>
            <a:r>
              <a:rPr kumimoji="1" lang="en" altLang="zh-CN" dirty="0"/>
              <a:t>fat-tree</a:t>
            </a:r>
            <a:r>
              <a:rPr kumimoji="1" lang="en" altLang="zh-CN" b="0" dirty="0"/>
              <a:t> topology</a:t>
            </a:r>
            <a:endParaRPr kumimoji="1" lang="zh-CN" altLang="en-US" b="0" dirty="0"/>
          </a:p>
        </p:txBody>
      </p:sp>
      <p:sp>
        <p:nvSpPr>
          <p:cNvPr id="4" name="灯片编号占位符 3">
            <a:extLst>
              <a:ext uri="{FF2B5EF4-FFF2-40B4-BE49-F238E27FC236}">
                <a16:creationId xmlns:a16="http://schemas.microsoft.com/office/drawing/2014/main" id="{9E1A6F6D-03D0-E748-B4C2-8D90FE66D372}"/>
              </a:ext>
            </a:extLst>
          </p:cNvPr>
          <p:cNvSpPr>
            <a:spLocks noGrp="1"/>
          </p:cNvSpPr>
          <p:nvPr>
            <p:ph type="sldNum" sz="quarter" idx="12"/>
          </p:nvPr>
        </p:nvSpPr>
        <p:spPr/>
        <p:txBody>
          <a:bodyPr/>
          <a:lstStyle/>
          <a:p>
            <a:fld id="{ADE361C3-C043-4A6E-BDCE-8DA1E7D90A3B}" type="slidenum">
              <a:rPr lang="zh-CN" altLang="en-US" smtClean="0"/>
              <a:t>44</a:t>
            </a:fld>
            <a:endParaRPr lang="zh-CN" altLang="en-US"/>
          </a:p>
        </p:txBody>
      </p:sp>
      <p:sp>
        <p:nvSpPr>
          <p:cNvPr id="6" name="矩形 5">
            <a:extLst>
              <a:ext uri="{FF2B5EF4-FFF2-40B4-BE49-F238E27FC236}">
                <a16:creationId xmlns:a16="http://schemas.microsoft.com/office/drawing/2014/main" id="{BC193C65-F348-E642-9996-C0B1C9A3BAE5}"/>
              </a:ext>
            </a:extLst>
          </p:cNvPr>
          <p:cNvSpPr/>
          <p:nvPr/>
        </p:nvSpPr>
        <p:spPr>
          <a:xfrm>
            <a:off x="0" y="5493511"/>
            <a:ext cx="4860032" cy="215444"/>
          </a:xfrm>
          <a:prstGeom prst="rect">
            <a:avLst/>
          </a:prstGeom>
        </p:spPr>
        <p:txBody>
          <a:bodyPr wrap="square">
            <a:spAutoFit/>
          </a:bodyPr>
          <a:lstStyle/>
          <a:p>
            <a:r>
              <a:rPr lang="en" altLang="zh-CN" sz="800" dirty="0"/>
              <a:t>Source:</a:t>
            </a:r>
            <a:r>
              <a:rPr lang="zh-CN" altLang="en-US" sz="800" dirty="0"/>
              <a:t> </a:t>
            </a:r>
            <a:r>
              <a:rPr lang="en" altLang="zh-CN" sz="800" dirty="0"/>
              <a:t>https://</a:t>
            </a:r>
            <a:r>
              <a:rPr lang="en" altLang="zh-CN" sz="800" dirty="0" err="1"/>
              <a:t>www.cs.cornell.edu</a:t>
            </a:r>
            <a:r>
              <a:rPr lang="en" altLang="zh-CN" sz="800" dirty="0"/>
              <a:t>/courses/cs5413/2017sp/lectures/16-datacenter-topologies2.pdf</a:t>
            </a:r>
            <a:endParaRPr lang="zh-CN" altLang="en-US" sz="800" dirty="0"/>
          </a:p>
        </p:txBody>
      </p:sp>
    </p:spTree>
    <p:extLst>
      <p:ext uri="{BB962C8B-B14F-4D97-AF65-F5344CB8AC3E}">
        <p14:creationId xmlns:p14="http://schemas.microsoft.com/office/powerpoint/2010/main" val="3780902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15109-6865-7E4D-BFC6-A1D4483237F4}"/>
              </a:ext>
            </a:extLst>
          </p:cNvPr>
          <p:cNvSpPr>
            <a:spLocks noGrp="1"/>
          </p:cNvSpPr>
          <p:nvPr>
            <p:ph type="title"/>
          </p:nvPr>
        </p:nvSpPr>
        <p:spPr/>
        <p:txBody>
          <a:bodyPr/>
          <a:lstStyle/>
          <a:p>
            <a:r>
              <a:rPr kumimoji="1" lang="en-US" altLang="zh-CN" dirty="0"/>
              <a:t>Another common fault: </a:t>
            </a:r>
            <a:r>
              <a:rPr kumimoji="1" lang="en-US" altLang="zh-CN" b="0" dirty="0"/>
              <a:t>network partition</a:t>
            </a:r>
            <a:endParaRPr kumimoji="1" lang="zh-CN" altLang="en-US" b="0" dirty="0"/>
          </a:p>
        </p:txBody>
      </p:sp>
      <p:sp>
        <p:nvSpPr>
          <p:cNvPr id="4" name="灯片编号占位符 3">
            <a:extLst>
              <a:ext uri="{FF2B5EF4-FFF2-40B4-BE49-F238E27FC236}">
                <a16:creationId xmlns:a16="http://schemas.microsoft.com/office/drawing/2014/main" id="{9E1A6F6D-03D0-E748-B4C2-8D90FE66D372}"/>
              </a:ext>
            </a:extLst>
          </p:cNvPr>
          <p:cNvSpPr>
            <a:spLocks noGrp="1"/>
          </p:cNvSpPr>
          <p:nvPr>
            <p:ph type="sldNum" sz="quarter" idx="12"/>
          </p:nvPr>
        </p:nvSpPr>
        <p:spPr/>
        <p:txBody>
          <a:bodyPr/>
          <a:lstStyle/>
          <a:p>
            <a:fld id="{ADE361C3-C043-4A6E-BDCE-8DA1E7D90A3B}" type="slidenum">
              <a:rPr lang="zh-CN" altLang="en-US" smtClean="0"/>
              <a:t>45</a:t>
            </a:fld>
            <a:endParaRPr lang="zh-CN" altLang="en-US"/>
          </a:p>
        </p:txBody>
      </p:sp>
      <p:pic>
        <p:nvPicPr>
          <p:cNvPr id="5" name="图片 4">
            <a:extLst>
              <a:ext uri="{FF2B5EF4-FFF2-40B4-BE49-F238E27FC236}">
                <a16:creationId xmlns:a16="http://schemas.microsoft.com/office/drawing/2014/main" id="{CB99D243-5951-0E49-A7E0-E7BBF645CE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0424" y="2540703"/>
            <a:ext cx="7283152" cy="2849929"/>
          </a:xfrm>
          <a:prstGeom prst="rect">
            <a:avLst/>
          </a:prstGeom>
        </p:spPr>
      </p:pic>
      <p:pic>
        <p:nvPicPr>
          <p:cNvPr id="7" name="图片 6">
            <a:extLst>
              <a:ext uri="{FF2B5EF4-FFF2-40B4-BE49-F238E27FC236}">
                <a16:creationId xmlns:a16="http://schemas.microsoft.com/office/drawing/2014/main" id="{763D2C69-AF1A-E941-A301-076299F115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71800" y="2713484"/>
            <a:ext cx="504056" cy="504056"/>
          </a:xfrm>
          <a:prstGeom prst="rect">
            <a:avLst/>
          </a:prstGeom>
        </p:spPr>
      </p:pic>
      <p:sp>
        <p:nvSpPr>
          <p:cNvPr id="8" name="任意形状 7">
            <a:extLst>
              <a:ext uri="{FF2B5EF4-FFF2-40B4-BE49-F238E27FC236}">
                <a16:creationId xmlns:a16="http://schemas.microsoft.com/office/drawing/2014/main" id="{72DD391D-96B7-154F-9A5C-15E767DA781E}"/>
              </a:ext>
            </a:extLst>
          </p:cNvPr>
          <p:cNvSpPr/>
          <p:nvPr/>
        </p:nvSpPr>
        <p:spPr>
          <a:xfrm>
            <a:off x="2319867" y="2523067"/>
            <a:ext cx="1203854" cy="3623733"/>
          </a:xfrm>
          <a:custGeom>
            <a:avLst/>
            <a:gdLst>
              <a:gd name="connsiteX0" fmla="*/ 1168400 w 1203854"/>
              <a:gd name="connsiteY0" fmla="*/ 0 h 3623733"/>
              <a:gd name="connsiteX1" fmla="*/ 1134533 w 1203854"/>
              <a:gd name="connsiteY1" fmla="*/ 643466 h 3623733"/>
              <a:gd name="connsiteX2" fmla="*/ 541866 w 1203854"/>
              <a:gd name="connsiteY2" fmla="*/ 1083733 h 3623733"/>
              <a:gd name="connsiteX3" fmla="*/ 406400 w 1203854"/>
              <a:gd name="connsiteY3" fmla="*/ 2658533 h 3623733"/>
              <a:gd name="connsiteX4" fmla="*/ 0 w 1203854"/>
              <a:gd name="connsiteY4" fmla="*/ 3623733 h 362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3854" h="3623733">
                <a:moveTo>
                  <a:pt x="1168400" y="0"/>
                </a:moveTo>
                <a:cubicBezTo>
                  <a:pt x="1203677" y="231422"/>
                  <a:pt x="1238955" y="462844"/>
                  <a:pt x="1134533" y="643466"/>
                </a:cubicBezTo>
                <a:cubicBezTo>
                  <a:pt x="1030111" y="824088"/>
                  <a:pt x="663221" y="747889"/>
                  <a:pt x="541866" y="1083733"/>
                </a:cubicBezTo>
                <a:cubicBezTo>
                  <a:pt x="420511" y="1419577"/>
                  <a:pt x="496711" y="2235200"/>
                  <a:pt x="406400" y="2658533"/>
                </a:cubicBezTo>
                <a:cubicBezTo>
                  <a:pt x="316089" y="3081866"/>
                  <a:pt x="158044" y="3352799"/>
                  <a:pt x="0" y="3623733"/>
                </a:cubicBezTo>
              </a:path>
            </a:pathLst>
          </a:custGeom>
          <a:noFill/>
          <a:ln w="50800">
            <a:solidFill>
              <a:srgbClr val="C00000"/>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BC193C65-F348-E642-9996-C0B1C9A3BAE5}"/>
              </a:ext>
            </a:extLst>
          </p:cNvPr>
          <p:cNvSpPr/>
          <p:nvPr/>
        </p:nvSpPr>
        <p:spPr>
          <a:xfrm>
            <a:off x="0" y="5493511"/>
            <a:ext cx="4860032" cy="215444"/>
          </a:xfrm>
          <a:prstGeom prst="rect">
            <a:avLst/>
          </a:prstGeom>
          <a:solidFill>
            <a:schemeClr val="bg1"/>
          </a:solidFill>
        </p:spPr>
        <p:txBody>
          <a:bodyPr wrap="square">
            <a:spAutoFit/>
          </a:bodyPr>
          <a:lstStyle/>
          <a:p>
            <a:r>
              <a:rPr lang="en" altLang="zh-CN" sz="800" dirty="0"/>
              <a:t>Source:</a:t>
            </a:r>
            <a:r>
              <a:rPr lang="zh-CN" altLang="en-US" sz="800" dirty="0"/>
              <a:t> </a:t>
            </a:r>
            <a:r>
              <a:rPr lang="en" altLang="zh-CN" sz="800" dirty="0"/>
              <a:t>https://</a:t>
            </a:r>
            <a:r>
              <a:rPr lang="en" altLang="zh-CN" sz="800" dirty="0" err="1"/>
              <a:t>www.cs.cornell.edu</a:t>
            </a:r>
            <a:r>
              <a:rPr lang="en" altLang="zh-CN" sz="800" dirty="0"/>
              <a:t>/courses/cs5413/2017sp/lectures/16-datacenter-topologies2.pdf</a:t>
            </a:r>
            <a:endParaRPr lang="zh-CN" altLang="en-US" sz="800" dirty="0"/>
          </a:p>
        </p:txBody>
      </p:sp>
      <p:pic>
        <p:nvPicPr>
          <p:cNvPr id="9" name="图片 8">
            <a:extLst>
              <a:ext uri="{FF2B5EF4-FFF2-40B4-BE49-F238E27FC236}">
                <a16:creationId xmlns:a16="http://schemas.microsoft.com/office/drawing/2014/main" id="{CA6B78BD-5BC7-574B-918B-23973CCA447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25960" y="3830877"/>
            <a:ext cx="504056" cy="504056"/>
          </a:xfrm>
          <a:prstGeom prst="rect">
            <a:avLst/>
          </a:prstGeom>
        </p:spPr>
      </p:pic>
      <p:pic>
        <p:nvPicPr>
          <p:cNvPr id="10" name="图片 9">
            <a:extLst>
              <a:ext uri="{FF2B5EF4-FFF2-40B4-BE49-F238E27FC236}">
                <a16:creationId xmlns:a16="http://schemas.microsoft.com/office/drawing/2014/main" id="{1FDCF2D5-6923-4446-9213-14008A10FE7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65600" y="2763098"/>
            <a:ext cx="504056" cy="504056"/>
          </a:xfrm>
          <a:prstGeom prst="rect">
            <a:avLst/>
          </a:prstGeom>
        </p:spPr>
      </p:pic>
      <p:sp>
        <p:nvSpPr>
          <p:cNvPr id="13" name="内容占位符 2">
            <a:extLst>
              <a:ext uri="{FF2B5EF4-FFF2-40B4-BE49-F238E27FC236}">
                <a16:creationId xmlns:a16="http://schemas.microsoft.com/office/drawing/2014/main" id="{F4ED8692-12A4-FC45-A2CA-50FFCEECBCB0}"/>
              </a:ext>
            </a:extLst>
          </p:cNvPr>
          <p:cNvSpPr>
            <a:spLocks noGrp="1"/>
          </p:cNvSpPr>
          <p:nvPr>
            <p:ph idx="1"/>
          </p:nvPr>
        </p:nvSpPr>
        <p:spPr>
          <a:xfrm>
            <a:off x="457200" y="1129308"/>
            <a:ext cx="8435280" cy="3771636"/>
          </a:xfrm>
        </p:spPr>
        <p:txBody>
          <a:bodyPr/>
          <a:lstStyle/>
          <a:p>
            <a:r>
              <a:rPr lang="en" altLang="zh-CN" b="0" dirty="0"/>
              <a:t>A </a:t>
            </a:r>
            <a:r>
              <a:rPr lang="en" altLang="zh-CN" dirty="0"/>
              <a:t>network partition</a:t>
            </a:r>
            <a:r>
              <a:rPr lang="en" altLang="zh-CN" b="0" dirty="0"/>
              <a:t> refers to network decomposition into relatively independent </a:t>
            </a:r>
            <a:r>
              <a:rPr lang="en" altLang="zh-CN" b="0" dirty="0">
                <a:hlinkClick r:id="rId5"/>
              </a:rPr>
              <a:t>subnets</a:t>
            </a:r>
            <a:r>
              <a:rPr lang="en" altLang="zh-CN" b="0" dirty="0"/>
              <a:t> </a:t>
            </a:r>
          </a:p>
          <a:p>
            <a:pPr lvl="1"/>
            <a:r>
              <a:rPr kumimoji="1" lang="en-US" altLang="zh-CN" dirty="0"/>
              <a:t>C</a:t>
            </a:r>
            <a:r>
              <a:rPr kumimoji="1" lang="en" altLang="zh-CN" dirty="0"/>
              <a:t>an happen when a switch is being upgraded in a datacenter </a:t>
            </a:r>
          </a:p>
          <a:p>
            <a:r>
              <a:rPr kumimoji="1" lang="en" altLang="zh-CN" b="0" dirty="0"/>
              <a:t>For example, suppose the datacenter adopts a </a:t>
            </a:r>
            <a:r>
              <a:rPr kumimoji="1" lang="en" altLang="zh-CN" dirty="0"/>
              <a:t>fat-tree</a:t>
            </a:r>
            <a:r>
              <a:rPr kumimoji="1" lang="en" altLang="zh-CN" b="0" dirty="0"/>
              <a:t> topology</a:t>
            </a:r>
            <a:endParaRPr kumimoji="1" lang="zh-CN" altLang="en-US" b="0" dirty="0"/>
          </a:p>
        </p:txBody>
      </p:sp>
    </p:spTree>
    <p:extLst>
      <p:ext uri="{BB962C8B-B14F-4D97-AF65-F5344CB8AC3E}">
        <p14:creationId xmlns:p14="http://schemas.microsoft.com/office/powerpoint/2010/main" val="1989370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15109-6865-7E4D-BFC6-A1D4483237F4}"/>
              </a:ext>
            </a:extLst>
          </p:cNvPr>
          <p:cNvSpPr>
            <a:spLocks noGrp="1"/>
          </p:cNvSpPr>
          <p:nvPr>
            <p:ph type="title"/>
          </p:nvPr>
        </p:nvSpPr>
        <p:spPr/>
        <p:txBody>
          <a:bodyPr/>
          <a:lstStyle/>
          <a:p>
            <a:r>
              <a:rPr kumimoji="1" lang="en-US" altLang="zh-CN" dirty="0"/>
              <a:t>Another common fault: </a:t>
            </a:r>
            <a:r>
              <a:rPr kumimoji="1" lang="en-US" altLang="zh-CN" b="0" dirty="0"/>
              <a:t>network partition</a:t>
            </a:r>
            <a:endParaRPr kumimoji="1" lang="zh-CN" altLang="en-US" b="0" dirty="0"/>
          </a:p>
        </p:txBody>
      </p:sp>
      <p:sp>
        <p:nvSpPr>
          <p:cNvPr id="3" name="内容占位符 2">
            <a:extLst>
              <a:ext uri="{FF2B5EF4-FFF2-40B4-BE49-F238E27FC236}">
                <a16:creationId xmlns:a16="http://schemas.microsoft.com/office/drawing/2014/main" id="{581591B4-D2B7-6640-878D-5D31DAC51486}"/>
              </a:ext>
            </a:extLst>
          </p:cNvPr>
          <p:cNvSpPr>
            <a:spLocks noGrp="1"/>
          </p:cNvSpPr>
          <p:nvPr>
            <p:ph idx="1"/>
          </p:nvPr>
        </p:nvSpPr>
        <p:spPr>
          <a:xfrm>
            <a:off x="457200" y="1129308"/>
            <a:ext cx="8363272" cy="1728192"/>
          </a:xfrm>
        </p:spPr>
        <p:txBody>
          <a:bodyPr/>
          <a:lstStyle/>
          <a:p>
            <a:r>
              <a:rPr lang="en" altLang="zh-CN" b="0" dirty="0"/>
              <a:t>A </a:t>
            </a:r>
            <a:r>
              <a:rPr lang="en" altLang="zh-CN" dirty="0"/>
              <a:t>network partition</a:t>
            </a:r>
            <a:r>
              <a:rPr lang="en" altLang="zh-CN" b="0" dirty="0"/>
              <a:t> refers to network decomposition into relatively independent </a:t>
            </a:r>
            <a:r>
              <a:rPr lang="en" altLang="zh-CN" b="0" dirty="0">
                <a:hlinkClick r:id="rId3"/>
              </a:rPr>
              <a:t>subnets</a:t>
            </a:r>
            <a:r>
              <a:rPr lang="en" altLang="zh-CN" b="0" dirty="0"/>
              <a:t> </a:t>
            </a:r>
          </a:p>
          <a:p>
            <a:pPr lvl="1"/>
            <a:r>
              <a:rPr kumimoji="1" lang="en-US" altLang="zh-CN" dirty="0"/>
              <a:t>C</a:t>
            </a:r>
            <a:r>
              <a:rPr kumimoji="1" lang="en" altLang="zh-CN" dirty="0"/>
              <a:t>an happen when a switch is being upgraded in a datacenter </a:t>
            </a:r>
          </a:p>
          <a:p>
            <a:pPr lvl="1"/>
            <a:r>
              <a:rPr kumimoji="1" lang="en-US" altLang="zh-CN" dirty="0"/>
              <a:t>Can</a:t>
            </a:r>
            <a:r>
              <a:rPr kumimoji="1" lang="en" altLang="zh-CN" dirty="0"/>
              <a:t> </a:t>
            </a:r>
            <a:r>
              <a:rPr kumimoji="1" lang="en-US" altLang="zh-CN" dirty="0"/>
              <a:t>even</a:t>
            </a:r>
            <a:r>
              <a:rPr kumimoji="1" lang="en" altLang="zh-CN" dirty="0"/>
              <a:t> </a:t>
            </a:r>
            <a:r>
              <a:rPr kumimoji="1" lang="en-US" altLang="zh-CN" dirty="0"/>
              <a:t>happen when being </a:t>
            </a:r>
            <a:r>
              <a:rPr kumimoji="1" lang="en-US" altLang="zh-CN" b="1" dirty="0">
                <a:solidFill>
                  <a:srgbClr val="FF7E79"/>
                </a:solidFill>
              </a:rPr>
              <a:t>attacked by sharks</a:t>
            </a:r>
            <a:endParaRPr kumimoji="1" lang="zh-CN" altLang="en-US" b="1" dirty="0">
              <a:solidFill>
                <a:srgbClr val="FF7E79"/>
              </a:solidFill>
            </a:endParaRPr>
          </a:p>
        </p:txBody>
      </p:sp>
      <p:sp>
        <p:nvSpPr>
          <p:cNvPr id="4" name="灯片编号占位符 3">
            <a:extLst>
              <a:ext uri="{FF2B5EF4-FFF2-40B4-BE49-F238E27FC236}">
                <a16:creationId xmlns:a16="http://schemas.microsoft.com/office/drawing/2014/main" id="{9E1A6F6D-03D0-E748-B4C2-8D90FE66D372}"/>
              </a:ext>
            </a:extLst>
          </p:cNvPr>
          <p:cNvSpPr>
            <a:spLocks noGrp="1"/>
          </p:cNvSpPr>
          <p:nvPr>
            <p:ph type="sldNum" sz="quarter" idx="12"/>
          </p:nvPr>
        </p:nvSpPr>
        <p:spPr/>
        <p:txBody>
          <a:bodyPr/>
          <a:lstStyle/>
          <a:p>
            <a:fld id="{ADE361C3-C043-4A6E-BDCE-8DA1E7D90A3B}" type="slidenum">
              <a:rPr lang="zh-CN" altLang="en-US" smtClean="0"/>
              <a:t>46</a:t>
            </a:fld>
            <a:endParaRPr lang="zh-CN" altLang="en-US"/>
          </a:p>
        </p:txBody>
      </p:sp>
      <p:pic>
        <p:nvPicPr>
          <p:cNvPr id="12" name="图片 11">
            <a:extLst>
              <a:ext uri="{FF2B5EF4-FFF2-40B4-BE49-F238E27FC236}">
                <a16:creationId xmlns:a16="http://schemas.microsoft.com/office/drawing/2014/main" id="{95A8D0FC-AEDE-C041-B030-5812E9E3DB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71800" y="2960077"/>
            <a:ext cx="3255144" cy="2336885"/>
          </a:xfrm>
          <a:prstGeom prst="rect">
            <a:avLst/>
          </a:prstGeom>
        </p:spPr>
      </p:pic>
      <p:sp>
        <p:nvSpPr>
          <p:cNvPr id="13" name="矩形 12">
            <a:extLst>
              <a:ext uri="{FF2B5EF4-FFF2-40B4-BE49-F238E27FC236}">
                <a16:creationId xmlns:a16="http://schemas.microsoft.com/office/drawing/2014/main" id="{EE967D0B-539D-5048-81BB-D2BB107E41C3}"/>
              </a:ext>
            </a:extLst>
          </p:cNvPr>
          <p:cNvSpPr/>
          <p:nvPr/>
        </p:nvSpPr>
        <p:spPr>
          <a:xfrm>
            <a:off x="0" y="5493511"/>
            <a:ext cx="6372200" cy="215444"/>
          </a:xfrm>
          <a:prstGeom prst="rect">
            <a:avLst/>
          </a:prstGeom>
          <a:solidFill>
            <a:schemeClr val="bg1"/>
          </a:solidFill>
        </p:spPr>
        <p:txBody>
          <a:bodyPr wrap="square">
            <a:spAutoFit/>
          </a:bodyPr>
          <a:lstStyle/>
          <a:p>
            <a:r>
              <a:rPr lang="en" altLang="zh-CN" sz="800" dirty="0"/>
              <a:t>Source:</a:t>
            </a:r>
            <a:r>
              <a:rPr lang="zh-CN" altLang="en-US" sz="800" dirty="0"/>
              <a:t> </a:t>
            </a:r>
            <a:r>
              <a:rPr lang="en" altLang="zh-CN" sz="800" dirty="0"/>
              <a:t>https://</a:t>
            </a:r>
            <a:r>
              <a:rPr lang="en" altLang="zh-CN" sz="800" dirty="0" err="1"/>
              <a:t>slate.com</a:t>
            </a:r>
            <a:r>
              <a:rPr lang="en" altLang="zh-CN" sz="800" dirty="0"/>
              <a:t>/technology/2014/08/shark-attacks-threaten-google-s-undersea-internet-cables-video.html</a:t>
            </a:r>
            <a:endParaRPr lang="zh-CN" altLang="en-US" sz="800" dirty="0"/>
          </a:p>
        </p:txBody>
      </p:sp>
    </p:spTree>
    <p:extLst>
      <p:ext uri="{BB962C8B-B14F-4D97-AF65-F5344CB8AC3E}">
        <p14:creationId xmlns:p14="http://schemas.microsoft.com/office/powerpoint/2010/main" val="17394354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6737984-E137-D546-8A7E-9050DD777EDD}"/>
              </a:ext>
            </a:extLst>
          </p:cNvPr>
          <p:cNvSpPr>
            <a:spLocks noGrp="1"/>
          </p:cNvSpPr>
          <p:nvPr>
            <p:ph type="sldNum" sz="quarter" idx="12"/>
          </p:nvPr>
        </p:nvSpPr>
        <p:spPr/>
        <p:txBody>
          <a:bodyPr/>
          <a:lstStyle/>
          <a:p>
            <a:fld id="{ADE361C3-C043-4A6E-BDCE-8DA1E7D90A3B}" type="slidenum">
              <a:rPr lang="zh-CN" altLang="en-US" smtClean="0"/>
              <a:t>47</a:t>
            </a:fld>
            <a:endParaRPr lang="zh-CN" altLang="en-US"/>
          </a:p>
        </p:txBody>
      </p:sp>
      <p:pic>
        <p:nvPicPr>
          <p:cNvPr id="5" name="Picture 2">
            <a:extLst>
              <a:ext uri="{FF2B5EF4-FFF2-40B4-BE49-F238E27FC236}">
                <a16:creationId xmlns:a16="http://schemas.microsoft.com/office/drawing/2014/main" id="{1F26F640-0AC4-5841-85E8-87679FFC8A4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46447" y="2837795"/>
            <a:ext cx="1728192" cy="219840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1E489C1-6720-EB48-9FC8-378EA066F119}"/>
              </a:ext>
            </a:extLst>
          </p:cNvPr>
          <p:cNvSpPr/>
          <p:nvPr/>
        </p:nvSpPr>
        <p:spPr>
          <a:xfrm>
            <a:off x="3563888" y="2921337"/>
            <a:ext cx="4752528" cy="2031325"/>
          </a:xfrm>
          <a:prstGeom prst="rect">
            <a:avLst/>
          </a:prstGeom>
        </p:spPr>
        <p:txBody>
          <a:bodyPr wrap="square">
            <a:spAutoFit/>
          </a:bodyPr>
          <a:lstStyle/>
          <a:p>
            <a:pPr algn="just"/>
            <a:r>
              <a:rPr lang="en-US" altLang="zh-CN" b="1" dirty="0" err="1">
                <a:solidFill>
                  <a:srgbClr val="C00000"/>
                </a:solidFill>
                <a:latin typeface="Arial" panose="020B0604020202020204" pitchFamily="34" charset="0"/>
              </a:rPr>
              <a:t>Lamport</a:t>
            </a:r>
            <a:r>
              <a:rPr lang="en-US" altLang="zh-CN" dirty="0">
                <a:solidFill>
                  <a:srgbClr val="202122"/>
                </a:solidFill>
                <a:latin typeface="Arial" panose="020B0604020202020204" pitchFamily="34" charset="0"/>
              </a:rPr>
              <a:t> received the 2013 </a:t>
            </a:r>
            <a:r>
              <a:rPr lang="en-US" altLang="zh-CN" dirty="0">
                <a:solidFill>
                  <a:srgbClr val="0645AD"/>
                </a:solidFill>
                <a:latin typeface="Arial" panose="020B0604020202020204" pitchFamily="34" charset="0"/>
                <a:hlinkClick r:id="rId4" tooltip="Turing Award"/>
              </a:rPr>
              <a:t>Turing Award</a:t>
            </a:r>
            <a:r>
              <a:rPr lang="en-US" altLang="zh-CN" dirty="0">
                <a:solidFill>
                  <a:srgbClr val="202122"/>
                </a:solidFill>
                <a:latin typeface="Arial" panose="020B0604020202020204" pitchFamily="34" charset="0"/>
              </a:rPr>
              <a:t> for "fundamental contributions to the theory and practice of distributed and concurrent systems, notably the invention of concepts such as causality and logical clocks, safety and liveness, replicated state machines, and sequential consistency" in 2014.</a:t>
            </a:r>
            <a:endParaRPr lang="zh-CN" altLang="en-US" dirty="0"/>
          </a:p>
        </p:txBody>
      </p:sp>
      <p:sp>
        <p:nvSpPr>
          <p:cNvPr id="6" name="矩形 5">
            <a:extLst>
              <a:ext uri="{FF2B5EF4-FFF2-40B4-BE49-F238E27FC236}">
                <a16:creationId xmlns:a16="http://schemas.microsoft.com/office/drawing/2014/main" id="{462BE5B6-719F-5A4C-8997-F182AEAEB16E}"/>
              </a:ext>
            </a:extLst>
          </p:cNvPr>
          <p:cNvSpPr/>
          <p:nvPr/>
        </p:nvSpPr>
        <p:spPr>
          <a:xfrm>
            <a:off x="-468560" y="337220"/>
            <a:ext cx="1728192" cy="936104"/>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C8226910-2A3E-5040-A56C-E5C98D800DED}"/>
              </a:ext>
            </a:extLst>
          </p:cNvPr>
          <p:cNvSpPr/>
          <p:nvPr/>
        </p:nvSpPr>
        <p:spPr>
          <a:xfrm>
            <a:off x="898252" y="543166"/>
            <a:ext cx="7274148" cy="1817823"/>
          </a:xfrm>
          <a:prstGeom prst="rect">
            <a:avLst/>
          </a:prstGeom>
          <a:solidFill>
            <a:srgbClr val="F6F9D6"/>
          </a:solidFill>
          <a:ln w="12700">
            <a:noFill/>
            <a:tailEnd type="arrow"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eaLnBrk="0" fontAlgn="base" hangingPunct="0">
              <a:spcBef>
                <a:spcPct val="0"/>
              </a:spcBef>
              <a:spcAft>
                <a:spcPct val="0"/>
              </a:spcAft>
            </a:pPr>
            <a:r>
              <a:rPr lang="zh-CN" altLang="zh-CN" sz="2400" dirty="0">
                <a:solidFill>
                  <a:schemeClr val="tx1"/>
                </a:solidFill>
                <a:ea typeface="ErasITC"/>
              </a:rPr>
              <a:t>You know you have a </a:t>
            </a:r>
            <a:r>
              <a:rPr lang="zh-CN" altLang="zh-CN" sz="2400" dirty="0">
                <a:solidFill>
                  <a:srgbClr val="FF0066"/>
                </a:solidFill>
                <a:ea typeface="ErasITC"/>
              </a:rPr>
              <a:t>distributed </a:t>
            </a:r>
            <a:r>
              <a:rPr lang="zh-CN" altLang="zh-CN" sz="2400" dirty="0">
                <a:solidFill>
                  <a:schemeClr val="tx1"/>
                </a:solidFill>
                <a:ea typeface="ErasITC"/>
              </a:rPr>
              <a:t>system when</a:t>
            </a:r>
            <a:r>
              <a:rPr lang="zh-CN" altLang="en-US" sz="2400" dirty="0">
                <a:solidFill>
                  <a:schemeClr val="tx1"/>
                </a:solidFill>
                <a:ea typeface="ErasITC"/>
              </a:rPr>
              <a:t> </a:t>
            </a:r>
            <a:r>
              <a:rPr lang="zh-CN" altLang="zh-CN" sz="2400" dirty="0">
                <a:solidFill>
                  <a:schemeClr val="tx1"/>
                </a:solidFill>
                <a:ea typeface="ErasITC"/>
              </a:rPr>
              <a:t>the </a:t>
            </a:r>
            <a:r>
              <a:rPr lang="zh-CN" altLang="zh-CN" sz="2400" dirty="0">
                <a:solidFill>
                  <a:srgbClr val="FF0066"/>
                </a:solidFill>
                <a:ea typeface="ErasITC"/>
              </a:rPr>
              <a:t>crash </a:t>
            </a:r>
            <a:r>
              <a:rPr lang="zh-CN" altLang="zh-CN" sz="2400" dirty="0">
                <a:solidFill>
                  <a:schemeClr val="tx1"/>
                </a:solidFill>
                <a:ea typeface="ErasITC"/>
              </a:rPr>
              <a:t>of a computer you’ve never heard of stops you from getting any work done. </a:t>
            </a:r>
            <a:endParaRPr lang="en-US" altLang="zh-CN" sz="2400" dirty="0">
              <a:solidFill>
                <a:schemeClr val="tx1"/>
              </a:solidFill>
              <a:ea typeface="ErasITC"/>
            </a:endParaRPr>
          </a:p>
          <a:p>
            <a:pPr algn="just" eaLnBrk="0" fontAlgn="base" hangingPunct="0">
              <a:spcBef>
                <a:spcPct val="0"/>
              </a:spcBef>
              <a:spcAft>
                <a:spcPct val="0"/>
              </a:spcAft>
            </a:pPr>
            <a:r>
              <a:rPr lang="en-US" altLang="zh-CN" sz="2400" i="1" dirty="0">
                <a:solidFill>
                  <a:schemeClr val="tx1"/>
                </a:solidFill>
              </a:rPr>
              <a:t>                                                          - Leslie </a:t>
            </a:r>
            <a:r>
              <a:rPr lang="en-US" altLang="zh-CN" sz="2400" i="1" dirty="0" err="1">
                <a:solidFill>
                  <a:schemeClr val="tx1"/>
                </a:solidFill>
              </a:rPr>
              <a:t>Lamport</a:t>
            </a:r>
            <a:r>
              <a:rPr lang="en-US" altLang="zh-CN" sz="2400" i="1" dirty="0">
                <a:solidFill>
                  <a:schemeClr val="tx1"/>
                </a:solidFill>
              </a:rPr>
              <a:t> </a:t>
            </a:r>
            <a:endParaRPr lang="zh-CN" altLang="zh-CN" sz="2400" i="1" dirty="0">
              <a:solidFill>
                <a:schemeClr val="tx1"/>
              </a:solidFill>
            </a:endParaRPr>
          </a:p>
          <a:p>
            <a:pPr algn="just"/>
            <a:endParaRPr kumimoji="1" lang="zh-CN" altLang="en-US" dirty="0"/>
          </a:p>
        </p:txBody>
      </p:sp>
    </p:spTree>
    <p:extLst>
      <p:ext uri="{BB962C8B-B14F-4D97-AF65-F5344CB8AC3E}">
        <p14:creationId xmlns:p14="http://schemas.microsoft.com/office/powerpoint/2010/main" val="14886196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
            <a:extLst>
              <a:ext uri="{FF2B5EF4-FFF2-40B4-BE49-F238E27FC236}">
                <a16:creationId xmlns:a16="http://schemas.microsoft.com/office/drawing/2014/main" id="{BC5548FD-FBC1-794B-BC40-ABF55E5C225E}"/>
              </a:ext>
            </a:extLst>
          </p:cNvPr>
          <p:cNvSpPr txBox="1">
            <a:spLocks/>
          </p:cNvSpPr>
          <p:nvPr/>
        </p:nvSpPr>
        <p:spPr>
          <a:xfrm>
            <a:off x="323528" y="2848154"/>
            <a:ext cx="8950795" cy="2004814"/>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200"/>
              </a:spcBef>
              <a:buFont typeface="Arial" pitchFamily="34" charset="0"/>
              <a:buNone/>
              <a:defRPr sz="2000" b="0" kern="1200">
                <a:solidFill>
                  <a:schemeClr val="tx1">
                    <a:tint val="75000"/>
                  </a:schemeClr>
                </a:solidFill>
                <a:latin typeface="+mn-lt"/>
                <a:ea typeface="+mn-ea"/>
                <a:cs typeface="DengXian" charset="0"/>
              </a:defRPr>
            </a:lvl1pPr>
            <a:lvl2pPr marL="457200" indent="0" algn="l"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2pPr>
            <a:lvl3pPr marL="914400" indent="0" algn="l" defTabSz="914400" rtl="0" eaLnBrk="1" latinLnBrk="0" hangingPunct="1">
              <a:lnSpc>
                <a:spcPct val="120000"/>
              </a:lnSpc>
              <a:spcBef>
                <a:spcPct val="20000"/>
              </a:spcBef>
              <a:buFont typeface="Arial" pitchFamily="34" charset="0"/>
              <a:buNone/>
              <a:defRPr sz="1600" kern="1200">
                <a:solidFill>
                  <a:schemeClr val="tx1">
                    <a:tint val="75000"/>
                  </a:schemeClr>
                </a:solidFill>
                <a:latin typeface="+mn-lt"/>
                <a:ea typeface="+mn-ea"/>
                <a:cs typeface="DengXian" charset="0"/>
              </a:defRPr>
            </a:lvl3pPr>
            <a:lvl4pPr marL="13716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4pPr>
            <a:lvl5pPr marL="18288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en-US" altLang="zh-CN" sz="2600" b="1" dirty="0">
                <a:solidFill>
                  <a:schemeClr val="tx1"/>
                </a:solidFill>
              </a:rPr>
              <a:t>Distributed</a:t>
            </a:r>
            <a:r>
              <a:rPr kumimoji="1" lang="zh-CN" altLang="en-US" sz="2600" b="1" dirty="0">
                <a:solidFill>
                  <a:schemeClr val="tx1"/>
                </a:solidFill>
              </a:rPr>
              <a:t> </a:t>
            </a:r>
            <a:r>
              <a:rPr kumimoji="1" lang="en-US" altLang="zh-CN" sz="2600" b="1" dirty="0">
                <a:solidFill>
                  <a:schemeClr val="tx1"/>
                </a:solidFill>
              </a:rPr>
              <a:t>system</a:t>
            </a:r>
            <a:r>
              <a:rPr kumimoji="1" lang="zh-CN" altLang="en-US" sz="2600" b="1" dirty="0">
                <a:solidFill>
                  <a:schemeClr val="tx1"/>
                </a:solidFill>
              </a:rPr>
              <a:t> </a:t>
            </a:r>
            <a:r>
              <a:rPr kumimoji="1" lang="en-US" altLang="zh-CN" sz="2600" b="1" dirty="0">
                <a:solidFill>
                  <a:schemeClr val="tx1"/>
                </a:solidFill>
              </a:rPr>
              <a:t>needs to</a:t>
            </a:r>
            <a:r>
              <a:rPr kumimoji="1" lang="zh-CN" altLang="en-US" sz="2600" b="1" dirty="0">
                <a:solidFill>
                  <a:schemeClr val="tx1"/>
                </a:solidFill>
              </a:rPr>
              <a:t> </a:t>
            </a:r>
            <a:r>
              <a:rPr kumimoji="1" lang="en-US" altLang="zh-CN" sz="2600" b="1" dirty="0">
                <a:solidFill>
                  <a:schemeClr val="tx1"/>
                </a:solidFill>
              </a:rPr>
              <a:t>handle these faults to provide an “</a:t>
            </a:r>
            <a:r>
              <a:rPr kumimoji="1" lang="en-US" altLang="zh-CN" sz="2600" b="1" dirty="0">
                <a:solidFill>
                  <a:srgbClr val="FF0000"/>
                </a:solidFill>
              </a:rPr>
              <a:t>always-on</a:t>
            </a:r>
            <a:r>
              <a:rPr kumimoji="1" lang="en-US" altLang="zh-CN" sz="2600" b="1" dirty="0">
                <a:solidFill>
                  <a:schemeClr val="tx1"/>
                </a:solidFill>
              </a:rPr>
              <a:t>” illusion </a:t>
            </a:r>
          </a:p>
          <a:p>
            <a:r>
              <a:rPr kumimoji="1" lang="en-US" altLang="zh-CN" sz="2600" b="1" dirty="0">
                <a:solidFill>
                  <a:schemeClr val="tx1"/>
                </a:solidFill>
              </a:rPr>
              <a:t>It is not an easy task </a:t>
            </a:r>
            <a:endParaRPr kumimoji="1" lang="en-US" altLang="zh-CN" sz="2400" dirty="0">
              <a:solidFill>
                <a:schemeClr val="tx1"/>
              </a:solidFill>
            </a:endParaRPr>
          </a:p>
        </p:txBody>
      </p:sp>
    </p:spTree>
    <p:extLst>
      <p:ext uri="{BB962C8B-B14F-4D97-AF65-F5344CB8AC3E}">
        <p14:creationId xmlns:p14="http://schemas.microsoft.com/office/powerpoint/2010/main" val="1276096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90E80B3-0EC5-9E49-AE6E-5F79070AA9F1}"/>
              </a:ext>
            </a:extLst>
          </p:cNvPr>
          <p:cNvSpPr>
            <a:spLocks noGrp="1"/>
          </p:cNvSpPr>
          <p:nvPr>
            <p:ph type="sldNum" sz="quarter" idx="12"/>
          </p:nvPr>
        </p:nvSpPr>
        <p:spPr/>
        <p:txBody>
          <a:bodyPr/>
          <a:lstStyle/>
          <a:p>
            <a:fld id="{ADE361C3-C043-4A6E-BDCE-8DA1E7D90A3B}" type="slidenum">
              <a:rPr lang="zh-CN" altLang="en-US" smtClean="0"/>
              <a:t>49</a:t>
            </a:fld>
            <a:endParaRPr lang="zh-CN" altLang="en-US"/>
          </a:p>
        </p:txBody>
      </p:sp>
      <p:sp>
        <p:nvSpPr>
          <p:cNvPr id="6" name="矩形 5">
            <a:extLst>
              <a:ext uri="{FF2B5EF4-FFF2-40B4-BE49-F238E27FC236}">
                <a16:creationId xmlns:a16="http://schemas.microsoft.com/office/drawing/2014/main" id="{BB605A8F-14A0-A34B-9727-21D4BEC25AD5}"/>
              </a:ext>
            </a:extLst>
          </p:cNvPr>
          <p:cNvSpPr/>
          <p:nvPr/>
        </p:nvSpPr>
        <p:spPr>
          <a:xfrm>
            <a:off x="-468560" y="337220"/>
            <a:ext cx="1728192" cy="936104"/>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122" name="Picture 2">
            <a:extLst>
              <a:ext uri="{FF2B5EF4-FFF2-40B4-BE49-F238E27FC236}">
                <a16:creationId xmlns:a16="http://schemas.microsoft.com/office/drawing/2014/main" id="{CA231499-198E-4247-85E2-4D46AE544CA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2874" y="409228"/>
            <a:ext cx="2094089" cy="1778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99FD086E-5DB4-DA44-B9CE-C86D58EC92F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19586" y="625252"/>
            <a:ext cx="2367214" cy="25869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0AC61D8B-95A8-9D41-9228-95FF7FB43F7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90392" y="1639746"/>
            <a:ext cx="3413141" cy="243550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640?wx_fmt=png">
            <a:extLst>
              <a:ext uri="{FF2B5EF4-FFF2-40B4-BE49-F238E27FC236}">
                <a16:creationId xmlns:a16="http://schemas.microsoft.com/office/drawing/2014/main" id="{4C360401-3F34-0F40-BA6D-35939E1CFE3E}"/>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33019" y="3146339"/>
            <a:ext cx="3322712" cy="215062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19334D4-FB95-2F42-8930-B54B2DD449E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932040" y="2349790"/>
            <a:ext cx="2133600" cy="2488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70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E798BC-6F4F-8822-EE67-6FBA42651D94}"/>
              </a:ext>
            </a:extLst>
          </p:cNvPr>
          <p:cNvSpPr>
            <a:spLocks noGrp="1"/>
          </p:cNvSpPr>
          <p:nvPr>
            <p:ph type="title"/>
          </p:nvPr>
        </p:nvSpPr>
        <p:spPr/>
        <p:txBody>
          <a:bodyPr/>
          <a:lstStyle/>
          <a:p>
            <a:r>
              <a:rPr kumimoji="1" lang="en-US" altLang="zh-CN" dirty="0"/>
              <a:t>Scalability is everywhere in computing systems</a:t>
            </a:r>
            <a:endParaRPr kumimoji="1" lang="zh-CN" altLang="en-US" dirty="0"/>
          </a:p>
        </p:txBody>
      </p:sp>
      <p:sp>
        <p:nvSpPr>
          <p:cNvPr id="3" name="内容占位符 2">
            <a:extLst>
              <a:ext uri="{FF2B5EF4-FFF2-40B4-BE49-F238E27FC236}">
                <a16:creationId xmlns:a16="http://schemas.microsoft.com/office/drawing/2014/main" id="{C507B177-80C7-0E4D-F5C3-20B710109E19}"/>
              </a:ext>
            </a:extLst>
          </p:cNvPr>
          <p:cNvSpPr>
            <a:spLocks noGrp="1"/>
          </p:cNvSpPr>
          <p:nvPr>
            <p:ph idx="1"/>
          </p:nvPr>
        </p:nvSpPr>
        <p:spPr>
          <a:xfrm>
            <a:off x="455350" y="971682"/>
            <a:ext cx="8229600" cy="3771636"/>
          </a:xfrm>
        </p:spPr>
        <p:txBody>
          <a:bodyPr/>
          <a:lstStyle/>
          <a:p>
            <a:r>
              <a:rPr kumimoji="1" lang="en-US" altLang="zh-CN" dirty="0"/>
              <a:t>Example: scaling law </a:t>
            </a:r>
          </a:p>
          <a:p>
            <a:pPr lvl="1"/>
            <a:r>
              <a:rPr kumimoji="1" lang="en-US" altLang="zh-CN" b="0" dirty="0"/>
              <a:t>Massive data needed (the larger, the better)</a:t>
            </a:r>
          </a:p>
          <a:p>
            <a:pPr lvl="1"/>
            <a:r>
              <a:rPr kumimoji="1" lang="en-US" altLang="zh-CN" b="0" dirty="0"/>
              <a:t>Massive model needed (the larger, the better) </a:t>
            </a:r>
          </a:p>
          <a:p>
            <a:pPr lvl="1"/>
            <a:r>
              <a:rPr kumimoji="1" lang="en-US" altLang="zh-CN" b="0" dirty="0"/>
              <a:t>Massive computation power needed </a:t>
            </a:r>
          </a:p>
          <a:p>
            <a:endParaRPr kumimoji="1" lang="en-US" altLang="zh-CN" dirty="0"/>
          </a:p>
        </p:txBody>
      </p:sp>
      <p:sp>
        <p:nvSpPr>
          <p:cNvPr id="4" name="灯片编号占位符 3">
            <a:extLst>
              <a:ext uri="{FF2B5EF4-FFF2-40B4-BE49-F238E27FC236}">
                <a16:creationId xmlns:a16="http://schemas.microsoft.com/office/drawing/2014/main" id="{34A1473C-035D-5813-A7C1-C06638A4E608}"/>
              </a:ext>
            </a:extLst>
          </p:cNvPr>
          <p:cNvSpPr>
            <a:spLocks noGrp="1"/>
          </p:cNvSpPr>
          <p:nvPr>
            <p:ph type="sldNum" sz="quarter" idx="12"/>
          </p:nvPr>
        </p:nvSpPr>
        <p:spPr/>
        <p:txBody>
          <a:bodyPr/>
          <a:lstStyle/>
          <a:p>
            <a:fld id="{ADE361C3-C043-4A6E-BDCE-8DA1E7D90A3B}" type="slidenum">
              <a:rPr lang="zh-CN" altLang="en-US" smtClean="0"/>
              <a:pPr/>
              <a:t>5</a:t>
            </a:fld>
            <a:endParaRPr lang="zh-CN" altLang="en-US"/>
          </a:p>
        </p:txBody>
      </p:sp>
      <p:pic>
        <p:nvPicPr>
          <p:cNvPr id="6" name="图片 5">
            <a:extLst>
              <a:ext uri="{FF2B5EF4-FFF2-40B4-BE49-F238E27FC236}">
                <a16:creationId xmlns:a16="http://schemas.microsoft.com/office/drawing/2014/main" id="{4B76E49A-2A78-88E4-B1B3-5492E0558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5" y="2685148"/>
            <a:ext cx="8566172" cy="2611814"/>
          </a:xfrm>
          <a:prstGeom prst="rect">
            <a:avLst/>
          </a:prstGeom>
        </p:spPr>
      </p:pic>
    </p:spTree>
    <p:extLst>
      <p:ext uri="{BB962C8B-B14F-4D97-AF65-F5344CB8AC3E}">
        <p14:creationId xmlns:p14="http://schemas.microsoft.com/office/powerpoint/2010/main" val="469837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E921A46-87E9-448A-7310-AEFC352E3FD2}"/>
              </a:ext>
            </a:extLst>
          </p:cNvPr>
          <p:cNvSpPr>
            <a:spLocks noGrp="1"/>
          </p:cNvSpPr>
          <p:nvPr>
            <p:ph type="sldNum" sz="quarter" idx="12"/>
          </p:nvPr>
        </p:nvSpPr>
        <p:spPr/>
        <p:txBody>
          <a:bodyPr/>
          <a:lstStyle/>
          <a:p>
            <a:fld id="{ADE361C3-C043-4A6E-BDCE-8DA1E7D90A3B}" type="slidenum">
              <a:rPr lang="zh-CN" altLang="en-US" smtClean="0"/>
              <a:pPr/>
              <a:t>50</a:t>
            </a:fld>
            <a:endParaRPr lang="zh-CN" altLang="en-US" dirty="0"/>
          </a:p>
        </p:txBody>
      </p:sp>
      <p:sp>
        <p:nvSpPr>
          <p:cNvPr id="5" name="矩形 4">
            <a:extLst>
              <a:ext uri="{FF2B5EF4-FFF2-40B4-BE49-F238E27FC236}">
                <a16:creationId xmlns:a16="http://schemas.microsoft.com/office/drawing/2014/main" id="{21135849-F0F4-831D-FEBE-C007342A9318}"/>
              </a:ext>
            </a:extLst>
          </p:cNvPr>
          <p:cNvSpPr/>
          <p:nvPr/>
        </p:nvSpPr>
        <p:spPr>
          <a:xfrm>
            <a:off x="-684584" y="265212"/>
            <a:ext cx="1656184" cy="792088"/>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074" name="Picture 2">
            <a:extLst>
              <a:ext uri="{FF2B5EF4-FFF2-40B4-BE49-F238E27FC236}">
                <a16:creationId xmlns:a16="http://schemas.microsoft.com/office/drawing/2014/main" id="{1D83975B-D251-4FB2-0E93-BB991D1EF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113767"/>
            <a:ext cx="87630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2472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DE570DC-DFD6-90B5-8D7F-38FDEC3C6915}"/>
              </a:ext>
            </a:extLst>
          </p:cNvPr>
          <p:cNvSpPr>
            <a:spLocks noGrp="1"/>
          </p:cNvSpPr>
          <p:nvPr>
            <p:ph type="sldNum" sz="quarter" idx="12"/>
          </p:nvPr>
        </p:nvSpPr>
        <p:spPr/>
        <p:txBody>
          <a:bodyPr/>
          <a:lstStyle/>
          <a:p>
            <a:fld id="{ADE361C3-C043-4A6E-BDCE-8DA1E7D90A3B}" type="slidenum">
              <a:rPr lang="zh-CN" altLang="en-US" smtClean="0"/>
              <a:pPr/>
              <a:t>51</a:t>
            </a:fld>
            <a:endParaRPr lang="zh-CN" altLang="en-US" dirty="0"/>
          </a:p>
        </p:txBody>
      </p:sp>
      <p:pic>
        <p:nvPicPr>
          <p:cNvPr id="5" name="图片 4">
            <a:extLst>
              <a:ext uri="{FF2B5EF4-FFF2-40B4-BE49-F238E27FC236}">
                <a16:creationId xmlns:a16="http://schemas.microsoft.com/office/drawing/2014/main" id="{B55D656C-94EB-12E5-018E-C7683B481801}"/>
              </a:ext>
            </a:extLst>
          </p:cNvPr>
          <p:cNvPicPr>
            <a:picLocks noChangeAspect="1"/>
          </p:cNvPicPr>
          <p:nvPr/>
        </p:nvPicPr>
        <p:blipFill>
          <a:blip r:embed="rId2"/>
          <a:stretch>
            <a:fillRect/>
          </a:stretch>
        </p:blipFill>
        <p:spPr>
          <a:xfrm>
            <a:off x="673606" y="1129308"/>
            <a:ext cx="4896544" cy="1900069"/>
          </a:xfrm>
          <a:prstGeom prst="rect">
            <a:avLst/>
          </a:prstGeom>
          <a:ln>
            <a:solidFill>
              <a:schemeClr val="tx1"/>
            </a:solidFill>
          </a:ln>
        </p:spPr>
      </p:pic>
      <p:pic>
        <p:nvPicPr>
          <p:cNvPr id="6" name="图片 5">
            <a:extLst>
              <a:ext uri="{FF2B5EF4-FFF2-40B4-BE49-F238E27FC236}">
                <a16:creationId xmlns:a16="http://schemas.microsoft.com/office/drawing/2014/main" id="{7C9D9EA0-8E41-1004-2179-4911AFCC369D}"/>
              </a:ext>
            </a:extLst>
          </p:cNvPr>
          <p:cNvPicPr>
            <a:picLocks noChangeAspect="1"/>
          </p:cNvPicPr>
          <p:nvPr/>
        </p:nvPicPr>
        <p:blipFill>
          <a:blip r:embed="rId3"/>
          <a:stretch>
            <a:fillRect/>
          </a:stretch>
        </p:blipFill>
        <p:spPr>
          <a:xfrm>
            <a:off x="3779912" y="1777380"/>
            <a:ext cx="4751558" cy="2550148"/>
          </a:xfrm>
          <a:prstGeom prst="rect">
            <a:avLst/>
          </a:prstGeom>
        </p:spPr>
      </p:pic>
    </p:spTree>
    <p:extLst>
      <p:ext uri="{BB962C8B-B14F-4D97-AF65-F5344CB8AC3E}">
        <p14:creationId xmlns:p14="http://schemas.microsoft.com/office/powerpoint/2010/main" val="551752508"/>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A8D24-CE20-E4CF-636B-A932A4E233A1}"/>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8598758-C848-DA12-C488-4C7750E6ADA0}"/>
              </a:ext>
            </a:extLst>
          </p:cNvPr>
          <p:cNvSpPr>
            <a:spLocks noGrp="1"/>
          </p:cNvSpPr>
          <p:nvPr>
            <p:ph type="sldNum" sz="quarter" idx="12"/>
          </p:nvPr>
        </p:nvSpPr>
        <p:spPr/>
        <p:txBody>
          <a:bodyPr/>
          <a:lstStyle/>
          <a:p>
            <a:fld id="{ADE361C3-C043-4A6E-BDCE-8DA1E7D90A3B}" type="slidenum">
              <a:rPr lang="zh-CN" altLang="en-US" smtClean="0"/>
              <a:pPr/>
              <a:t>52</a:t>
            </a:fld>
            <a:endParaRPr lang="zh-CN" altLang="en-US" dirty="0"/>
          </a:p>
        </p:txBody>
      </p:sp>
      <p:sp>
        <p:nvSpPr>
          <p:cNvPr id="5" name="矩形 4">
            <a:extLst>
              <a:ext uri="{FF2B5EF4-FFF2-40B4-BE49-F238E27FC236}">
                <a16:creationId xmlns:a16="http://schemas.microsoft.com/office/drawing/2014/main" id="{0DCB78F5-F474-DD41-78A8-7EC135D75580}"/>
              </a:ext>
            </a:extLst>
          </p:cNvPr>
          <p:cNvSpPr/>
          <p:nvPr/>
        </p:nvSpPr>
        <p:spPr>
          <a:xfrm>
            <a:off x="-468560" y="337220"/>
            <a:ext cx="1728192" cy="936104"/>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descr="图形用户界面, 文本, 应用程序, 聊天或短信&#10;&#10;描述已自动生成">
            <a:extLst>
              <a:ext uri="{FF2B5EF4-FFF2-40B4-BE49-F238E27FC236}">
                <a16:creationId xmlns:a16="http://schemas.microsoft.com/office/drawing/2014/main" id="{8D23343A-7529-C003-6794-6ED90D700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93204"/>
            <a:ext cx="5568950" cy="3469505"/>
          </a:xfrm>
          <a:prstGeom prst="rect">
            <a:avLst/>
          </a:prstGeom>
        </p:spPr>
      </p:pic>
      <p:grpSp>
        <p:nvGrpSpPr>
          <p:cNvPr id="14" name="组合 13">
            <a:extLst>
              <a:ext uri="{FF2B5EF4-FFF2-40B4-BE49-F238E27FC236}">
                <a16:creationId xmlns:a16="http://schemas.microsoft.com/office/drawing/2014/main" id="{060E21D7-B78D-8D77-6A91-78A370C22034}"/>
              </a:ext>
            </a:extLst>
          </p:cNvPr>
          <p:cNvGrpSpPr/>
          <p:nvPr/>
        </p:nvGrpSpPr>
        <p:grpSpPr>
          <a:xfrm>
            <a:off x="1475656" y="113767"/>
            <a:ext cx="7010400" cy="4914900"/>
            <a:chOff x="1475656" y="113767"/>
            <a:chExt cx="7010400" cy="4914900"/>
          </a:xfrm>
        </p:grpSpPr>
        <p:pic>
          <p:nvPicPr>
            <p:cNvPr id="9" name="图片 8" descr="图形用户界面, 文本, 应用程序&#10;&#10;描述已自动生成">
              <a:extLst>
                <a:ext uri="{FF2B5EF4-FFF2-40B4-BE49-F238E27FC236}">
                  <a16:creationId xmlns:a16="http://schemas.microsoft.com/office/drawing/2014/main" id="{EE5F340D-9E61-8044-61F4-22DC685F2F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656" y="113767"/>
              <a:ext cx="7010400" cy="4914900"/>
            </a:xfrm>
            <a:prstGeom prst="rect">
              <a:avLst/>
            </a:prstGeom>
          </p:spPr>
        </p:pic>
        <p:cxnSp>
          <p:nvCxnSpPr>
            <p:cNvPr id="11" name="直线连接符 10">
              <a:extLst>
                <a:ext uri="{FF2B5EF4-FFF2-40B4-BE49-F238E27FC236}">
                  <a16:creationId xmlns:a16="http://schemas.microsoft.com/office/drawing/2014/main" id="{FA8FA692-2767-C6BB-6E7B-5E288E8AD35A}"/>
                </a:ext>
              </a:extLst>
            </p:cNvPr>
            <p:cNvCxnSpPr/>
            <p:nvPr/>
          </p:nvCxnSpPr>
          <p:spPr>
            <a:xfrm>
              <a:off x="2771800" y="2713484"/>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4A9CD6F2-FD48-9E5E-44AA-B3ABC4120BC6}"/>
                </a:ext>
              </a:extLst>
            </p:cNvPr>
            <p:cNvSpPr/>
            <p:nvPr/>
          </p:nvSpPr>
          <p:spPr>
            <a:xfrm>
              <a:off x="2771800" y="3289548"/>
              <a:ext cx="5040560" cy="936104"/>
            </a:xfrm>
            <a:prstGeom prst="ellipse">
              <a:avLst/>
            </a:prstGeom>
            <a:noFill/>
            <a:ln w="3175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322192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48A4F4-532B-AD44-BBD0-866C6F55F004}"/>
              </a:ext>
            </a:extLst>
          </p:cNvPr>
          <p:cNvSpPr>
            <a:spLocks noGrp="1"/>
          </p:cNvSpPr>
          <p:nvPr>
            <p:ph type="title"/>
          </p:nvPr>
        </p:nvSpPr>
        <p:spPr/>
        <p:txBody>
          <a:bodyPr/>
          <a:lstStyle/>
          <a:p>
            <a:r>
              <a:rPr kumimoji="1" lang="en-US" altLang="zh-CN" dirty="0"/>
              <a:t>Yet, large-scale systems can</a:t>
            </a:r>
            <a:r>
              <a:rPr kumimoji="1" lang="zh-CN" altLang="en-US" dirty="0"/>
              <a:t> </a:t>
            </a:r>
            <a:r>
              <a:rPr kumimoji="1" lang="en-US" altLang="zh-CN" dirty="0"/>
              <a:t>be highly available </a:t>
            </a:r>
            <a:endParaRPr kumimoji="1" lang="zh-CN" altLang="en-US" dirty="0"/>
          </a:p>
        </p:txBody>
      </p:sp>
      <p:sp>
        <p:nvSpPr>
          <p:cNvPr id="3" name="内容占位符 2">
            <a:extLst>
              <a:ext uri="{FF2B5EF4-FFF2-40B4-BE49-F238E27FC236}">
                <a16:creationId xmlns:a16="http://schemas.microsoft.com/office/drawing/2014/main" id="{48A5613D-5D07-294F-9622-8BDAEA09A7F0}"/>
              </a:ext>
            </a:extLst>
          </p:cNvPr>
          <p:cNvSpPr>
            <a:spLocks noGrp="1"/>
          </p:cNvSpPr>
          <p:nvPr>
            <p:ph idx="1"/>
          </p:nvPr>
        </p:nvSpPr>
        <p:spPr/>
        <p:txBody>
          <a:bodyPr/>
          <a:lstStyle/>
          <a:p>
            <a:r>
              <a:rPr kumimoji="1" lang="en-US" altLang="zh-CN" dirty="0"/>
              <a:t>Case#1:  </a:t>
            </a:r>
            <a:r>
              <a:rPr kumimoji="1" lang="en-US" altLang="zh-CN" b="0" dirty="0"/>
              <a:t>Internet, the BGP (Border Gateway Protocol) is highly</a:t>
            </a:r>
            <a:r>
              <a:rPr kumimoji="1" lang="zh-CN" altLang="en-US" b="0" dirty="0"/>
              <a:t> </a:t>
            </a:r>
            <a:r>
              <a:rPr kumimoji="1" lang="en-US" altLang="zh-CN" b="0" dirty="0"/>
              <a:t>available </a:t>
            </a:r>
          </a:p>
          <a:p>
            <a:r>
              <a:rPr kumimoji="1" lang="en-US" altLang="zh-CN" dirty="0"/>
              <a:t>Case#2:  </a:t>
            </a:r>
            <a:r>
              <a:rPr kumimoji="1" lang="en-US" altLang="zh-CN" b="0" dirty="0"/>
              <a:t>WeChat, Taobao &amp; Baidu rarely</a:t>
            </a:r>
            <a:r>
              <a:rPr kumimoji="1" lang="zh-CN" altLang="en-US" b="0" dirty="0"/>
              <a:t> </a:t>
            </a:r>
            <a:r>
              <a:rPr kumimoji="1" lang="en-US" altLang="zh-CN" b="0" dirty="0"/>
              <a:t>(but</a:t>
            </a:r>
            <a:r>
              <a:rPr kumimoji="1" lang="zh-CN" altLang="en-US" b="0" dirty="0"/>
              <a:t> </a:t>
            </a:r>
            <a:r>
              <a:rPr kumimoji="1" lang="en-US" altLang="zh-CN" b="0" dirty="0"/>
              <a:t>not</a:t>
            </a:r>
            <a:r>
              <a:rPr kumimoji="1" lang="zh-CN" altLang="en-US" b="0" dirty="0"/>
              <a:t> </a:t>
            </a:r>
            <a:r>
              <a:rPr kumimoji="1" lang="en-US" altLang="zh-CN" b="0" dirty="0"/>
              <a:t>never) become outage</a:t>
            </a:r>
          </a:p>
          <a:p>
            <a:r>
              <a:rPr kumimoji="1" lang="en-US" altLang="zh-CN" dirty="0"/>
              <a:t>Case #3: </a:t>
            </a:r>
            <a:r>
              <a:rPr kumimoji="1" lang="en-US" altLang="zh-CN" b="0" dirty="0"/>
              <a:t>OpenAI successfully trained GPT despite many failures </a:t>
            </a:r>
            <a:r>
              <a:rPr kumimoji="1" lang="en-US" altLang="zh-CN" b="0" dirty="0">
                <a:sym typeface="Wingdings" pitchFamily="2" charset="2"/>
              </a:rPr>
              <a:t> </a:t>
            </a:r>
            <a:endParaRPr kumimoji="1" lang="en-US" altLang="zh-CN" b="0" dirty="0"/>
          </a:p>
          <a:p>
            <a:endParaRPr kumimoji="1" lang="en-US" altLang="zh-CN" b="0" dirty="0"/>
          </a:p>
        </p:txBody>
      </p:sp>
      <p:sp>
        <p:nvSpPr>
          <p:cNvPr id="4" name="灯片编号占位符 3">
            <a:extLst>
              <a:ext uri="{FF2B5EF4-FFF2-40B4-BE49-F238E27FC236}">
                <a16:creationId xmlns:a16="http://schemas.microsoft.com/office/drawing/2014/main" id="{D76EB897-1DD5-4C46-8F3C-701589F5125E}"/>
              </a:ext>
            </a:extLst>
          </p:cNvPr>
          <p:cNvSpPr>
            <a:spLocks noGrp="1"/>
          </p:cNvSpPr>
          <p:nvPr>
            <p:ph type="sldNum" sz="quarter" idx="12"/>
          </p:nvPr>
        </p:nvSpPr>
        <p:spPr/>
        <p:txBody>
          <a:bodyPr/>
          <a:lstStyle/>
          <a:p>
            <a:fld id="{ADE361C3-C043-4A6E-BDCE-8DA1E7D90A3B}" type="slidenum">
              <a:rPr lang="zh-CN" altLang="en-US" smtClean="0"/>
              <a:t>53</a:t>
            </a:fld>
            <a:endParaRPr lang="zh-CN" altLang="en-US"/>
          </a:p>
        </p:txBody>
      </p:sp>
      <p:pic>
        <p:nvPicPr>
          <p:cNvPr id="5" name="Picture 2" descr="BREAKING: Massive Internet Outage Across Globe, Some of World">
            <a:extLst>
              <a:ext uri="{FF2B5EF4-FFF2-40B4-BE49-F238E27FC236}">
                <a16:creationId xmlns:a16="http://schemas.microsoft.com/office/drawing/2014/main" id="{693C9098-E4A1-3E48-BA42-3E3A07184E0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1864" y="3124288"/>
            <a:ext cx="3708400" cy="2197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44B49A1-0F4D-2D46-A040-44E263BC877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50496" y="3136149"/>
            <a:ext cx="1950864" cy="1443639"/>
          </a:xfrm>
          <a:prstGeom prst="rect">
            <a:avLst/>
          </a:prstGeom>
          <a:solidFill>
            <a:schemeClr val="bg1"/>
          </a:solidFill>
        </p:spPr>
      </p:pic>
      <p:pic>
        <p:nvPicPr>
          <p:cNvPr id="7" name="Picture 6" descr="Taobao 淘宝- Home | Facebook">
            <a:extLst>
              <a:ext uri="{FF2B5EF4-FFF2-40B4-BE49-F238E27FC236}">
                <a16:creationId xmlns:a16="http://schemas.microsoft.com/office/drawing/2014/main" id="{01484D60-A53F-A844-8A91-D94E2244D50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02696" y="3250054"/>
            <a:ext cx="1247800" cy="124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微信- WeChat_微信人工_电子钱包_盒子卡海外游戏点卡充值- 海外充值微信、海外充值支付宝、海外充值QB、海外充值游戏平台">
            <a:extLst>
              <a:ext uri="{FF2B5EF4-FFF2-40B4-BE49-F238E27FC236}">
                <a16:creationId xmlns:a16="http://schemas.microsoft.com/office/drawing/2014/main" id="{57ABF86F-EAF5-E744-8C46-58BD6F97E186}"/>
              </a:ext>
            </a:extLst>
          </p:cNvPr>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305400" y="4412007"/>
            <a:ext cx="1247800" cy="12478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hatgpt Logo Stock Illustrations – 264 Chatgpt Logo Stock ...">
            <a:extLst>
              <a:ext uri="{FF2B5EF4-FFF2-40B4-BE49-F238E27FC236}">
                <a16:creationId xmlns:a16="http://schemas.microsoft.com/office/drawing/2014/main" id="{63A3323E-463D-8AE2-D2E0-DB497847CD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4353433"/>
            <a:ext cx="1247800" cy="12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5889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FD359-5EFA-DA4A-848C-A40DC4FB29C1}"/>
              </a:ext>
            </a:extLst>
          </p:cNvPr>
          <p:cNvSpPr>
            <a:spLocks noGrp="1"/>
          </p:cNvSpPr>
          <p:nvPr>
            <p:ph type="title"/>
          </p:nvPr>
        </p:nvSpPr>
        <p:spPr/>
        <p:txBody>
          <a:bodyPr/>
          <a:lstStyle/>
          <a:p>
            <a:r>
              <a:rPr kumimoji="1" lang="en-US" altLang="zh-CN" dirty="0"/>
              <a:t>Availability and reliability</a:t>
            </a:r>
            <a:endParaRPr kumimoji="1" lang="zh-CN" altLang="en-US" dirty="0"/>
          </a:p>
        </p:txBody>
      </p:sp>
      <p:sp>
        <p:nvSpPr>
          <p:cNvPr id="3" name="内容占位符 2">
            <a:extLst>
              <a:ext uri="{FF2B5EF4-FFF2-40B4-BE49-F238E27FC236}">
                <a16:creationId xmlns:a16="http://schemas.microsoft.com/office/drawing/2014/main" id="{12D11707-2418-F143-8637-1A8B8A522C6E}"/>
              </a:ext>
            </a:extLst>
          </p:cNvPr>
          <p:cNvSpPr>
            <a:spLocks noGrp="1"/>
          </p:cNvSpPr>
          <p:nvPr>
            <p:ph idx="1"/>
          </p:nvPr>
        </p:nvSpPr>
        <p:spPr>
          <a:xfrm>
            <a:off x="457200" y="1129308"/>
            <a:ext cx="8229600" cy="4356826"/>
          </a:xfrm>
        </p:spPr>
        <p:txBody>
          <a:bodyPr/>
          <a:lstStyle/>
          <a:p>
            <a:r>
              <a:rPr lang="en-US" altLang="zh-CN" dirty="0"/>
              <a:t>Availability: </a:t>
            </a:r>
            <a:r>
              <a:rPr lang="en-US" altLang="zh-CN" b="0" dirty="0"/>
              <a:t>A measure of the time that a system was usable, as a fraction of the time that it was intended to be usable (x nines), corresponding </a:t>
            </a:r>
            <a:r>
              <a:rPr lang="en-US" altLang="zh-CN" dirty="0">
                <a:solidFill>
                  <a:srgbClr val="FF7E79"/>
                </a:solidFill>
              </a:rPr>
              <a:t>downtime</a:t>
            </a:r>
            <a:r>
              <a:rPr lang="en-US" altLang="zh-CN" b="0" dirty="0"/>
              <a:t>: </a:t>
            </a:r>
          </a:p>
          <a:p>
            <a:pPr lvl="1"/>
            <a:r>
              <a:rPr kumimoji="1" lang="en-US" altLang="zh-CN" dirty="0">
                <a:sym typeface="+mn-lt"/>
              </a:rPr>
              <a:t>e.g. 3-nines -&gt; 8 hour/year</a:t>
            </a:r>
          </a:p>
          <a:p>
            <a:pPr lvl="1"/>
            <a:r>
              <a:rPr kumimoji="1" lang="en-US" altLang="zh-CN" dirty="0">
                <a:sym typeface="+mn-lt"/>
              </a:rPr>
              <a:t>e.g. 5-nines -&gt; 5 min/year</a:t>
            </a:r>
          </a:p>
          <a:p>
            <a:pPr lvl="1"/>
            <a:r>
              <a:rPr kumimoji="1" lang="en-US" altLang="zh-CN" dirty="0">
                <a:sym typeface="+mn-lt"/>
              </a:rPr>
              <a:t>e.g. 7-nines -&gt; 3 sec/year</a:t>
            </a:r>
          </a:p>
          <a:p>
            <a:r>
              <a:rPr lang="en-US" altLang="zh-CN" dirty="0"/>
              <a:t>Metrics to measure reliability</a:t>
            </a:r>
          </a:p>
          <a:p>
            <a:pPr lvl="1"/>
            <a:r>
              <a:rPr kumimoji="1" lang="en-US" altLang="zh-CN" dirty="0">
                <a:sym typeface="+mn-lt"/>
              </a:rPr>
              <a:t>MTTF:</a:t>
            </a:r>
            <a:r>
              <a:rPr kumimoji="1" lang="zh-CN" altLang="en-US" dirty="0">
                <a:sym typeface="+mn-lt"/>
              </a:rPr>
              <a:t> </a:t>
            </a:r>
            <a:r>
              <a:rPr kumimoji="1" lang="en-US" altLang="zh-CN" dirty="0">
                <a:sym typeface="+mn-lt"/>
              </a:rPr>
              <a:t>mean</a:t>
            </a:r>
            <a:r>
              <a:rPr kumimoji="1" lang="zh-CN" altLang="en-US" dirty="0">
                <a:sym typeface="+mn-lt"/>
              </a:rPr>
              <a:t> </a:t>
            </a:r>
            <a:r>
              <a:rPr kumimoji="1" lang="en-US" altLang="zh-CN" dirty="0">
                <a:sym typeface="+mn-lt"/>
              </a:rPr>
              <a:t>time</a:t>
            </a:r>
            <a:r>
              <a:rPr kumimoji="1" lang="zh-CN" altLang="en-US" dirty="0">
                <a:sym typeface="+mn-lt"/>
              </a:rPr>
              <a:t> </a:t>
            </a:r>
            <a:r>
              <a:rPr kumimoji="1" lang="en-US" altLang="zh-CN" dirty="0">
                <a:sym typeface="+mn-lt"/>
              </a:rPr>
              <a:t>to</a:t>
            </a:r>
            <a:r>
              <a:rPr kumimoji="1" lang="zh-CN" altLang="en-US" dirty="0">
                <a:sym typeface="+mn-lt"/>
              </a:rPr>
              <a:t> </a:t>
            </a:r>
            <a:r>
              <a:rPr kumimoji="1" lang="en-US" altLang="zh-CN" dirty="0">
                <a:sym typeface="+mn-lt"/>
              </a:rPr>
              <a:t>failure</a:t>
            </a:r>
          </a:p>
          <a:p>
            <a:pPr lvl="1"/>
            <a:r>
              <a:rPr kumimoji="1" lang="en-US" altLang="zh-CN" dirty="0">
                <a:sym typeface="+mn-lt"/>
              </a:rPr>
              <a:t>MTTR:</a:t>
            </a:r>
            <a:r>
              <a:rPr kumimoji="1" lang="zh-CN" altLang="en-US" dirty="0">
                <a:sym typeface="+mn-lt"/>
              </a:rPr>
              <a:t> </a:t>
            </a:r>
            <a:r>
              <a:rPr kumimoji="1" lang="en-US" altLang="zh-CN" dirty="0">
                <a:sym typeface="+mn-lt"/>
              </a:rPr>
              <a:t>mean</a:t>
            </a:r>
            <a:r>
              <a:rPr kumimoji="1" lang="zh-CN" altLang="en-US" dirty="0">
                <a:sym typeface="+mn-lt"/>
              </a:rPr>
              <a:t> </a:t>
            </a:r>
            <a:r>
              <a:rPr kumimoji="1" lang="en-US" altLang="zh-CN" dirty="0">
                <a:sym typeface="+mn-lt"/>
              </a:rPr>
              <a:t>time</a:t>
            </a:r>
            <a:r>
              <a:rPr kumimoji="1" lang="zh-CN" altLang="en-US" dirty="0">
                <a:sym typeface="+mn-lt"/>
              </a:rPr>
              <a:t> </a:t>
            </a:r>
            <a:r>
              <a:rPr kumimoji="1" lang="en-US" altLang="zh-CN" dirty="0">
                <a:sym typeface="+mn-lt"/>
              </a:rPr>
              <a:t>to</a:t>
            </a:r>
            <a:r>
              <a:rPr kumimoji="1" lang="zh-CN" altLang="en-US" dirty="0">
                <a:sym typeface="+mn-lt"/>
              </a:rPr>
              <a:t> </a:t>
            </a:r>
            <a:r>
              <a:rPr kumimoji="1" lang="en-US" altLang="zh-CN" dirty="0">
                <a:sym typeface="+mn-lt"/>
              </a:rPr>
              <a:t>repair</a:t>
            </a:r>
          </a:p>
          <a:p>
            <a:pPr lvl="1"/>
            <a:r>
              <a:rPr kumimoji="1" lang="en-US" altLang="zh-CN" dirty="0">
                <a:sym typeface="+mn-lt"/>
              </a:rPr>
              <a:t>MTBF:</a:t>
            </a:r>
            <a:r>
              <a:rPr kumimoji="1" lang="zh-CN" altLang="en-US" dirty="0">
                <a:sym typeface="+mn-lt"/>
              </a:rPr>
              <a:t> </a:t>
            </a:r>
            <a:r>
              <a:rPr kumimoji="1" lang="en-US" altLang="zh-CN" dirty="0">
                <a:sym typeface="+mn-lt"/>
              </a:rPr>
              <a:t>mean</a:t>
            </a:r>
            <a:r>
              <a:rPr kumimoji="1" lang="zh-CN" altLang="en-US" dirty="0">
                <a:sym typeface="+mn-lt"/>
              </a:rPr>
              <a:t> </a:t>
            </a:r>
            <a:r>
              <a:rPr kumimoji="1" lang="en-US" altLang="zh-CN" dirty="0">
                <a:sym typeface="+mn-lt"/>
              </a:rPr>
              <a:t>time</a:t>
            </a:r>
            <a:r>
              <a:rPr kumimoji="1" lang="zh-CN" altLang="en-US" dirty="0">
                <a:sym typeface="+mn-lt"/>
              </a:rPr>
              <a:t> </a:t>
            </a:r>
            <a:r>
              <a:rPr kumimoji="1" lang="en-US" altLang="zh-CN" dirty="0">
                <a:sym typeface="+mn-lt"/>
              </a:rPr>
              <a:t>between</a:t>
            </a:r>
            <a:r>
              <a:rPr kumimoji="1" lang="zh-CN" altLang="en-US" dirty="0">
                <a:sym typeface="+mn-lt"/>
              </a:rPr>
              <a:t> </a:t>
            </a:r>
            <a:r>
              <a:rPr kumimoji="1" lang="en-US" altLang="zh-CN" dirty="0">
                <a:sym typeface="+mn-lt"/>
              </a:rPr>
              <a:t>failure</a:t>
            </a:r>
          </a:p>
          <a:p>
            <a:pPr lvl="1"/>
            <a:r>
              <a:rPr kumimoji="1" lang="en-US" altLang="zh-CN" b="1" dirty="0">
                <a:solidFill>
                  <a:srgbClr val="0096FF"/>
                </a:solidFill>
                <a:sym typeface="+mn-lt"/>
              </a:rPr>
              <a:t>MTBF</a:t>
            </a:r>
            <a:r>
              <a:rPr kumimoji="1" lang="zh-CN" altLang="en-US" b="1" dirty="0">
                <a:solidFill>
                  <a:srgbClr val="0096FF"/>
                </a:solidFill>
                <a:sym typeface="+mn-lt"/>
              </a:rPr>
              <a:t> </a:t>
            </a:r>
            <a:r>
              <a:rPr kumimoji="1" lang="en-US" altLang="zh-CN" b="1" dirty="0">
                <a:solidFill>
                  <a:srgbClr val="0096FF"/>
                </a:solidFill>
                <a:sym typeface="+mn-lt"/>
              </a:rPr>
              <a:t>=</a:t>
            </a:r>
            <a:r>
              <a:rPr kumimoji="1" lang="zh-CN" altLang="en-US" b="1" dirty="0">
                <a:solidFill>
                  <a:srgbClr val="0096FF"/>
                </a:solidFill>
                <a:sym typeface="+mn-lt"/>
              </a:rPr>
              <a:t> </a:t>
            </a:r>
            <a:r>
              <a:rPr kumimoji="1" lang="en-US" altLang="zh-CN" b="1" dirty="0">
                <a:solidFill>
                  <a:srgbClr val="0096FF"/>
                </a:solidFill>
                <a:sym typeface="+mn-lt"/>
              </a:rPr>
              <a:t>MTTF</a:t>
            </a:r>
            <a:r>
              <a:rPr kumimoji="1" lang="zh-CN" altLang="en-US" b="1" dirty="0">
                <a:solidFill>
                  <a:srgbClr val="0096FF"/>
                </a:solidFill>
                <a:sym typeface="+mn-lt"/>
              </a:rPr>
              <a:t> </a:t>
            </a:r>
            <a:r>
              <a:rPr kumimoji="1" lang="en-US" altLang="zh-CN" b="1" dirty="0">
                <a:solidFill>
                  <a:srgbClr val="0096FF"/>
                </a:solidFill>
                <a:sym typeface="+mn-lt"/>
              </a:rPr>
              <a:t>+</a:t>
            </a:r>
            <a:r>
              <a:rPr kumimoji="1" lang="zh-CN" altLang="en-US" b="1" dirty="0">
                <a:solidFill>
                  <a:srgbClr val="0096FF"/>
                </a:solidFill>
                <a:sym typeface="+mn-lt"/>
              </a:rPr>
              <a:t> </a:t>
            </a:r>
            <a:r>
              <a:rPr kumimoji="1" lang="en-US" altLang="zh-CN" b="1" dirty="0">
                <a:solidFill>
                  <a:srgbClr val="0096FF"/>
                </a:solidFill>
                <a:sym typeface="+mn-lt"/>
              </a:rPr>
              <a:t>MTTR</a:t>
            </a:r>
            <a:endParaRPr kumimoji="1" lang="zh-CN" altLang="en-US" b="1" dirty="0">
              <a:solidFill>
                <a:srgbClr val="0096FF"/>
              </a:solidFill>
              <a:sym typeface="+mn-lt"/>
            </a:endParaRPr>
          </a:p>
          <a:p>
            <a:pPr lvl="1"/>
            <a:endParaRPr kumimoji="1" lang="en-US" altLang="zh-CN" dirty="0">
              <a:sym typeface="+mn-lt"/>
            </a:endParaRPr>
          </a:p>
          <a:p>
            <a:endParaRPr kumimoji="1" lang="zh-CN" altLang="en-US" b="0" dirty="0"/>
          </a:p>
        </p:txBody>
      </p:sp>
      <p:sp>
        <p:nvSpPr>
          <p:cNvPr id="4" name="灯片编号占位符 3">
            <a:extLst>
              <a:ext uri="{FF2B5EF4-FFF2-40B4-BE49-F238E27FC236}">
                <a16:creationId xmlns:a16="http://schemas.microsoft.com/office/drawing/2014/main" id="{4AC69AF1-B191-F24C-A976-BFB9DE765321}"/>
              </a:ext>
            </a:extLst>
          </p:cNvPr>
          <p:cNvSpPr>
            <a:spLocks noGrp="1"/>
          </p:cNvSpPr>
          <p:nvPr>
            <p:ph type="sldNum" sz="quarter" idx="12"/>
          </p:nvPr>
        </p:nvSpPr>
        <p:spPr/>
        <p:txBody>
          <a:bodyPr/>
          <a:lstStyle/>
          <a:p>
            <a:fld id="{ADE361C3-C043-4A6E-BDCE-8DA1E7D90A3B}" type="slidenum">
              <a:rPr lang="zh-CN" altLang="en-US" smtClean="0"/>
              <a:t>54</a:t>
            </a:fld>
            <a:endParaRPr lang="zh-CN" altLang="en-US"/>
          </a:p>
        </p:txBody>
      </p:sp>
      <p:pic>
        <p:nvPicPr>
          <p:cNvPr id="5" name="Picture 4">
            <a:extLst>
              <a:ext uri="{FF2B5EF4-FFF2-40B4-BE49-F238E27FC236}">
                <a16:creationId xmlns:a16="http://schemas.microsoft.com/office/drawing/2014/main" id="{748A5494-0EC1-274E-BDD6-356B21A424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auto">
          <a:xfrm>
            <a:off x="5508104" y="2569468"/>
            <a:ext cx="2664294" cy="937877"/>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pic>
        <p:nvPicPr>
          <p:cNvPr id="6" name="Picture 4">
            <a:extLst>
              <a:ext uri="{FF2B5EF4-FFF2-40B4-BE49-F238E27FC236}">
                <a16:creationId xmlns:a16="http://schemas.microsoft.com/office/drawing/2014/main" id="{273F5484-BA10-5A41-A07F-75619CDA6F7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5508101" y="3860400"/>
            <a:ext cx="2592288" cy="941316"/>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946910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A6BAFAE3-D1F4-4E48-8581-822A4974748B}"/>
              </a:ext>
            </a:extLst>
          </p:cNvPr>
          <p:cNvGrpSpPr/>
          <p:nvPr/>
        </p:nvGrpSpPr>
        <p:grpSpPr>
          <a:xfrm>
            <a:off x="4871651" y="3643259"/>
            <a:ext cx="1083951" cy="1234855"/>
            <a:chOff x="6030246" y="2294861"/>
            <a:chExt cx="1083951" cy="1234855"/>
          </a:xfrm>
        </p:grpSpPr>
        <p:sp>
          <p:nvSpPr>
            <p:cNvPr id="10" name="矩形 9">
              <a:extLst>
                <a:ext uri="{FF2B5EF4-FFF2-40B4-BE49-F238E27FC236}">
                  <a16:creationId xmlns:a16="http://schemas.microsoft.com/office/drawing/2014/main" id="{237F84F0-55E5-2A44-81FC-478A3BEF4E96}"/>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一个圆顶角并剪去另一个顶角的矩形 10">
              <a:extLst>
                <a:ext uri="{FF2B5EF4-FFF2-40B4-BE49-F238E27FC236}">
                  <a16:creationId xmlns:a16="http://schemas.microsoft.com/office/drawing/2014/main" id="{5E4B8FF8-19EB-9C40-8F50-3E678D7B49AE}"/>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3B88C02-1EF6-0E4F-89FD-90EEA9C85A9D}"/>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13" name="矩形 12">
              <a:extLst>
                <a:ext uri="{FF2B5EF4-FFF2-40B4-BE49-F238E27FC236}">
                  <a16:creationId xmlns:a16="http://schemas.microsoft.com/office/drawing/2014/main" id="{E15CA490-42ED-544E-B9AA-04C2E490BA97}"/>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 name="组合 4">
            <a:extLst>
              <a:ext uri="{FF2B5EF4-FFF2-40B4-BE49-F238E27FC236}">
                <a16:creationId xmlns:a16="http://schemas.microsoft.com/office/drawing/2014/main" id="{FF917105-67AA-AE4A-AA4E-7BFE799DEE4D}"/>
              </a:ext>
            </a:extLst>
          </p:cNvPr>
          <p:cNvGrpSpPr/>
          <p:nvPr/>
        </p:nvGrpSpPr>
        <p:grpSpPr>
          <a:xfrm>
            <a:off x="5364088" y="1683690"/>
            <a:ext cx="2662054" cy="1161563"/>
            <a:chOff x="5838980" y="4329138"/>
            <a:chExt cx="2662054" cy="1161563"/>
          </a:xfrm>
        </p:grpSpPr>
        <p:sp>
          <p:nvSpPr>
            <p:cNvPr id="6" name="矩形 5">
              <a:extLst>
                <a:ext uri="{FF2B5EF4-FFF2-40B4-BE49-F238E27FC236}">
                  <a16:creationId xmlns:a16="http://schemas.microsoft.com/office/drawing/2014/main" id="{7AD12A72-138F-DE4E-8699-E9D54301636B}"/>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a:extLst>
                <a:ext uri="{FF2B5EF4-FFF2-40B4-BE49-F238E27FC236}">
                  <a16:creationId xmlns:a16="http://schemas.microsoft.com/office/drawing/2014/main" id="{6E532ED0-D960-E04A-814C-E6AFF2640FB2}"/>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8" name="矩形 7">
              <a:extLst>
                <a:ext uri="{FF2B5EF4-FFF2-40B4-BE49-F238E27FC236}">
                  <a16:creationId xmlns:a16="http://schemas.microsoft.com/office/drawing/2014/main" id="{168903C1-BF8B-0048-A5A2-D91CB8E993B1}"/>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22" name="组合 21">
            <a:extLst>
              <a:ext uri="{FF2B5EF4-FFF2-40B4-BE49-F238E27FC236}">
                <a16:creationId xmlns:a16="http://schemas.microsoft.com/office/drawing/2014/main" id="{B105F89E-C78D-BF47-9575-80F6DE248CBF}"/>
              </a:ext>
            </a:extLst>
          </p:cNvPr>
          <p:cNvGrpSpPr/>
          <p:nvPr/>
        </p:nvGrpSpPr>
        <p:grpSpPr>
          <a:xfrm>
            <a:off x="7567699" y="3643259"/>
            <a:ext cx="1083951" cy="1234855"/>
            <a:chOff x="6030246" y="2294861"/>
            <a:chExt cx="1083951" cy="1234855"/>
          </a:xfrm>
        </p:grpSpPr>
        <p:sp>
          <p:nvSpPr>
            <p:cNvPr id="23" name="矩形 22">
              <a:extLst>
                <a:ext uri="{FF2B5EF4-FFF2-40B4-BE49-F238E27FC236}">
                  <a16:creationId xmlns:a16="http://schemas.microsoft.com/office/drawing/2014/main" id="{0B6A7D73-0D0F-4244-B856-A2E443334D7B}"/>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一个圆顶角并剪去另一个顶角的矩形 23">
              <a:extLst>
                <a:ext uri="{FF2B5EF4-FFF2-40B4-BE49-F238E27FC236}">
                  <a16:creationId xmlns:a16="http://schemas.microsoft.com/office/drawing/2014/main" id="{71443B1A-8F3D-3649-8523-ED7B54A45B8C}"/>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BB60E032-0BE6-1842-BF10-4C278DA88801}"/>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6" name="矩形 25">
              <a:extLst>
                <a:ext uri="{FF2B5EF4-FFF2-40B4-BE49-F238E27FC236}">
                  <a16:creationId xmlns:a16="http://schemas.microsoft.com/office/drawing/2014/main" id="{B2FE9486-0D58-6C4C-B1B1-9E953565A14E}"/>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33" name="任意形状 32">
            <a:extLst>
              <a:ext uri="{FF2B5EF4-FFF2-40B4-BE49-F238E27FC236}">
                <a16:creationId xmlns:a16="http://schemas.microsoft.com/office/drawing/2014/main" id="{86143A12-BFFF-A942-B146-0EBAF535EAD4}"/>
              </a:ext>
            </a:extLst>
          </p:cNvPr>
          <p:cNvSpPr/>
          <p:nvPr/>
        </p:nvSpPr>
        <p:spPr>
          <a:xfrm>
            <a:off x="5887092" y="2845942"/>
            <a:ext cx="307683" cy="801384"/>
          </a:xfrm>
          <a:custGeom>
            <a:avLst/>
            <a:gdLst>
              <a:gd name="connsiteX0" fmla="*/ 287677 w 307683"/>
              <a:gd name="connsiteY0" fmla="*/ 0 h 801384"/>
              <a:gd name="connsiteX1" fmla="*/ 277402 w 307683"/>
              <a:gd name="connsiteY1" fmla="*/ 595901 h 801384"/>
              <a:gd name="connsiteX2" fmla="*/ 0 w 307683"/>
              <a:gd name="connsiteY2" fmla="*/ 801384 h 801384"/>
            </a:gdLst>
            <a:ahLst/>
            <a:cxnLst>
              <a:cxn ang="0">
                <a:pos x="connsiteX0" y="connsiteY0"/>
              </a:cxn>
              <a:cxn ang="0">
                <a:pos x="connsiteX1" y="connsiteY1"/>
              </a:cxn>
              <a:cxn ang="0">
                <a:pos x="connsiteX2" y="connsiteY2"/>
              </a:cxn>
            </a:cxnLst>
            <a:rect l="l" t="t" r="r" b="b"/>
            <a:pathLst>
              <a:path w="307683" h="801384">
                <a:moveTo>
                  <a:pt x="287677" y="0"/>
                </a:moveTo>
                <a:cubicBezTo>
                  <a:pt x="306512" y="231168"/>
                  <a:pt x="325348" y="462337"/>
                  <a:pt x="277402" y="595901"/>
                </a:cubicBezTo>
                <a:cubicBezTo>
                  <a:pt x="229456" y="729465"/>
                  <a:pt x="114728" y="765424"/>
                  <a:pt x="0" y="801384"/>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任意形状 33">
            <a:extLst>
              <a:ext uri="{FF2B5EF4-FFF2-40B4-BE49-F238E27FC236}">
                <a16:creationId xmlns:a16="http://schemas.microsoft.com/office/drawing/2014/main" id="{D3686D8A-CF51-874E-8A50-EE38B418CEB6}"/>
              </a:ext>
            </a:extLst>
          </p:cNvPr>
          <p:cNvSpPr/>
          <p:nvPr/>
        </p:nvSpPr>
        <p:spPr>
          <a:xfrm>
            <a:off x="7139617" y="2856216"/>
            <a:ext cx="463259" cy="842481"/>
          </a:xfrm>
          <a:custGeom>
            <a:avLst/>
            <a:gdLst>
              <a:gd name="connsiteX0" fmla="*/ 922 w 463259"/>
              <a:gd name="connsiteY0" fmla="*/ 0 h 842481"/>
              <a:gd name="connsiteX1" fmla="*/ 72841 w 463259"/>
              <a:gd name="connsiteY1" fmla="*/ 647272 h 842481"/>
              <a:gd name="connsiteX2" fmla="*/ 463259 w 463259"/>
              <a:gd name="connsiteY2" fmla="*/ 842481 h 842481"/>
            </a:gdLst>
            <a:ahLst/>
            <a:cxnLst>
              <a:cxn ang="0">
                <a:pos x="connsiteX0" y="connsiteY0"/>
              </a:cxn>
              <a:cxn ang="0">
                <a:pos x="connsiteX1" y="connsiteY1"/>
              </a:cxn>
              <a:cxn ang="0">
                <a:pos x="connsiteX2" y="connsiteY2"/>
              </a:cxn>
            </a:cxnLst>
            <a:rect l="l" t="t" r="r" b="b"/>
            <a:pathLst>
              <a:path w="463259" h="842481">
                <a:moveTo>
                  <a:pt x="922" y="0"/>
                </a:moveTo>
                <a:cubicBezTo>
                  <a:pt x="-1647" y="253429"/>
                  <a:pt x="-4215" y="506859"/>
                  <a:pt x="72841" y="647272"/>
                </a:cubicBezTo>
                <a:cubicBezTo>
                  <a:pt x="149897" y="787686"/>
                  <a:pt x="306578" y="815083"/>
                  <a:pt x="463259" y="84248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任意形状 34">
            <a:extLst>
              <a:ext uri="{FF2B5EF4-FFF2-40B4-BE49-F238E27FC236}">
                <a16:creationId xmlns:a16="http://schemas.microsoft.com/office/drawing/2014/main" id="{98A234A3-DBA9-C349-B063-22BF8AAA6584}"/>
              </a:ext>
            </a:extLst>
          </p:cNvPr>
          <p:cNvSpPr/>
          <p:nvPr/>
        </p:nvSpPr>
        <p:spPr>
          <a:xfrm>
            <a:off x="7325474" y="2815119"/>
            <a:ext cx="493160" cy="821933"/>
          </a:xfrm>
          <a:custGeom>
            <a:avLst/>
            <a:gdLst>
              <a:gd name="connsiteX0" fmla="*/ 493160 w 493160"/>
              <a:gd name="connsiteY0" fmla="*/ 821933 h 821933"/>
              <a:gd name="connsiteX1" fmla="*/ 164387 w 493160"/>
              <a:gd name="connsiteY1" fmla="*/ 636998 h 821933"/>
              <a:gd name="connsiteX2" fmla="*/ 0 w 493160"/>
              <a:gd name="connsiteY2" fmla="*/ 0 h 821933"/>
            </a:gdLst>
            <a:ahLst/>
            <a:cxnLst>
              <a:cxn ang="0">
                <a:pos x="connsiteX0" y="connsiteY0"/>
              </a:cxn>
              <a:cxn ang="0">
                <a:pos x="connsiteX1" y="connsiteY1"/>
              </a:cxn>
              <a:cxn ang="0">
                <a:pos x="connsiteX2" y="connsiteY2"/>
              </a:cxn>
            </a:cxnLst>
            <a:rect l="l" t="t" r="r" b="b"/>
            <a:pathLst>
              <a:path w="493160" h="821933">
                <a:moveTo>
                  <a:pt x="493160" y="821933"/>
                </a:moveTo>
                <a:cubicBezTo>
                  <a:pt x="369870" y="797960"/>
                  <a:pt x="246580" y="773987"/>
                  <a:pt x="164387" y="636998"/>
                </a:cubicBezTo>
                <a:cubicBezTo>
                  <a:pt x="82194" y="500009"/>
                  <a:pt x="41097" y="250004"/>
                  <a:pt x="0" y="0"/>
                </a:cubicBezTo>
              </a:path>
            </a:pathLst>
          </a:custGeom>
          <a:noFill/>
          <a:ln w="12700">
            <a:solidFill>
              <a:schemeClr val="tx1"/>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65A17743-4504-6C49-9CD6-7A8AB8F821A9}"/>
              </a:ext>
            </a:extLst>
          </p:cNvPr>
          <p:cNvSpPr>
            <a:spLocks noGrp="1"/>
          </p:cNvSpPr>
          <p:nvPr>
            <p:ph type="title"/>
          </p:nvPr>
        </p:nvSpPr>
        <p:spPr>
          <a:xfrm>
            <a:off x="457200" y="228866"/>
            <a:ext cx="8507288" cy="900442"/>
          </a:xfrm>
        </p:spPr>
        <p:txBody>
          <a:bodyPr/>
          <a:lstStyle/>
          <a:p>
            <a:r>
              <a:rPr kumimoji="1" lang="en-US" altLang="zh-CN" dirty="0"/>
              <a:t>Achieving</a:t>
            </a:r>
            <a:r>
              <a:rPr kumimoji="1" lang="zh-CN" altLang="en-US" dirty="0"/>
              <a:t> </a:t>
            </a:r>
            <a:r>
              <a:rPr kumimoji="1" lang="en-US" altLang="zh-CN" dirty="0"/>
              <a:t>high availability: </a:t>
            </a:r>
            <a:r>
              <a:rPr kumimoji="1" lang="en-US" altLang="zh-CN" b="0" dirty="0"/>
              <a:t>handling failures</a:t>
            </a:r>
            <a:r>
              <a:rPr kumimoji="1" lang="zh-CN" altLang="en-US" b="0" dirty="0"/>
              <a:t> </a:t>
            </a:r>
            <a:r>
              <a:rPr kumimoji="1" lang="en-US" altLang="zh-CN" b="0" dirty="0"/>
              <a:t>w/ replications</a:t>
            </a:r>
            <a:endParaRPr kumimoji="1" lang="zh-CN" altLang="en-US" b="0" dirty="0"/>
          </a:p>
        </p:txBody>
      </p:sp>
      <p:sp>
        <p:nvSpPr>
          <p:cNvPr id="3" name="内容占位符 2">
            <a:extLst>
              <a:ext uri="{FF2B5EF4-FFF2-40B4-BE49-F238E27FC236}">
                <a16:creationId xmlns:a16="http://schemas.microsoft.com/office/drawing/2014/main" id="{EBEE4265-3A3F-A043-933E-05D9490BD0AF}"/>
              </a:ext>
            </a:extLst>
          </p:cNvPr>
          <p:cNvSpPr>
            <a:spLocks noGrp="1"/>
          </p:cNvSpPr>
          <p:nvPr>
            <p:ph idx="1"/>
          </p:nvPr>
        </p:nvSpPr>
        <p:spPr>
          <a:xfrm>
            <a:off x="457200" y="1129308"/>
            <a:ext cx="4418461" cy="3771636"/>
          </a:xfrm>
        </p:spPr>
        <p:txBody>
          <a:bodyPr/>
          <a:lstStyle/>
          <a:p>
            <a:r>
              <a:rPr kumimoji="1" lang="en-US" altLang="zh-CN" dirty="0"/>
              <a:t>Replication</a:t>
            </a:r>
          </a:p>
          <a:p>
            <a:pPr lvl="1"/>
            <a:r>
              <a:rPr kumimoji="1" lang="en-US" altLang="zh-CN" dirty="0"/>
              <a:t>replicas: </a:t>
            </a:r>
            <a:r>
              <a:rPr kumimoji="1" lang="en-US" altLang="zh-CN" b="0" dirty="0"/>
              <a:t>identical multiple copies</a:t>
            </a:r>
          </a:p>
          <a:p>
            <a:r>
              <a:rPr kumimoji="1" lang="en-US" altLang="zh-CN" b="0" dirty="0"/>
              <a:t>Example: </a:t>
            </a:r>
            <a:r>
              <a:rPr kumimoji="1" lang="en-US" altLang="zh-CN" dirty="0"/>
              <a:t>replicated file servers</a:t>
            </a:r>
          </a:p>
          <a:p>
            <a:pPr lvl="1"/>
            <a:r>
              <a:rPr kumimoji="1" lang="en-US" altLang="zh-CN" dirty="0"/>
              <a:t>If one copy survives, the application is available</a:t>
            </a:r>
            <a:endParaRPr kumimoji="1" lang="zh-CN" altLang="en-US" dirty="0"/>
          </a:p>
        </p:txBody>
      </p:sp>
      <p:grpSp>
        <p:nvGrpSpPr>
          <p:cNvPr id="14" name="组合 13">
            <a:extLst>
              <a:ext uri="{FF2B5EF4-FFF2-40B4-BE49-F238E27FC236}">
                <a16:creationId xmlns:a16="http://schemas.microsoft.com/office/drawing/2014/main" id="{22169C74-EED7-AA49-B1E3-6F0289F49875}"/>
              </a:ext>
            </a:extLst>
          </p:cNvPr>
          <p:cNvGrpSpPr/>
          <p:nvPr/>
        </p:nvGrpSpPr>
        <p:grpSpPr>
          <a:xfrm>
            <a:off x="5599802" y="2960435"/>
            <a:ext cx="2341033" cy="549539"/>
            <a:chOff x="6020854" y="1449708"/>
            <a:chExt cx="2341033" cy="549539"/>
          </a:xfrm>
        </p:grpSpPr>
        <p:sp>
          <p:nvSpPr>
            <p:cNvPr id="15" name="云形 14">
              <a:extLst>
                <a:ext uri="{FF2B5EF4-FFF2-40B4-BE49-F238E27FC236}">
                  <a16:creationId xmlns:a16="http://schemas.microsoft.com/office/drawing/2014/main" id="{B6AC4A09-5C5D-9C48-8BED-A3808B429D33}"/>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4545DF03-48B1-4A4C-863B-464AD537EFC0}"/>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grpSp>
        <p:nvGrpSpPr>
          <p:cNvPr id="17" name="组合 16">
            <a:extLst>
              <a:ext uri="{FF2B5EF4-FFF2-40B4-BE49-F238E27FC236}">
                <a16:creationId xmlns:a16="http://schemas.microsoft.com/office/drawing/2014/main" id="{675883D2-7F3F-B643-B623-0306B4C471D3}"/>
              </a:ext>
            </a:extLst>
          </p:cNvPr>
          <p:cNvGrpSpPr/>
          <p:nvPr/>
        </p:nvGrpSpPr>
        <p:grpSpPr>
          <a:xfrm>
            <a:off x="6209223" y="3643259"/>
            <a:ext cx="1083951" cy="1234855"/>
            <a:chOff x="6030246" y="2294861"/>
            <a:chExt cx="1083951" cy="1234855"/>
          </a:xfrm>
        </p:grpSpPr>
        <p:sp>
          <p:nvSpPr>
            <p:cNvPr id="18" name="矩形 17">
              <a:extLst>
                <a:ext uri="{FF2B5EF4-FFF2-40B4-BE49-F238E27FC236}">
                  <a16:creationId xmlns:a16="http://schemas.microsoft.com/office/drawing/2014/main" id="{BA8AD925-071A-6C46-A44D-29056F142D58}"/>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一个圆顶角并剪去另一个顶角的矩形 18">
              <a:extLst>
                <a:ext uri="{FF2B5EF4-FFF2-40B4-BE49-F238E27FC236}">
                  <a16:creationId xmlns:a16="http://schemas.microsoft.com/office/drawing/2014/main" id="{4B5583A0-4CBC-DF4D-9549-FE71733EBF0B}"/>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623BCE17-E0E0-C144-991A-81150B38425E}"/>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1" name="矩形 20">
              <a:extLst>
                <a:ext uri="{FF2B5EF4-FFF2-40B4-BE49-F238E27FC236}">
                  <a16:creationId xmlns:a16="http://schemas.microsoft.com/office/drawing/2014/main" id="{EE48D27E-9349-C94D-82EF-BBCB0F1D0C86}"/>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27" name="左大括号 26">
            <a:extLst>
              <a:ext uri="{FF2B5EF4-FFF2-40B4-BE49-F238E27FC236}">
                <a16:creationId xmlns:a16="http://schemas.microsoft.com/office/drawing/2014/main" id="{F9C12921-5A05-7249-BBCC-B81DD1A27564}"/>
              </a:ext>
            </a:extLst>
          </p:cNvPr>
          <p:cNvSpPr/>
          <p:nvPr/>
        </p:nvSpPr>
        <p:spPr>
          <a:xfrm rot="16200000">
            <a:off x="6538350" y="3105372"/>
            <a:ext cx="523474" cy="3893918"/>
          </a:xfrm>
          <a:prstGeom prst="leftBrace">
            <a:avLst>
              <a:gd name="adj1" fmla="val 8333"/>
              <a:gd name="adj2" fmla="val 5023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95A9EE11-FCC6-9245-BFED-61A2F4ABBEE3}"/>
              </a:ext>
            </a:extLst>
          </p:cNvPr>
          <p:cNvSpPr/>
          <p:nvPr/>
        </p:nvSpPr>
        <p:spPr>
          <a:xfrm>
            <a:off x="5912664" y="5205795"/>
            <a:ext cx="1774845" cy="369332"/>
          </a:xfrm>
          <a:prstGeom prst="rect">
            <a:avLst/>
          </a:prstGeom>
          <a:solidFill>
            <a:schemeClr val="bg1"/>
          </a:solidFill>
        </p:spPr>
        <p:txBody>
          <a:bodyPr wrap="none">
            <a:spAutoFit/>
          </a:bodyPr>
          <a:lstStyle/>
          <a:p>
            <a:r>
              <a:rPr kumimoji="1" lang="en-US" altLang="zh-CN" dirty="0"/>
              <a:t>Identical copies</a:t>
            </a:r>
          </a:p>
        </p:txBody>
      </p:sp>
      <p:sp>
        <p:nvSpPr>
          <p:cNvPr id="31" name="矩形 30">
            <a:extLst>
              <a:ext uri="{FF2B5EF4-FFF2-40B4-BE49-F238E27FC236}">
                <a16:creationId xmlns:a16="http://schemas.microsoft.com/office/drawing/2014/main" id="{E474D253-3B04-C240-B894-FDD3A6B232F8}"/>
              </a:ext>
            </a:extLst>
          </p:cNvPr>
          <p:cNvSpPr/>
          <p:nvPr/>
        </p:nvSpPr>
        <p:spPr>
          <a:xfrm rot="3600000">
            <a:off x="4832633" y="4274418"/>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88714776-4CD6-9242-8338-C9C942AE4924}"/>
              </a:ext>
            </a:extLst>
          </p:cNvPr>
          <p:cNvSpPr/>
          <p:nvPr/>
        </p:nvSpPr>
        <p:spPr>
          <a:xfrm rot="18000000">
            <a:off x="4848956" y="4288235"/>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6" name="图片 35">
            <a:extLst>
              <a:ext uri="{FF2B5EF4-FFF2-40B4-BE49-F238E27FC236}">
                <a16:creationId xmlns:a16="http://schemas.microsoft.com/office/drawing/2014/main" id="{046A6A77-A1A9-E947-8C8D-C91DDDC925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92703" y="3536535"/>
            <a:ext cx="187674" cy="187674"/>
          </a:xfrm>
          <a:prstGeom prst="rect">
            <a:avLst/>
          </a:prstGeom>
        </p:spPr>
      </p:pic>
      <p:pic>
        <p:nvPicPr>
          <p:cNvPr id="37" name="图片 36">
            <a:extLst>
              <a:ext uri="{FF2B5EF4-FFF2-40B4-BE49-F238E27FC236}">
                <a16:creationId xmlns:a16="http://schemas.microsoft.com/office/drawing/2014/main" id="{983360C5-0407-6C48-A3EC-D3068D8911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82551" y="2639787"/>
            <a:ext cx="412923" cy="412923"/>
          </a:xfrm>
          <a:prstGeom prst="rect">
            <a:avLst/>
          </a:prstGeom>
        </p:spPr>
      </p:pic>
      <p:pic>
        <p:nvPicPr>
          <p:cNvPr id="38" name="图片 37">
            <a:extLst>
              <a:ext uri="{FF2B5EF4-FFF2-40B4-BE49-F238E27FC236}">
                <a16:creationId xmlns:a16="http://schemas.microsoft.com/office/drawing/2014/main" id="{527D0A8E-50C3-5B4A-94F1-7B4BCFF73D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26286" y="3551233"/>
            <a:ext cx="202952" cy="202952"/>
          </a:xfrm>
          <a:prstGeom prst="rect">
            <a:avLst/>
          </a:prstGeom>
        </p:spPr>
      </p:pic>
    </p:spTree>
    <p:extLst>
      <p:ext uri="{BB962C8B-B14F-4D97-AF65-F5344CB8AC3E}">
        <p14:creationId xmlns:p14="http://schemas.microsoft.com/office/powerpoint/2010/main" val="40289083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A6BAFAE3-D1F4-4E48-8581-822A4974748B}"/>
              </a:ext>
            </a:extLst>
          </p:cNvPr>
          <p:cNvGrpSpPr/>
          <p:nvPr/>
        </p:nvGrpSpPr>
        <p:grpSpPr>
          <a:xfrm>
            <a:off x="4871651" y="3643259"/>
            <a:ext cx="1083951" cy="1234855"/>
            <a:chOff x="6030246" y="2294861"/>
            <a:chExt cx="1083951" cy="1234855"/>
          </a:xfrm>
        </p:grpSpPr>
        <p:sp>
          <p:nvSpPr>
            <p:cNvPr id="10" name="矩形 9">
              <a:extLst>
                <a:ext uri="{FF2B5EF4-FFF2-40B4-BE49-F238E27FC236}">
                  <a16:creationId xmlns:a16="http://schemas.microsoft.com/office/drawing/2014/main" id="{237F84F0-55E5-2A44-81FC-478A3BEF4E96}"/>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一个圆顶角并剪去另一个顶角的矩形 10">
              <a:extLst>
                <a:ext uri="{FF2B5EF4-FFF2-40B4-BE49-F238E27FC236}">
                  <a16:creationId xmlns:a16="http://schemas.microsoft.com/office/drawing/2014/main" id="{5E4B8FF8-19EB-9C40-8F50-3E678D7B49AE}"/>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3B88C02-1EF6-0E4F-89FD-90EEA9C85A9D}"/>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13" name="矩形 12">
              <a:extLst>
                <a:ext uri="{FF2B5EF4-FFF2-40B4-BE49-F238E27FC236}">
                  <a16:creationId xmlns:a16="http://schemas.microsoft.com/office/drawing/2014/main" id="{E15CA490-42ED-544E-B9AA-04C2E490BA97}"/>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 name="组合 4">
            <a:extLst>
              <a:ext uri="{FF2B5EF4-FFF2-40B4-BE49-F238E27FC236}">
                <a16:creationId xmlns:a16="http://schemas.microsoft.com/office/drawing/2014/main" id="{FF917105-67AA-AE4A-AA4E-7BFE799DEE4D}"/>
              </a:ext>
            </a:extLst>
          </p:cNvPr>
          <p:cNvGrpSpPr/>
          <p:nvPr/>
        </p:nvGrpSpPr>
        <p:grpSpPr>
          <a:xfrm>
            <a:off x="5364088" y="1683690"/>
            <a:ext cx="2662054" cy="1161563"/>
            <a:chOff x="5838980" y="4329138"/>
            <a:chExt cx="2662054" cy="1161563"/>
          </a:xfrm>
        </p:grpSpPr>
        <p:sp>
          <p:nvSpPr>
            <p:cNvPr id="6" name="矩形 5">
              <a:extLst>
                <a:ext uri="{FF2B5EF4-FFF2-40B4-BE49-F238E27FC236}">
                  <a16:creationId xmlns:a16="http://schemas.microsoft.com/office/drawing/2014/main" id="{7AD12A72-138F-DE4E-8699-E9D54301636B}"/>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a:extLst>
                <a:ext uri="{FF2B5EF4-FFF2-40B4-BE49-F238E27FC236}">
                  <a16:creationId xmlns:a16="http://schemas.microsoft.com/office/drawing/2014/main" id="{6E532ED0-D960-E04A-814C-E6AFF2640FB2}"/>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8" name="矩形 7">
              <a:extLst>
                <a:ext uri="{FF2B5EF4-FFF2-40B4-BE49-F238E27FC236}">
                  <a16:creationId xmlns:a16="http://schemas.microsoft.com/office/drawing/2014/main" id="{168903C1-BF8B-0048-A5A2-D91CB8E993B1}"/>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22" name="组合 21">
            <a:extLst>
              <a:ext uri="{FF2B5EF4-FFF2-40B4-BE49-F238E27FC236}">
                <a16:creationId xmlns:a16="http://schemas.microsoft.com/office/drawing/2014/main" id="{B105F89E-C78D-BF47-9575-80F6DE248CBF}"/>
              </a:ext>
            </a:extLst>
          </p:cNvPr>
          <p:cNvGrpSpPr/>
          <p:nvPr/>
        </p:nvGrpSpPr>
        <p:grpSpPr>
          <a:xfrm>
            <a:off x="7567699" y="3643259"/>
            <a:ext cx="1083951" cy="1234855"/>
            <a:chOff x="6030246" y="2294861"/>
            <a:chExt cx="1083951" cy="1234855"/>
          </a:xfrm>
        </p:grpSpPr>
        <p:sp>
          <p:nvSpPr>
            <p:cNvPr id="23" name="矩形 22">
              <a:extLst>
                <a:ext uri="{FF2B5EF4-FFF2-40B4-BE49-F238E27FC236}">
                  <a16:creationId xmlns:a16="http://schemas.microsoft.com/office/drawing/2014/main" id="{0B6A7D73-0D0F-4244-B856-A2E443334D7B}"/>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一个圆顶角并剪去另一个顶角的矩形 23">
              <a:extLst>
                <a:ext uri="{FF2B5EF4-FFF2-40B4-BE49-F238E27FC236}">
                  <a16:creationId xmlns:a16="http://schemas.microsoft.com/office/drawing/2014/main" id="{71443B1A-8F3D-3649-8523-ED7B54A45B8C}"/>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BB60E032-0BE6-1842-BF10-4C278DA88801}"/>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6" name="矩形 25">
              <a:extLst>
                <a:ext uri="{FF2B5EF4-FFF2-40B4-BE49-F238E27FC236}">
                  <a16:creationId xmlns:a16="http://schemas.microsoft.com/office/drawing/2014/main" id="{B2FE9486-0D58-6C4C-B1B1-9E953565A14E}"/>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2" name="标题 1">
            <a:extLst>
              <a:ext uri="{FF2B5EF4-FFF2-40B4-BE49-F238E27FC236}">
                <a16:creationId xmlns:a16="http://schemas.microsoft.com/office/drawing/2014/main" id="{65A17743-4504-6C49-9CD6-7A8AB8F821A9}"/>
              </a:ext>
            </a:extLst>
          </p:cNvPr>
          <p:cNvSpPr>
            <a:spLocks noGrp="1"/>
          </p:cNvSpPr>
          <p:nvPr>
            <p:ph type="title"/>
          </p:nvPr>
        </p:nvSpPr>
        <p:spPr/>
        <p:txBody>
          <a:bodyPr/>
          <a:lstStyle/>
          <a:p>
            <a:r>
              <a:rPr kumimoji="1" lang="en-US" altLang="zh-CN" dirty="0"/>
              <a:t>Challenge: consistency</a:t>
            </a:r>
            <a:endParaRPr kumimoji="1" lang="zh-CN" altLang="en-US" b="0" dirty="0"/>
          </a:p>
        </p:txBody>
      </p:sp>
      <p:sp>
        <p:nvSpPr>
          <p:cNvPr id="3" name="内容占位符 2">
            <a:extLst>
              <a:ext uri="{FF2B5EF4-FFF2-40B4-BE49-F238E27FC236}">
                <a16:creationId xmlns:a16="http://schemas.microsoft.com/office/drawing/2014/main" id="{EBEE4265-3A3F-A043-933E-05D9490BD0AF}"/>
              </a:ext>
            </a:extLst>
          </p:cNvPr>
          <p:cNvSpPr>
            <a:spLocks noGrp="1"/>
          </p:cNvSpPr>
          <p:nvPr>
            <p:ph idx="1"/>
          </p:nvPr>
        </p:nvSpPr>
        <p:spPr>
          <a:xfrm>
            <a:off x="457200" y="1129308"/>
            <a:ext cx="4418461" cy="3771636"/>
          </a:xfrm>
        </p:spPr>
        <p:txBody>
          <a:bodyPr/>
          <a:lstStyle/>
          <a:p>
            <a:r>
              <a:rPr kumimoji="1" lang="en-US" altLang="zh-CN" dirty="0"/>
              <a:t>Replication</a:t>
            </a:r>
          </a:p>
          <a:p>
            <a:pPr lvl="1"/>
            <a:r>
              <a:rPr kumimoji="1" lang="en-US" altLang="zh-CN" dirty="0"/>
              <a:t>replicas: identical multiple copies</a:t>
            </a:r>
          </a:p>
          <a:p>
            <a:r>
              <a:rPr kumimoji="1" lang="en-US" altLang="zh-CN" b="0" dirty="0"/>
              <a:t>Example: </a:t>
            </a:r>
            <a:r>
              <a:rPr kumimoji="1" lang="en-US" altLang="zh-CN" dirty="0"/>
              <a:t>replicated file servers</a:t>
            </a:r>
          </a:p>
          <a:p>
            <a:pPr lvl="1"/>
            <a:r>
              <a:rPr kumimoji="1" lang="en-US" altLang="zh-CN" dirty="0"/>
              <a:t>If one copy survives, the application is available</a:t>
            </a:r>
            <a:endParaRPr kumimoji="1" lang="zh-CN" altLang="en-US" dirty="0"/>
          </a:p>
          <a:p>
            <a:r>
              <a:rPr kumimoji="1" lang="en-US" altLang="zh-CN" dirty="0"/>
              <a:t>Challenge: </a:t>
            </a:r>
            <a:r>
              <a:rPr kumimoji="1" lang="en-US" altLang="zh-CN" dirty="0">
                <a:solidFill>
                  <a:srgbClr val="FF5F00"/>
                </a:solidFill>
              </a:rPr>
              <a:t>consistency</a:t>
            </a:r>
          </a:p>
          <a:p>
            <a:pPr marL="74250" lvl="1" indent="0">
              <a:buNone/>
            </a:pPr>
            <a:endParaRPr kumimoji="1" lang="zh-CN" altLang="en-US" dirty="0"/>
          </a:p>
        </p:txBody>
      </p:sp>
      <p:grpSp>
        <p:nvGrpSpPr>
          <p:cNvPr id="14" name="组合 13">
            <a:extLst>
              <a:ext uri="{FF2B5EF4-FFF2-40B4-BE49-F238E27FC236}">
                <a16:creationId xmlns:a16="http://schemas.microsoft.com/office/drawing/2014/main" id="{22169C74-EED7-AA49-B1E3-6F0289F49875}"/>
              </a:ext>
            </a:extLst>
          </p:cNvPr>
          <p:cNvGrpSpPr/>
          <p:nvPr/>
        </p:nvGrpSpPr>
        <p:grpSpPr>
          <a:xfrm>
            <a:off x="5599802" y="2960435"/>
            <a:ext cx="2341033" cy="549539"/>
            <a:chOff x="6020854" y="1449708"/>
            <a:chExt cx="2341033" cy="549539"/>
          </a:xfrm>
        </p:grpSpPr>
        <p:sp>
          <p:nvSpPr>
            <p:cNvPr id="15" name="云形 14">
              <a:extLst>
                <a:ext uri="{FF2B5EF4-FFF2-40B4-BE49-F238E27FC236}">
                  <a16:creationId xmlns:a16="http://schemas.microsoft.com/office/drawing/2014/main" id="{B6AC4A09-5C5D-9C48-8BED-A3808B429D33}"/>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4545DF03-48B1-4A4C-863B-464AD537EFC0}"/>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grpSp>
        <p:nvGrpSpPr>
          <p:cNvPr id="17" name="组合 16">
            <a:extLst>
              <a:ext uri="{FF2B5EF4-FFF2-40B4-BE49-F238E27FC236}">
                <a16:creationId xmlns:a16="http://schemas.microsoft.com/office/drawing/2014/main" id="{675883D2-7F3F-B643-B623-0306B4C471D3}"/>
              </a:ext>
            </a:extLst>
          </p:cNvPr>
          <p:cNvGrpSpPr/>
          <p:nvPr/>
        </p:nvGrpSpPr>
        <p:grpSpPr>
          <a:xfrm>
            <a:off x="6209223" y="3643259"/>
            <a:ext cx="1083951" cy="1234855"/>
            <a:chOff x="6030246" y="2294861"/>
            <a:chExt cx="1083951" cy="1234855"/>
          </a:xfrm>
        </p:grpSpPr>
        <p:sp>
          <p:nvSpPr>
            <p:cNvPr id="18" name="矩形 17">
              <a:extLst>
                <a:ext uri="{FF2B5EF4-FFF2-40B4-BE49-F238E27FC236}">
                  <a16:creationId xmlns:a16="http://schemas.microsoft.com/office/drawing/2014/main" id="{BA8AD925-071A-6C46-A44D-29056F142D58}"/>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一个圆顶角并剪去另一个顶角的矩形 18">
              <a:extLst>
                <a:ext uri="{FF2B5EF4-FFF2-40B4-BE49-F238E27FC236}">
                  <a16:creationId xmlns:a16="http://schemas.microsoft.com/office/drawing/2014/main" id="{4B5583A0-4CBC-DF4D-9549-FE71733EBF0B}"/>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623BCE17-E0E0-C144-991A-81150B38425E}"/>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1" name="矩形 20">
              <a:extLst>
                <a:ext uri="{FF2B5EF4-FFF2-40B4-BE49-F238E27FC236}">
                  <a16:creationId xmlns:a16="http://schemas.microsoft.com/office/drawing/2014/main" id="{EE48D27E-9349-C94D-82EF-BBCB0F1D0C86}"/>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Tree>
    <p:extLst>
      <p:ext uri="{BB962C8B-B14F-4D97-AF65-F5344CB8AC3E}">
        <p14:creationId xmlns:p14="http://schemas.microsoft.com/office/powerpoint/2010/main" val="1256061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A6BAFAE3-D1F4-4E48-8581-822A4974748B}"/>
              </a:ext>
            </a:extLst>
          </p:cNvPr>
          <p:cNvGrpSpPr/>
          <p:nvPr/>
        </p:nvGrpSpPr>
        <p:grpSpPr>
          <a:xfrm>
            <a:off x="4871651" y="3643259"/>
            <a:ext cx="1083951" cy="1234855"/>
            <a:chOff x="6030246" y="2294861"/>
            <a:chExt cx="1083951" cy="1234855"/>
          </a:xfrm>
        </p:grpSpPr>
        <p:sp>
          <p:nvSpPr>
            <p:cNvPr id="10" name="矩形 9">
              <a:extLst>
                <a:ext uri="{FF2B5EF4-FFF2-40B4-BE49-F238E27FC236}">
                  <a16:creationId xmlns:a16="http://schemas.microsoft.com/office/drawing/2014/main" id="{237F84F0-55E5-2A44-81FC-478A3BEF4E96}"/>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一个圆顶角并剪去另一个顶角的矩形 10">
              <a:extLst>
                <a:ext uri="{FF2B5EF4-FFF2-40B4-BE49-F238E27FC236}">
                  <a16:creationId xmlns:a16="http://schemas.microsoft.com/office/drawing/2014/main" id="{5E4B8FF8-19EB-9C40-8F50-3E678D7B49AE}"/>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3B88C02-1EF6-0E4F-89FD-90EEA9C85A9D}"/>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13" name="矩形 12">
              <a:extLst>
                <a:ext uri="{FF2B5EF4-FFF2-40B4-BE49-F238E27FC236}">
                  <a16:creationId xmlns:a16="http://schemas.microsoft.com/office/drawing/2014/main" id="{E15CA490-42ED-544E-B9AA-04C2E490BA97}"/>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 name="组合 4">
            <a:extLst>
              <a:ext uri="{FF2B5EF4-FFF2-40B4-BE49-F238E27FC236}">
                <a16:creationId xmlns:a16="http://schemas.microsoft.com/office/drawing/2014/main" id="{FF917105-67AA-AE4A-AA4E-7BFE799DEE4D}"/>
              </a:ext>
            </a:extLst>
          </p:cNvPr>
          <p:cNvGrpSpPr/>
          <p:nvPr/>
        </p:nvGrpSpPr>
        <p:grpSpPr>
          <a:xfrm>
            <a:off x="5364088" y="1683690"/>
            <a:ext cx="2662054" cy="1161563"/>
            <a:chOff x="5838980" y="4329138"/>
            <a:chExt cx="2662054" cy="1161563"/>
          </a:xfrm>
        </p:grpSpPr>
        <p:sp>
          <p:nvSpPr>
            <p:cNvPr id="6" name="矩形 5">
              <a:extLst>
                <a:ext uri="{FF2B5EF4-FFF2-40B4-BE49-F238E27FC236}">
                  <a16:creationId xmlns:a16="http://schemas.microsoft.com/office/drawing/2014/main" id="{7AD12A72-138F-DE4E-8699-E9D54301636B}"/>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a:extLst>
                <a:ext uri="{FF2B5EF4-FFF2-40B4-BE49-F238E27FC236}">
                  <a16:creationId xmlns:a16="http://schemas.microsoft.com/office/drawing/2014/main" id="{6E532ED0-D960-E04A-814C-E6AFF2640FB2}"/>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8" name="矩形 7">
              <a:extLst>
                <a:ext uri="{FF2B5EF4-FFF2-40B4-BE49-F238E27FC236}">
                  <a16:creationId xmlns:a16="http://schemas.microsoft.com/office/drawing/2014/main" id="{168903C1-BF8B-0048-A5A2-D91CB8E993B1}"/>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22" name="组合 21">
            <a:extLst>
              <a:ext uri="{FF2B5EF4-FFF2-40B4-BE49-F238E27FC236}">
                <a16:creationId xmlns:a16="http://schemas.microsoft.com/office/drawing/2014/main" id="{B105F89E-C78D-BF47-9575-80F6DE248CBF}"/>
              </a:ext>
            </a:extLst>
          </p:cNvPr>
          <p:cNvGrpSpPr/>
          <p:nvPr/>
        </p:nvGrpSpPr>
        <p:grpSpPr>
          <a:xfrm>
            <a:off x="7567699" y="3643259"/>
            <a:ext cx="1083951" cy="1234855"/>
            <a:chOff x="6030246" y="2294861"/>
            <a:chExt cx="1083951" cy="1234855"/>
          </a:xfrm>
        </p:grpSpPr>
        <p:sp>
          <p:nvSpPr>
            <p:cNvPr id="23" name="矩形 22">
              <a:extLst>
                <a:ext uri="{FF2B5EF4-FFF2-40B4-BE49-F238E27FC236}">
                  <a16:creationId xmlns:a16="http://schemas.microsoft.com/office/drawing/2014/main" id="{0B6A7D73-0D0F-4244-B856-A2E443334D7B}"/>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一个圆顶角并剪去另一个顶角的矩形 23">
              <a:extLst>
                <a:ext uri="{FF2B5EF4-FFF2-40B4-BE49-F238E27FC236}">
                  <a16:creationId xmlns:a16="http://schemas.microsoft.com/office/drawing/2014/main" id="{71443B1A-8F3D-3649-8523-ED7B54A45B8C}"/>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BB60E032-0BE6-1842-BF10-4C278DA88801}"/>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6" name="矩形 25">
              <a:extLst>
                <a:ext uri="{FF2B5EF4-FFF2-40B4-BE49-F238E27FC236}">
                  <a16:creationId xmlns:a16="http://schemas.microsoft.com/office/drawing/2014/main" id="{B2FE9486-0D58-6C4C-B1B1-9E953565A14E}"/>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2" name="标题 1">
            <a:extLst>
              <a:ext uri="{FF2B5EF4-FFF2-40B4-BE49-F238E27FC236}">
                <a16:creationId xmlns:a16="http://schemas.microsoft.com/office/drawing/2014/main" id="{65A17743-4504-6C49-9CD6-7A8AB8F821A9}"/>
              </a:ext>
            </a:extLst>
          </p:cNvPr>
          <p:cNvSpPr>
            <a:spLocks noGrp="1"/>
          </p:cNvSpPr>
          <p:nvPr>
            <p:ph type="title"/>
          </p:nvPr>
        </p:nvSpPr>
        <p:spPr/>
        <p:txBody>
          <a:bodyPr/>
          <a:lstStyle/>
          <a:p>
            <a:r>
              <a:rPr kumimoji="1" lang="en-US" altLang="zh-CN" dirty="0"/>
              <a:t>Challenge: consistency</a:t>
            </a:r>
            <a:endParaRPr kumimoji="1" lang="zh-CN" altLang="en-US" b="0" dirty="0"/>
          </a:p>
        </p:txBody>
      </p:sp>
      <p:sp>
        <p:nvSpPr>
          <p:cNvPr id="3" name="内容占位符 2">
            <a:extLst>
              <a:ext uri="{FF2B5EF4-FFF2-40B4-BE49-F238E27FC236}">
                <a16:creationId xmlns:a16="http://schemas.microsoft.com/office/drawing/2014/main" id="{EBEE4265-3A3F-A043-933E-05D9490BD0AF}"/>
              </a:ext>
            </a:extLst>
          </p:cNvPr>
          <p:cNvSpPr>
            <a:spLocks noGrp="1"/>
          </p:cNvSpPr>
          <p:nvPr>
            <p:ph idx="1"/>
          </p:nvPr>
        </p:nvSpPr>
        <p:spPr>
          <a:xfrm>
            <a:off x="457200" y="1129308"/>
            <a:ext cx="4418461" cy="3771636"/>
          </a:xfrm>
        </p:spPr>
        <p:txBody>
          <a:bodyPr/>
          <a:lstStyle/>
          <a:p>
            <a:r>
              <a:rPr kumimoji="1" lang="en-US" altLang="zh-CN" dirty="0"/>
              <a:t>Replication</a:t>
            </a:r>
          </a:p>
          <a:p>
            <a:pPr lvl="1"/>
            <a:r>
              <a:rPr kumimoji="1" lang="en-US" altLang="zh-CN" dirty="0"/>
              <a:t>replicas: identical multiple copies</a:t>
            </a:r>
          </a:p>
          <a:p>
            <a:r>
              <a:rPr kumimoji="1" lang="en-US" altLang="zh-CN" b="0" dirty="0"/>
              <a:t>Example: </a:t>
            </a:r>
            <a:r>
              <a:rPr kumimoji="1" lang="en-US" altLang="zh-CN" dirty="0"/>
              <a:t>replicated file servers</a:t>
            </a:r>
          </a:p>
          <a:p>
            <a:pPr lvl="1"/>
            <a:r>
              <a:rPr kumimoji="1" lang="en-US" altLang="zh-CN" dirty="0"/>
              <a:t>If one copy survives, the application is available</a:t>
            </a:r>
            <a:endParaRPr kumimoji="1" lang="zh-CN" altLang="en-US" dirty="0"/>
          </a:p>
          <a:p>
            <a:r>
              <a:rPr kumimoji="1" lang="en-US" altLang="zh-CN" dirty="0"/>
              <a:t>Challenge: consistency</a:t>
            </a:r>
          </a:p>
          <a:p>
            <a:pPr marL="342900" indent="-342900">
              <a:buAutoNum type="arabicPeriod"/>
            </a:pPr>
            <a:r>
              <a:rPr kumimoji="1" lang="en-US" altLang="zh-CN" b="0" dirty="0"/>
              <a:t>Application put file </a:t>
            </a:r>
            <a:r>
              <a:rPr kumimoji="1" lang="en-US" altLang="zh-CN" dirty="0">
                <a:solidFill>
                  <a:srgbClr val="FF7E79"/>
                </a:solidFill>
              </a:rPr>
              <a:t>A</a:t>
            </a:r>
            <a:r>
              <a:rPr kumimoji="1" lang="en-US" altLang="zh-CN" b="0" dirty="0"/>
              <a:t> to one server</a:t>
            </a:r>
          </a:p>
          <a:p>
            <a:pPr marL="74250" lvl="1" indent="0">
              <a:buNone/>
            </a:pPr>
            <a:endParaRPr kumimoji="1" lang="zh-CN" altLang="en-US" dirty="0"/>
          </a:p>
        </p:txBody>
      </p:sp>
      <p:grpSp>
        <p:nvGrpSpPr>
          <p:cNvPr id="17" name="组合 16">
            <a:extLst>
              <a:ext uri="{FF2B5EF4-FFF2-40B4-BE49-F238E27FC236}">
                <a16:creationId xmlns:a16="http://schemas.microsoft.com/office/drawing/2014/main" id="{675883D2-7F3F-B643-B623-0306B4C471D3}"/>
              </a:ext>
            </a:extLst>
          </p:cNvPr>
          <p:cNvGrpSpPr/>
          <p:nvPr/>
        </p:nvGrpSpPr>
        <p:grpSpPr>
          <a:xfrm>
            <a:off x="6209223" y="3643259"/>
            <a:ext cx="1083951" cy="1234855"/>
            <a:chOff x="6030246" y="2294861"/>
            <a:chExt cx="1083951" cy="1234855"/>
          </a:xfrm>
        </p:grpSpPr>
        <p:sp>
          <p:nvSpPr>
            <p:cNvPr id="18" name="矩形 17">
              <a:extLst>
                <a:ext uri="{FF2B5EF4-FFF2-40B4-BE49-F238E27FC236}">
                  <a16:creationId xmlns:a16="http://schemas.microsoft.com/office/drawing/2014/main" id="{BA8AD925-071A-6C46-A44D-29056F142D58}"/>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一个圆顶角并剪去另一个顶角的矩形 18">
              <a:extLst>
                <a:ext uri="{FF2B5EF4-FFF2-40B4-BE49-F238E27FC236}">
                  <a16:creationId xmlns:a16="http://schemas.microsoft.com/office/drawing/2014/main" id="{4B5583A0-4CBC-DF4D-9549-FE71733EBF0B}"/>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623BCE17-E0E0-C144-991A-81150B38425E}"/>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1" name="矩形 20">
              <a:extLst>
                <a:ext uri="{FF2B5EF4-FFF2-40B4-BE49-F238E27FC236}">
                  <a16:creationId xmlns:a16="http://schemas.microsoft.com/office/drawing/2014/main" id="{EE48D27E-9349-C94D-82EF-BBCB0F1D0C86}"/>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34" name="任意形状 33">
            <a:extLst>
              <a:ext uri="{FF2B5EF4-FFF2-40B4-BE49-F238E27FC236}">
                <a16:creationId xmlns:a16="http://schemas.microsoft.com/office/drawing/2014/main" id="{33811ACA-DC0B-C949-8590-79DBC1F229B9}"/>
              </a:ext>
            </a:extLst>
          </p:cNvPr>
          <p:cNvSpPr/>
          <p:nvPr/>
        </p:nvSpPr>
        <p:spPr>
          <a:xfrm>
            <a:off x="5011246" y="2883606"/>
            <a:ext cx="936237" cy="813536"/>
          </a:xfrm>
          <a:custGeom>
            <a:avLst/>
            <a:gdLst>
              <a:gd name="connsiteX0" fmla="*/ 860685 w 936237"/>
              <a:gd name="connsiteY0" fmla="*/ 12818 h 813536"/>
              <a:gd name="connsiteX1" fmla="*/ 924940 w 936237"/>
              <a:gd name="connsiteY1" fmla="*/ 86958 h 813536"/>
              <a:gd name="connsiteX2" fmla="*/ 855742 w 936237"/>
              <a:gd name="connsiteY2" fmla="*/ 665255 h 813536"/>
              <a:gd name="connsiteX3" fmla="*/ 188477 w 936237"/>
              <a:gd name="connsiteY3" fmla="*/ 452718 h 813536"/>
              <a:gd name="connsiteX4" fmla="*/ 5597 w 936237"/>
              <a:gd name="connsiteY4" fmla="*/ 462604 h 813536"/>
              <a:gd name="connsiteX5" fmla="*/ 64910 w 936237"/>
              <a:gd name="connsiteY5" fmla="*/ 813536 h 81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6237" h="813536">
                <a:moveTo>
                  <a:pt x="860685" y="12818"/>
                </a:moveTo>
                <a:cubicBezTo>
                  <a:pt x="893224" y="-4482"/>
                  <a:pt x="925764" y="-21781"/>
                  <a:pt x="924940" y="86958"/>
                </a:cubicBezTo>
                <a:cubicBezTo>
                  <a:pt x="924116" y="195697"/>
                  <a:pt x="978486" y="604295"/>
                  <a:pt x="855742" y="665255"/>
                </a:cubicBezTo>
                <a:cubicBezTo>
                  <a:pt x="732998" y="726215"/>
                  <a:pt x="330168" y="486493"/>
                  <a:pt x="188477" y="452718"/>
                </a:cubicBezTo>
                <a:cubicBezTo>
                  <a:pt x="46786" y="418943"/>
                  <a:pt x="26191" y="402468"/>
                  <a:pt x="5597" y="462604"/>
                </a:cubicBezTo>
                <a:cubicBezTo>
                  <a:pt x="-14998" y="522740"/>
                  <a:pt x="24956" y="668138"/>
                  <a:pt x="64910" y="813536"/>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1" name="组合 30">
            <a:extLst>
              <a:ext uri="{FF2B5EF4-FFF2-40B4-BE49-F238E27FC236}">
                <a16:creationId xmlns:a16="http://schemas.microsoft.com/office/drawing/2014/main" id="{F32F55F2-0C7D-6A4A-B52F-0B5286AE4655}"/>
              </a:ext>
            </a:extLst>
          </p:cNvPr>
          <p:cNvGrpSpPr/>
          <p:nvPr/>
        </p:nvGrpSpPr>
        <p:grpSpPr>
          <a:xfrm>
            <a:off x="5114619" y="3176676"/>
            <a:ext cx="312906" cy="369332"/>
            <a:chOff x="4946615" y="1246864"/>
            <a:chExt cx="312906" cy="369332"/>
          </a:xfrm>
        </p:grpSpPr>
        <p:sp>
          <p:nvSpPr>
            <p:cNvPr id="4" name="椭圆 3">
              <a:extLst>
                <a:ext uri="{FF2B5EF4-FFF2-40B4-BE49-F238E27FC236}">
                  <a16:creationId xmlns:a16="http://schemas.microsoft.com/office/drawing/2014/main" id="{BB415170-9C9F-3349-8656-9BED6EB0D361}"/>
                </a:ext>
              </a:extLst>
            </p:cNvPr>
            <p:cNvSpPr/>
            <p:nvPr/>
          </p:nvSpPr>
          <p:spPr>
            <a:xfrm>
              <a:off x="4960968" y="1273324"/>
              <a:ext cx="288000" cy="288032"/>
            </a:xfrm>
            <a:prstGeom prst="ellipse">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389D56DE-2A38-1242-8932-64C562230197}"/>
                </a:ext>
              </a:extLst>
            </p:cNvPr>
            <p:cNvSpPr txBox="1"/>
            <p:nvPr/>
          </p:nvSpPr>
          <p:spPr>
            <a:xfrm>
              <a:off x="4946615" y="1246864"/>
              <a:ext cx="312906" cy="369332"/>
            </a:xfrm>
            <a:prstGeom prst="rect">
              <a:avLst/>
            </a:prstGeom>
            <a:noFill/>
          </p:spPr>
          <p:txBody>
            <a:bodyPr wrap="none" rtlCol="0">
              <a:spAutoFit/>
            </a:bodyPr>
            <a:lstStyle/>
            <a:p>
              <a:r>
                <a:rPr kumimoji="1" lang="en-US" altLang="zh-CN" dirty="0">
                  <a:solidFill>
                    <a:schemeClr val="bg1"/>
                  </a:solidFill>
                </a:rPr>
                <a:t>1</a:t>
              </a:r>
              <a:endParaRPr kumimoji="1" lang="zh-CN" altLang="en-US" dirty="0">
                <a:solidFill>
                  <a:schemeClr val="bg1"/>
                </a:solidFill>
              </a:endParaRPr>
            </a:p>
          </p:txBody>
        </p:sp>
      </p:grpSp>
      <p:grpSp>
        <p:nvGrpSpPr>
          <p:cNvPr id="14" name="组合 13">
            <a:extLst>
              <a:ext uri="{FF2B5EF4-FFF2-40B4-BE49-F238E27FC236}">
                <a16:creationId xmlns:a16="http://schemas.microsoft.com/office/drawing/2014/main" id="{22169C74-EED7-AA49-B1E3-6F0289F49875}"/>
              </a:ext>
            </a:extLst>
          </p:cNvPr>
          <p:cNvGrpSpPr/>
          <p:nvPr/>
        </p:nvGrpSpPr>
        <p:grpSpPr>
          <a:xfrm>
            <a:off x="5599802" y="2960435"/>
            <a:ext cx="2341033" cy="549539"/>
            <a:chOff x="6020854" y="1449708"/>
            <a:chExt cx="2341033" cy="549539"/>
          </a:xfrm>
        </p:grpSpPr>
        <p:sp>
          <p:nvSpPr>
            <p:cNvPr id="15" name="云形 14">
              <a:extLst>
                <a:ext uri="{FF2B5EF4-FFF2-40B4-BE49-F238E27FC236}">
                  <a16:creationId xmlns:a16="http://schemas.microsoft.com/office/drawing/2014/main" id="{B6AC4A09-5C5D-9C48-8BED-A3808B429D33}"/>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4545DF03-48B1-4A4C-863B-464AD537EFC0}"/>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pic>
        <p:nvPicPr>
          <p:cNvPr id="32" name="图片 31">
            <a:extLst>
              <a:ext uri="{FF2B5EF4-FFF2-40B4-BE49-F238E27FC236}">
                <a16:creationId xmlns:a16="http://schemas.microsoft.com/office/drawing/2014/main" id="{B21AD382-1A56-6145-92D0-6D4B8DDB71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96842" y="2767909"/>
            <a:ext cx="187674" cy="187674"/>
          </a:xfrm>
          <a:prstGeom prst="rect">
            <a:avLst/>
          </a:prstGeom>
        </p:spPr>
      </p:pic>
    </p:spTree>
    <p:extLst>
      <p:ext uri="{BB962C8B-B14F-4D97-AF65-F5344CB8AC3E}">
        <p14:creationId xmlns:p14="http://schemas.microsoft.com/office/powerpoint/2010/main" val="698950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A6BAFAE3-D1F4-4E48-8581-822A4974748B}"/>
              </a:ext>
            </a:extLst>
          </p:cNvPr>
          <p:cNvGrpSpPr/>
          <p:nvPr/>
        </p:nvGrpSpPr>
        <p:grpSpPr>
          <a:xfrm>
            <a:off x="4871651" y="3643259"/>
            <a:ext cx="1083951" cy="1234855"/>
            <a:chOff x="6030246" y="2294861"/>
            <a:chExt cx="1083951" cy="1234855"/>
          </a:xfrm>
        </p:grpSpPr>
        <p:sp>
          <p:nvSpPr>
            <p:cNvPr id="10" name="矩形 9">
              <a:extLst>
                <a:ext uri="{FF2B5EF4-FFF2-40B4-BE49-F238E27FC236}">
                  <a16:creationId xmlns:a16="http://schemas.microsoft.com/office/drawing/2014/main" id="{237F84F0-55E5-2A44-81FC-478A3BEF4E96}"/>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一个圆顶角并剪去另一个顶角的矩形 10">
              <a:extLst>
                <a:ext uri="{FF2B5EF4-FFF2-40B4-BE49-F238E27FC236}">
                  <a16:creationId xmlns:a16="http://schemas.microsoft.com/office/drawing/2014/main" id="{5E4B8FF8-19EB-9C40-8F50-3E678D7B49AE}"/>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3B88C02-1EF6-0E4F-89FD-90EEA9C85A9D}"/>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13" name="矩形 12">
              <a:extLst>
                <a:ext uri="{FF2B5EF4-FFF2-40B4-BE49-F238E27FC236}">
                  <a16:creationId xmlns:a16="http://schemas.microsoft.com/office/drawing/2014/main" id="{E15CA490-42ED-544E-B9AA-04C2E490BA97}"/>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 name="组合 4">
            <a:extLst>
              <a:ext uri="{FF2B5EF4-FFF2-40B4-BE49-F238E27FC236}">
                <a16:creationId xmlns:a16="http://schemas.microsoft.com/office/drawing/2014/main" id="{FF917105-67AA-AE4A-AA4E-7BFE799DEE4D}"/>
              </a:ext>
            </a:extLst>
          </p:cNvPr>
          <p:cNvGrpSpPr/>
          <p:nvPr/>
        </p:nvGrpSpPr>
        <p:grpSpPr>
          <a:xfrm>
            <a:off x="5364088" y="1683690"/>
            <a:ext cx="2662054" cy="1161563"/>
            <a:chOff x="5838980" y="4329138"/>
            <a:chExt cx="2662054" cy="1161563"/>
          </a:xfrm>
        </p:grpSpPr>
        <p:sp>
          <p:nvSpPr>
            <p:cNvPr id="6" name="矩形 5">
              <a:extLst>
                <a:ext uri="{FF2B5EF4-FFF2-40B4-BE49-F238E27FC236}">
                  <a16:creationId xmlns:a16="http://schemas.microsoft.com/office/drawing/2014/main" id="{7AD12A72-138F-DE4E-8699-E9D54301636B}"/>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a:extLst>
                <a:ext uri="{FF2B5EF4-FFF2-40B4-BE49-F238E27FC236}">
                  <a16:creationId xmlns:a16="http://schemas.microsoft.com/office/drawing/2014/main" id="{6E532ED0-D960-E04A-814C-E6AFF2640FB2}"/>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8" name="矩形 7">
              <a:extLst>
                <a:ext uri="{FF2B5EF4-FFF2-40B4-BE49-F238E27FC236}">
                  <a16:creationId xmlns:a16="http://schemas.microsoft.com/office/drawing/2014/main" id="{168903C1-BF8B-0048-A5A2-D91CB8E993B1}"/>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22" name="组合 21">
            <a:extLst>
              <a:ext uri="{FF2B5EF4-FFF2-40B4-BE49-F238E27FC236}">
                <a16:creationId xmlns:a16="http://schemas.microsoft.com/office/drawing/2014/main" id="{B105F89E-C78D-BF47-9575-80F6DE248CBF}"/>
              </a:ext>
            </a:extLst>
          </p:cNvPr>
          <p:cNvGrpSpPr/>
          <p:nvPr/>
        </p:nvGrpSpPr>
        <p:grpSpPr>
          <a:xfrm>
            <a:off x="7567699" y="3643259"/>
            <a:ext cx="1083951" cy="1234855"/>
            <a:chOff x="6030246" y="2294861"/>
            <a:chExt cx="1083951" cy="1234855"/>
          </a:xfrm>
        </p:grpSpPr>
        <p:sp>
          <p:nvSpPr>
            <p:cNvPr id="23" name="矩形 22">
              <a:extLst>
                <a:ext uri="{FF2B5EF4-FFF2-40B4-BE49-F238E27FC236}">
                  <a16:creationId xmlns:a16="http://schemas.microsoft.com/office/drawing/2014/main" id="{0B6A7D73-0D0F-4244-B856-A2E443334D7B}"/>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一个圆顶角并剪去另一个顶角的矩形 23">
              <a:extLst>
                <a:ext uri="{FF2B5EF4-FFF2-40B4-BE49-F238E27FC236}">
                  <a16:creationId xmlns:a16="http://schemas.microsoft.com/office/drawing/2014/main" id="{71443B1A-8F3D-3649-8523-ED7B54A45B8C}"/>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BB60E032-0BE6-1842-BF10-4C278DA88801}"/>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6" name="矩形 25">
              <a:extLst>
                <a:ext uri="{FF2B5EF4-FFF2-40B4-BE49-F238E27FC236}">
                  <a16:creationId xmlns:a16="http://schemas.microsoft.com/office/drawing/2014/main" id="{B2FE9486-0D58-6C4C-B1B1-9E953565A14E}"/>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2" name="标题 1">
            <a:extLst>
              <a:ext uri="{FF2B5EF4-FFF2-40B4-BE49-F238E27FC236}">
                <a16:creationId xmlns:a16="http://schemas.microsoft.com/office/drawing/2014/main" id="{65A17743-4504-6C49-9CD6-7A8AB8F821A9}"/>
              </a:ext>
            </a:extLst>
          </p:cNvPr>
          <p:cNvSpPr>
            <a:spLocks noGrp="1"/>
          </p:cNvSpPr>
          <p:nvPr>
            <p:ph type="title"/>
          </p:nvPr>
        </p:nvSpPr>
        <p:spPr/>
        <p:txBody>
          <a:bodyPr/>
          <a:lstStyle/>
          <a:p>
            <a:r>
              <a:rPr kumimoji="1" lang="en-US" altLang="zh-CN" dirty="0"/>
              <a:t>Challenge: consistency</a:t>
            </a:r>
            <a:endParaRPr kumimoji="1" lang="zh-CN" altLang="en-US" b="0" dirty="0"/>
          </a:p>
        </p:txBody>
      </p:sp>
      <p:sp>
        <p:nvSpPr>
          <p:cNvPr id="3" name="内容占位符 2">
            <a:extLst>
              <a:ext uri="{FF2B5EF4-FFF2-40B4-BE49-F238E27FC236}">
                <a16:creationId xmlns:a16="http://schemas.microsoft.com/office/drawing/2014/main" id="{EBEE4265-3A3F-A043-933E-05D9490BD0AF}"/>
              </a:ext>
            </a:extLst>
          </p:cNvPr>
          <p:cNvSpPr>
            <a:spLocks noGrp="1"/>
          </p:cNvSpPr>
          <p:nvPr>
            <p:ph idx="1"/>
          </p:nvPr>
        </p:nvSpPr>
        <p:spPr>
          <a:xfrm>
            <a:off x="457200" y="1129308"/>
            <a:ext cx="4418461" cy="4184760"/>
          </a:xfrm>
        </p:spPr>
        <p:txBody>
          <a:bodyPr/>
          <a:lstStyle/>
          <a:p>
            <a:r>
              <a:rPr kumimoji="1" lang="en-US" altLang="zh-CN" dirty="0"/>
              <a:t>Replication</a:t>
            </a:r>
          </a:p>
          <a:p>
            <a:pPr lvl="1"/>
            <a:r>
              <a:rPr kumimoji="1" lang="en-US" altLang="zh-CN" dirty="0"/>
              <a:t>replicas: identical multiple copies</a:t>
            </a:r>
          </a:p>
          <a:p>
            <a:r>
              <a:rPr kumimoji="1" lang="en-US" altLang="zh-CN" b="0" dirty="0"/>
              <a:t>Example: </a:t>
            </a:r>
            <a:r>
              <a:rPr kumimoji="1" lang="en-US" altLang="zh-CN" dirty="0"/>
              <a:t>replicated file servers</a:t>
            </a:r>
          </a:p>
          <a:p>
            <a:pPr lvl="1"/>
            <a:r>
              <a:rPr kumimoji="1" lang="en-US" altLang="zh-CN" dirty="0"/>
              <a:t>If one copy survives, the application is available</a:t>
            </a:r>
            <a:endParaRPr kumimoji="1" lang="zh-CN" altLang="en-US" dirty="0"/>
          </a:p>
          <a:p>
            <a:r>
              <a:rPr kumimoji="1" lang="en-US" altLang="zh-CN" dirty="0"/>
              <a:t>Challenge: consistency</a:t>
            </a:r>
          </a:p>
          <a:p>
            <a:pPr marL="342900" indent="-342900">
              <a:buAutoNum type="arabicPeriod"/>
            </a:pPr>
            <a:r>
              <a:rPr kumimoji="1" lang="en-US" altLang="zh-CN" b="0" dirty="0"/>
              <a:t>Application put file </a:t>
            </a:r>
            <a:r>
              <a:rPr kumimoji="1" lang="en-US" altLang="zh-CN" dirty="0">
                <a:solidFill>
                  <a:srgbClr val="FF7E79"/>
                </a:solidFill>
              </a:rPr>
              <a:t>A</a:t>
            </a:r>
            <a:r>
              <a:rPr kumimoji="1" lang="en-US" altLang="zh-CN" b="0" dirty="0"/>
              <a:t> to one server</a:t>
            </a:r>
          </a:p>
          <a:p>
            <a:pPr marL="342900" indent="-342900">
              <a:buAutoNum type="arabicPeriod"/>
            </a:pPr>
            <a:r>
              <a:rPr kumimoji="1" lang="en-US" altLang="zh-CN" b="0" dirty="0"/>
              <a:t>The server crashed</a:t>
            </a:r>
          </a:p>
          <a:p>
            <a:pPr marL="74250" lvl="1" indent="0">
              <a:buNone/>
            </a:pPr>
            <a:endParaRPr kumimoji="1" lang="zh-CN" altLang="en-US" dirty="0"/>
          </a:p>
        </p:txBody>
      </p:sp>
      <p:grpSp>
        <p:nvGrpSpPr>
          <p:cNvPr id="17" name="组合 16">
            <a:extLst>
              <a:ext uri="{FF2B5EF4-FFF2-40B4-BE49-F238E27FC236}">
                <a16:creationId xmlns:a16="http://schemas.microsoft.com/office/drawing/2014/main" id="{675883D2-7F3F-B643-B623-0306B4C471D3}"/>
              </a:ext>
            </a:extLst>
          </p:cNvPr>
          <p:cNvGrpSpPr/>
          <p:nvPr/>
        </p:nvGrpSpPr>
        <p:grpSpPr>
          <a:xfrm>
            <a:off x="6209223" y="3643259"/>
            <a:ext cx="1083951" cy="1234855"/>
            <a:chOff x="6030246" y="2294861"/>
            <a:chExt cx="1083951" cy="1234855"/>
          </a:xfrm>
        </p:grpSpPr>
        <p:sp>
          <p:nvSpPr>
            <p:cNvPr id="18" name="矩形 17">
              <a:extLst>
                <a:ext uri="{FF2B5EF4-FFF2-40B4-BE49-F238E27FC236}">
                  <a16:creationId xmlns:a16="http://schemas.microsoft.com/office/drawing/2014/main" id="{BA8AD925-071A-6C46-A44D-29056F142D58}"/>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一个圆顶角并剪去另一个顶角的矩形 18">
              <a:extLst>
                <a:ext uri="{FF2B5EF4-FFF2-40B4-BE49-F238E27FC236}">
                  <a16:creationId xmlns:a16="http://schemas.microsoft.com/office/drawing/2014/main" id="{4B5583A0-4CBC-DF4D-9549-FE71733EBF0B}"/>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623BCE17-E0E0-C144-991A-81150B38425E}"/>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1" name="矩形 20">
              <a:extLst>
                <a:ext uri="{FF2B5EF4-FFF2-40B4-BE49-F238E27FC236}">
                  <a16:creationId xmlns:a16="http://schemas.microsoft.com/office/drawing/2014/main" id="{EE48D27E-9349-C94D-82EF-BBCB0F1D0C86}"/>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31" name="组合 30">
            <a:extLst>
              <a:ext uri="{FF2B5EF4-FFF2-40B4-BE49-F238E27FC236}">
                <a16:creationId xmlns:a16="http://schemas.microsoft.com/office/drawing/2014/main" id="{F32F55F2-0C7D-6A4A-B52F-0B5286AE4655}"/>
              </a:ext>
            </a:extLst>
          </p:cNvPr>
          <p:cNvGrpSpPr/>
          <p:nvPr/>
        </p:nvGrpSpPr>
        <p:grpSpPr>
          <a:xfrm>
            <a:off x="5254364" y="3463157"/>
            <a:ext cx="312906" cy="369332"/>
            <a:chOff x="4946615" y="1246864"/>
            <a:chExt cx="312906" cy="369332"/>
          </a:xfrm>
        </p:grpSpPr>
        <p:sp>
          <p:nvSpPr>
            <p:cNvPr id="4" name="椭圆 3">
              <a:extLst>
                <a:ext uri="{FF2B5EF4-FFF2-40B4-BE49-F238E27FC236}">
                  <a16:creationId xmlns:a16="http://schemas.microsoft.com/office/drawing/2014/main" id="{BB415170-9C9F-3349-8656-9BED6EB0D361}"/>
                </a:ext>
              </a:extLst>
            </p:cNvPr>
            <p:cNvSpPr/>
            <p:nvPr/>
          </p:nvSpPr>
          <p:spPr>
            <a:xfrm>
              <a:off x="4960968" y="1273324"/>
              <a:ext cx="288000" cy="288032"/>
            </a:xfrm>
            <a:prstGeom prst="ellipse">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389D56DE-2A38-1242-8932-64C562230197}"/>
                </a:ext>
              </a:extLst>
            </p:cNvPr>
            <p:cNvSpPr txBox="1"/>
            <p:nvPr/>
          </p:nvSpPr>
          <p:spPr>
            <a:xfrm>
              <a:off x="4946615" y="1246864"/>
              <a:ext cx="312906" cy="369332"/>
            </a:xfrm>
            <a:prstGeom prst="rect">
              <a:avLst/>
            </a:prstGeom>
            <a:noFill/>
          </p:spPr>
          <p:txBody>
            <a:bodyPr wrap="none" rtlCol="0">
              <a:spAutoFit/>
            </a:bodyPr>
            <a:lstStyle/>
            <a:p>
              <a:r>
                <a:rPr kumimoji="1" lang="en-US" altLang="zh-CN" dirty="0">
                  <a:solidFill>
                    <a:schemeClr val="bg1"/>
                  </a:solidFill>
                </a:rPr>
                <a:t>2</a:t>
              </a:r>
              <a:endParaRPr kumimoji="1" lang="zh-CN" altLang="en-US" dirty="0">
                <a:solidFill>
                  <a:schemeClr val="bg1"/>
                </a:solidFill>
              </a:endParaRPr>
            </a:p>
          </p:txBody>
        </p:sp>
      </p:grpSp>
      <p:grpSp>
        <p:nvGrpSpPr>
          <p:cNvPr id="14" name="组合 13">
            <a:extLst>
              <a:ext uri="{FF2B5EF4-FFF2-40B4-BE49-F238E27FC236}">
                <a16:creationId xmlns:a16="http://schemas.microsoft.com/office/drawing/2014/main" id="{22169C74-EED7-AA49-B1E3-6F0289F49875}"/>
              </a:ext>
            </a:extLst>
          </p:cNvPr>
          <p:cNvGrpSpPr/>
          <p:nvPr/>
        </p:nvGrpSpPr>
        <p:grpSpPr>
          <a:xfrm>
            <a:off x="5599802" y="2960435"/>
            <a:ext cx="2341033" cy="549539"/>
            <a:chOff x="6020854" y="1449708"/>
            <a:chExt cx="2341033" cy="549539"/>
          </a:xfrm>
        </p:grpSpPr>
        <p:sp>
          <p:nvSpPr>
            <p:cNvPr id="15" name="云形 14">
              <a:extLst>
                <a:ext uri="{FF2B5EF4-FFF2-40B4-BE49-F238E27FC236}">
                  <a16:creationId xmlns:a16="http://schemas.microsoft.com/office/drawing/2014/main" id="{B6AC4A09-5C5D-9C48-8BED-A3808B429D33}"/>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4545DF03-48B1-4A4C-863B-464AD537EFC0}"/>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pic>
        <p:nvPicPr>
          <p:cNvPr id="32" name="图片 31">
            <a:extLst>
              <a:ext uri="{FF2B5EF4-FFF2-40B4-BE49-F238E27FC236}">
                <a16:creationId xmlns:a16="http://schemas.microsoft.com/office/drawing/2014/main" id="{B21AD382-1A56-6145-92D0-6D4B8DDB71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61557" y="4005872"/>
            <a:ext cx="187674" cy="187674"/>
          </a:xfrm>
          <a:prstGeom prst="rect">
            <a:avLst/>
          </a:prstGeom>
        </p:spPr>
      </p:pic>
      <p:sp>
        <p:nvSpPr>
          <p:cNvPr id="33" name="矩形 32">
            <a:extLst>
              <a:ext uri="{FF2B5EF4-FFF2-40B4-BE49-F238E27FC236}">
                <a16:creationId xmlns:a16="http://schemas.microsoft.com/office/drawing/2014/main" id="{E2BAEE3F-6767-0544-9873-820BDF5F86D0}"/>
              </a:ext>
            </a:extLst>
          </p:cNvPr>
          <p:cNvSpPr/>
          <p:nvPr/>
        </p:nvSpPr>
        <p:spPr>
          <a:xfrm rot="3600000">
            <a:off x="4832633" y="4274418"/>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8169B761-A1FB-4E4A-B776-D92C50482E28}"/>
              </a:ext>
            </a:extLst>
          </p:cNvPr>
          <p:cNvSpPr/>
          <p:nvPr/>
        </p:nvSpPr>
        <p:spPr>
          <a:xfrm rot="18000000">
            <a:off x="4848956" y="4288235"/>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2156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B105F89E-C78D-BF47-9575-80F6DE248CBF}"/>
              </a:ext>
            </a:extLst>
          </p:cNvPr>
          <p:cNvGrpSpPr/>
          <p:nvPr/>
        </p:nvGrpSpPr>
        <p:grpSpPr>
          <a:xfrm>
            <a:off x="7567699" y="3643259"/>
            <a:ext cx="1083951" cy="1234855"/>
            <a:chOff x="6030246" y="2294861"/>
            <a:chExt cx="1083951" cy="1234855"/>
          </a:xfrm>
        </p:grpSpPr>
        <p:sp>
          <p:nvSpPr>
            <p:cNvPr id="23" name="矩形 22">
              <a:extLst>
                <a:ext uri="{FF2B5EF4-FFF2-40B4-BE49-F238E27FC236}">
                  <a16:creationId xmlns:a16="http://schemas.microsoft.com/office/drawing/2014/main" id="{0B6A7D73-0D0F-4244-B856-A2E443334D7B}"/>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一个圆顶角并剪去另一个顶角的矩形 23">
              <a:extLst>
                <a:ext uri="{FF2B5EF4-FFF2-40B4-BE49-F238E27FC236}">
                  <a16:creationId xmlns:a16="http://schemas.microsoft.com/office/drawing/2014/main" id="{71443B1A-8F3D-3649-8523-ED7B54A45B8C}"/>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BB60E032-0BE6-1842-BF10-4C278DA88801}"/>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6" name="矩形 25">
              <a:extLst>
                <a:ext uri="{FF2B5EF4-FFF2-40B4-BE49-F238E27FC236}">
                  <a16:creationId xmlns:a16="http://schemas.microsoft.com/office/drawing/2014/main" id="{B2FE9486-0D58-6C4C-B1B1-9E953565A14E}"/>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29" name="任意形状 28">
            <a:extLst>
              <a:ext uri="{FF2B5EF4-FFF2-40B4-BE49-F238E27FC236}">
                <a16:creationId xmlns:a16="http://schemas.microsoft.com/office/drawing/2014/main" id="{C12B995F-1D70-434C-8EF7-DBC72BA41439}"/>
              </a:ext>
            </a:extLst>
          </p:cNvPr>
          <p:cNvSpPr/>
          <p:nvPr/>
        </p:nvSpPr>
        <p:spPr>
          <a:xfrm>
            <a:off x="7205080" y="2798956"/>
            <a:ext cx="1375894" cy="903249"/>
          </a:xfrm>
          <a:custGeom>
            <a:avLst/>
            <a:gdLst>
              <a:gd name="connsiteX0" fmla="*/ 98969 w 1375894"/>
              <a:gd name="connsiteY0" fmla="*/ 0 h 903249"/>
              <a:gd name="connsiteX1" fmla="*/ 121271 w 1375894"/>
              <a:gd name="connsiteY1" fmla="*/ 501805 h 903249"/>
              <a:gd name="connsiteX2" fmla="*/ 1303300 w 1375894"/>
              <a:gd name="connsiteY2" fmla="*/ 646771 h 903249"/>
              <a:gd name="connsiteX3" fmla="*/ 1147183 w 1375894"/>
              <a:gd name="connsiteY3" fmla="*/ 903249 h 903249"/>
            </a:gdLst>
            <a:ahLst/>
            <a:cxnLst>
              <a:cxn ang="0">
                <a:pos x="connsiteX0" y="connsiteY0"/>
              </a:cxn>
              <a:cxn ang="0">
                <a:pos x="connsiteX1" y="connsiteY1"/>
              </a:cxn>
              <a:cxn ang="0">
                <a:pos x="connsiteX2" y="connsiteY2"/>
              </a:cxn>
              <a:cxn ang="0">
                <a:pos x="connsiteX3" y="connsiteY3"/>
              </a:cxn>
            </a:cxnLst>
            <a:rect l="l" t="t" r="r" b="b"/>
            <a:pathLst>
              <a:path w="1375894" h="903249">
                <a:moveTo>
                  <a:pt x="98969" y="0"/>
                </a:moveTo>
                <a:cubicBezTo>
                  <a:pt x="9759" y="197005"/>
                  <a:pt x="-79451" y="394010"/>
                  <a:pt x="121271" y="501805"/>
                </a:cubicBezTo>
                <a:cubicBezTo>
                  <a:pt x="321993" y="609600"/>
                  <a:pt x="1132315" y="579864"/>
                  <a:pt x="1303300" y="646771"/>
                </a:cubicBezTo>
                <a:cubicBezTo>
                  <a:pt x="1474285" y="713678"/>
                  <a:pt x="1310734" y="808463"/>
                  <a:pt x="1147183" y="90324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合 8">
            <a:extLst>
              <a:ext uri="{FF2B5EF4-FFF2-40B4-BE49-F238E27FC236}">
                <a16:creationId xmlns:a16="http://schemas.microsoft.com/office/drawing/2014/main" id="{A6BAFAE3-D1F4-4E48-8581-822A4974748B}"/>
              </a:ext>
            </a:extLst>
          </p:cNvPr>
          <p:cNvGrpSpPr/>
          <p:nvPr/>
        </p:nvGrpSpPr>
        <p:grpSpPr>
          <a:xfrm>
            <a:off x="4871651" y="3643259"/>
            <a:ext cx="1083951" cy="1234855"/>
            <a:chOff x="6030246" y="2294861"/>
            <a:chExt cx="1083951" cy="1234855"/>
          </a:xfrm>
        </p:grpSpPr>
        <p:sp>
          <p:nvSpPr>
            <p:cNvPr id="10" name="矩形 9">
              <a:extLst>
                <a:ext uri="{FF2B5EF4-FFF2-40B4-BE49-F238E27FC236}">
                  <a16:creationId xmlns:a16="http://schemas.microsoft.com/office/drawing/2014/main" id="{237F84F0-55E5-2A44-81FC-478A3BEF4E96}"/>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一个圆顶角并剪去另一个顶角的矩形 10">
              <a:extLst>
                <a:ext uri="{FF2B5EF4-FFF2-40B4-BE49-F238E27FC236}">
                  <a16:creationId xmlns:a16="http://schemas.microsoft.com/office/drawing/2014/main" id="{5E4B8FF8-19EB-9C40-8F50-3E678D7B49AE}"/>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3B88C02-1EF6-0E4F-89FD-90EEA9C85A9D}"/>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13" name="矩形 12">
              <a:extLst>
                <a:ext uri="{FF2B5EF4-FFF2-40B4-BE49-F238E27FC236}">
                  <a16:creationId xmlns:a16="http://schemas.microsoft.com/office/drawing/2014/main" id="{E15CA490-42ED-544E-B9AA-04C2E490BA97}"/>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 name="组合 4">
            <a:extLst>
              <a:ext uri="{FF2B5EF4-FFF2-40B4-BE49-F238E27FC236}">
                <a16:creationId xmlns:a16="http://schemas.microsoft.com/office/drawing/2014/main" id="{FF917105-67AA-AE4A-AA4E-7BFE799DEE4D}"/>
              </a:ext>
            </a:extLst>
          </p:cNvPr>
          <p:cNvGrpSpPr/>
          <p:nvPr/>
        </p:nvGrpSpPr>
        <p:grpSpPr>
          <a:xfrm>
            <a:off x="5364088" y="1683690"/>
            <a:ext cx="2662054" cy="1161563"/>
            <a:chOff x="5838980" y="4329138"/>
            <a:chExt cx="2662054" cy="1161563"/>
          </a:xfrm>
        </p:grpSpPr>
        <p:sp>
          <p:nvSpPr>
            <p:cNvPr id="6" name="矩形 5">
              <a:extLst>
                <a:ext uri="{FF2B5EF4-FFF2-40B4-BE49-F238E27FC236}">
                  <a16:creationId xmlns:a16="http://schemas.microsoft.com/office/drawing/2014/main" id="{7AD12A72-138F-DE4E-8699-E9D54301636B}"/>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a:extLst>
                <a:ext uri="{FF2B5EF4-FFF2-40B4-BE49-F238E27FC236}">
                  <a16:creationId xmlns:a16="http://schemas.microsoft.com/office/drawing/2014/main" id="{6E532ED0-D960-E04A-814C-E6AFF2640FB2}"/>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8" name="矩形 7">
              <a:extLst>
                <a:ext uri="{FF2B5EF4-FFF2-40B4-BE49-F238E27FC236}">
                  <a16:creationId xmlns:a16="http://schemas.microsoft.com/office/drawing/2014/main" id="{168903C1-BF8B-0048-A5A2-D91CB8E993B1}"/>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sp>
        <p:nvSpPr>
          <p:cNvPr id="2" name="标题 1">
            <a:extLst>
              <a:ext uri="{FF2B5EF4-FFF2-40B4-BE49-F238E27FC236}">
                <a16:creationId xmlns:a16="http://schemas.microsoft.com/office/drawing/2014/main" id="{65A17743-4504-6C49-9CD6-7A8AB8F821A9}"/>
              </a:ext>
            </a:extLst>
          </p:cNvPr>
          <p:cNvSpPr>
            <a:spLocks noGrp="1"/>
          </p:cNvSpPr>
          <p:nvPr>
            <p:ph type="title"/>
          </p:nvPr>
        </p:nvSpPr>
        <p:spPr/>
        <p:txBody>
          <a:bodyPr/>
          <a:lstStyle/>
          <a:p>
            <a:r>
              <a:rPr kumimoji="1" lang="en-US" altLang="zh-CN" dirty="0"/>
              <a:t>Challenge: consistency</a:t>
            </a:r>
            <a:endParaRPr kumimoji="1" lang="zh-CN" altLang="en-US" b="0" dirty="0"/>
          </a:p>
        </p:txBody>
      </p:sp>
      <p:sp>
        <p:nvSpPr>
          <p:cNvPr id="3" name="内容占位符 2">
            <a:extLst>
              <a:ext uri="{FF2B5EF4-FFF2-40B4-BE49-F238E27FC236}">
                <a16:creationId xmlns:a16="http://schemas.microsoft.com/office/drawing/2014/main" id="{EBEE4265-3A3F-A043-933E-05D9490BD0AF}"/>
              </a:ext>
            </a:extLst>
          </p:cNvPr>
          <p:cNvSpPr>
            <a:spLocks noGrp="1"/>
          </p:cNvSpPr>
          <p:nvPr>
            <p:ph idx="1"/>
          </p:nvPr>
        </p:nvSpPr>
        <p:spPr>
          <a:xfrm>
            <a:off x="457200" y="1129308"/>
            <a:ext cx="4418461" cy="4184760"/>
          </a:xfrm>
        </p:spPr>
        <p:txBody>
          <a:bodyPr/>
          <a:lstStyle/>
          <a:p>
            <a:r>
              <a:rPr kumimoji="1" lang="en-US" altLang="zh-CN" dirty="0"/>
              <a:t>Replication</a:t>
            </a:r>
          </a:p>
          <a:p>
            <a:pPr lvl="1"/>
            <a:r>
              <a:rPr kumimoji="1" lang="en-US" altLang="zh-CN" dirty="0"/>
              <a:t>replicas: identical multiple copies</a:t>
            </a:r>
          </a:p>
          <a:p>
            <a:r>
              <a:rPr kumimoji="1" lang="en-US" altLang="zh-CN" b="0" dirty="0"/>
              <a:t>Example: </a:t>
            </a:r>
            <a:r>
              <a:rPr kumimoji="1" lang="en-US" altLang="zh-CN" dirty="0"/>
              <a:t>replicated file servers</a:t>
            </a:r>
          </a:p>
          <a:p>
            <a:pPr lvl="1"/>
            <a:r>
              <a:rPr kumimoji="1" lang="en-US" altLang="zh-CN" dirty="0"/>
              <a:t>If one copy survives, the application is available</a:t>
            </a:r>
            <a:endParaRPr kumimoji="1" lang="zh-CN" altLang="en-US" dirty="0"/>
          </a:p>
          <a:p>
            <a:pPr marL="342900" indent="-342900">
              <a:buAutoNum type="arabicPeriod"/>
            </a:pPr>
            <a:r>
              <a:rPr kumimoji="1" lang="en-US" altLang="zh-CN" b="0" dirty="0"/>
              <a:t>Application put file </a:t>
            </a:r>
            <a:r>
              <a:rPr kumimoji="1" lang="en-US" altLang="zh-CN" dirty="0">
                <a:solidFill>
                  <a:srgbClr val="FF7E79"/>
                </a:solidFill>
              </a:rPr>
              <a:t>A</a:t>
            </a:r>
            <a:r>
              <a:rPr kumimoji="1" lang="en-US" altLang="zh-CN" b="0" dirty="0"/>
              <a:t> to one server</a:t>
            </a:r>
          </a:p>
          <a:p>
            <a:pPr marL="342900" indent="-342900">
              <a:buAutoNum type="arabicPeriod"/>
            </a:pPr>
            <a:r>
              <a:rPr kumimoji="1" lang="en-US" altLang="zh-CN" b="0" dirty="0"/>
              <a:t>The server crashed</a:t>
            </a:r>
          </a:p>
          <a:p>
            <a:pPr marL="342900" indent="-342900">
              <a:buAutoNum type="arabicPeriod"/>
            </a:pPr>
            <a:r>
              <a:rPr kumimoji="1" lang="en-US" altLang="zh-CN" b="0" dirty="0"/>
              <a:t>What happens when read </a:t>
            </a:r>
            <a:r>
              <a:rPr kumimoji="1" lang="en-US" altLang="zh-CN" dirty="0">
                <a:solidFill>
                  <a:srgbClr val="FF7E79"/>
                </a:solidFill>
              </a:rPr>
              <a:t>A</a:t>
            </a:r>
            <a:r>
              <a:rPr kumimoji="1" lang="en-US" altLang="zh-CN" b="0" dirty="0"/>
              <a:t> again?</a:t>
            </a:r>
          </a:p>
          <a:p>
            <a:pPr marL="74250" lvl="1" indent="0">
              <a:buNone/>
            </a:pPr>
            <a:endParaRPr kumimoji="1" lang="zh-CN" altLang="en-US" dirty="0"/>
          </a:p>
        </p:txBody>
      </p:sp>
      <p:grpSp>
        <p:nvGrpSpPr>
          <p:cNvPr id="17" name="组合 16">
            <a:extLst>
              <a:ext uri="{FF2B5EF4-FFF2-40B4-BE49-F238E27FC236}">
                <a16:creationId xmlns:a16="http://schemas.microsoft.com/office/drawing/2014/main" id="{675883D2-7F3F-B643-B623-0306B4C471D3}"/>
              </a:ext>
            </a:extLst>
          </p:cNvPr>
          <p:cNvGrpSpPr/>
          <p:nvPr/>
        </p:nvGrpSpPr>
        <p:grpSpPr>
          <a:xfrm>
            <a:off x="6209223" y="3643259"/>
            <a:ext cx="1083951" cy="1234855"/>
            <a:chOff x="6030246" y="2294861"/>
            <a:chExt cx="1083951" cy="1234855"/>
          </a:xfrm>
        </p:grpSpPr>
        <p:sp>
          <p:nvSpPr>
            <p:cNvPr id="18" name="矩形 17">
              <a:extLst>
                <a:ext uri="{FF2B5EF4-FFF2-40B4-BE49-F238E27FC236}">
                  <a16:creationId xmlns:a16="http://schemas.microsoft.com/office/drawing/2014/main" id="{BA8AD925-071A-6C46-A44D-29056F142D58}"/>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一个圆顶角并剪去另一个顶角的矩形 18">
              <a:extLst>
                <a:ext uri="{FF2B5EF4-FFF2-40B4-BE49-F238E27FC236}">
                  <a16:creationId xmlns:a16="http://schemas.microsoft.com/office/drawing/2014/main" id="{4B5583A0-4CBC-DF4D-9549-FE71733EBF0B}"/>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623BCE17-E0E0-C144-991A-81150B38425E}"/>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1" name="矩形 20">
              <a:extLst>
                <a:ext uri="{FF2B5EF4-FFF2-40B4-BE49-F238E27FC236}">
                  <a16:creationId xmlns:a16="http://schemas.microsoft.com/office/drawing/2014/main" id="{EE48D27E-9349-C94D-82EF-BBCB0F1D0C86}"/>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31" name="组合 30">
            <a:extLst>
              <a:ext uri="{FF2B5EF4-FFF2-40B4-BE49-F238E27FC236}">
                <a16:creationId xmlns:a16="http://schemas.microsoft.com/office/drawing/2014/main" id="{F32F55F2-0C7D-6A4A-B52F-0B5286AE4655}"/>
              </a:ext>
            </a:extLst>
          </p:cNvPr>
          <p:cNvGrpSpPr/>
          <p:nvPr/>
        </p:nvGrpSpPr>
        <p:grpSpPr>
          <a:xfrm>
            <a:off x="8026142" y="3243786"/>
            <a:ext cx="312906" cy="369332"/>
            <a:chOff x="4946615" y="1246864"/>
            <a:chExt cx="312906" cy="369332"/>
          </a:xfrm>
        </p:grpSpPr>
        <p:sp>
          <p:nvSpPr>
            <p:cNvPr id="4" name="椭圆 3">
              <a:extLst>
                <a:ext uri="{FF2B5EF4-FFF2-40B4-BE49-F238E27FC236}">
                  <a16:creationId xmlns:a16="http://schemas.microsoft.com/office/drawing/2014/main" id="{BB415170-9C9F-3349-8656-9BED6EB0D361}"/>
                </a:ext>
              </a:extLst>
            </p:cNvPr>
            <p:cNvSpPr/>
            <p:nvPr/>
          </p:nvSpPr>
          <p:spPr>
            <a:xfrm>
              <a:off x="4960968" y="1273324"/>
              <a:ext cx="288000" cy="288032"/>
            </a:xfrm>
            <a:prstGeom prst="ellipse">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389D56DE-2A38-1242-8932-64C562230197}"/>
                </a:ext>
              </a:extLst>
            </p:cNvPr>
            <p:cNvSpPr txBox="1"/>
            <p:nvPr/>
          </p:nvSpPr>
          <p:spPr>
            <a:xfrm>
              <a:off x="4946615" y="1246864"/>
              <a:ext cx="312906" cy="369332"/>
            </a:xfrm>
            <a:prstGeom prst="rect">
              <a:avLst/>
            </a:prstGeom>
            <a:noFill/>
          </p:spPr>
          <p:txBody>
            <a:bodyPr wrap="none" rtlCol="0">
              <a:spAutoFit/>
            </a:bodyPr>
            <a:lstStyle/>
            <a:p>
              <a:r>
                <a:rPr kumimoji="1" lang="en-US" altLang="zh-CN" dirty="0">
                  <a:solidFill>
                    <a:schemeClr val="bg1"/>
                  </a:solidFill>
                </a:rPr>
                <a:t>3</a:t>
              </a:r>
              <a:endParaRPr kumimoji="1" lang="zh-CN" altLang="en-US" dirty="0">
                <a:solidFill>
                  <a:schemeClr val="bg1"/>
                </a:solidFill>
              </a:endParaRPr>
            </a:p>
          </p:txBody>
        </p:sp>
      </p:grpSp>
      <p:grpSp>
        <p:nvGrpSpPr>
          <p:cNvPr id="14" name="组合 13">
            <a:extLst>
              <a:ext uri="{FF2B5EF4-FFF2-40B4-BE49-F238E27FC236}">
                <a16:creationId xmlns:a16="http://schemas.microsoft.com/office/drawing/2014/main" id="{22169C74-EED7-AA49-B1E3-6F0289F49875}"/>
              </a:ext>
            </a:extLst>
          </p:cNvPr>
          <p:cNvGrpSpPr/>
          <p:nvPr/>
        </p:nvGrpSpPr>
        <p:grpSpPr>
          <a:xfrm>
            <a:off x="5599802" y="2960435"/>
            <a:ext cx="2341033" cy="549539"/>
            <a:chOff x="6020854" y="1449708"/>
            <a:chExt cx="2341033" cy="549539"/>
          </a:xfrm>
        </p:grpSpPr>
        <p:sp>
          <p:nvSpPr>
            <p:cNvPr id="15" name="云形 14">
              <a:extLst>
                <a:ext uri="{FF2B5EF4-FFF2-40B4-BE49-F238E27FC236}">
                  <a16:creationId xmlns:a16="http://schemas.microsoft.com/office/drawing/2014/main" id="{B6AC4A09-5C5D-9C48-8BED-A3808B429D33}"/>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4545DF03-48B1-4A4C-863B-464AD537EFC0}"/>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sp>
        <p:nvSpPr>
          <p:cNvPr id="33" name="矩形 32">
            <a:extLst>
              <a:ext uri="{FF2B5EF4-FFF2-40B4-BE49-F238E27FC236}">
                <a16:creationId xmlns:a16="http://schemas.microsoft.com/office/drawing/2014/main" id="{E2BAEE3F-6767-0544-9873-820BDF5F86D0}"/>
              </a:ext>
            </a:extLst>
          </p:cNvPr>
          <p:cNvSpPr/>
          <p:nvPr/>
        </p:nvSpPr>
        <p:spPr>
          <a:xfrm rot="3600000">
            <a:off x="4832633" y="4274418"/>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8169B761-A1FB-4E4A-B776-D92C50482E28}"/>
              </a:ext>
            </a:extLst>
          </p:cNvPr>
          <p:cNvSpPr/>
          <p:nvPr/>
        </p:nvSpPr>
        <p:spPr>
          <a:xfrm rot="18000000">
            <a:off x="4848956" y="4288235"/>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6" name="图片 35">
            <a:extLst>
              <a:ext uri="{FF2B5EF4-FFF2-40B4-BE49-F238E27FC236}">
                <a16:creationId xmlns:a16="http://schemas.microsoft.com/office/drawing/2014/main" id="{C0C426E4-6AA9-7348-8568-E2E0F32AC9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63247" y="3537132"/>
            <a:ext cx="553999" cy="553999"/>
          </a:xfrm>
          <a:prstGeom prst="rect">
            <a:avLst/>
          </a:prstGeom>
        </p:spPr>
      </p:pic>
    </p:spTree>
    <p:extLst>
      <p:ext uri="{BB962C8B-B14F-4D97-AF65-F5344CB8AC3E}">
        <p14:creationId xmlns:p14="http://schemas.microsoft.com/office/powerpoint/2010/main" val="1729580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387D25-E099-118C-6692-C195C54B87EA}"/>
              </a:ext>
            </a:extLst>
          </p:cNvPr>
          <p:cNvSpPr>
            <a:spLocks noGrp="1"/>
          </p:cNvSpPr>
          <p:nvPr>
            <p:ph type="title"/>
          </p:nvPr>
        </p:nvSpPr>
        <p:spPr/>
        <p:txBody>
          <a:bodyPr/>
          <a:lstStyle/>
          <a:p>
            <a:r>
              <a:rPr kumimoji="1" lang="en-US" altLang="zh-CN" dirty="0"/>
              <a:t>Example: Bitter Lesson </a:t>
            </a:r>
            <a:endParaRPr kumimoji="1" lang="zh-CN" altLang="en-US" dirty="0"/>
          </a:p>
        </p:txBody>
      </p:sp>
      <p:sp>
        <p:nvSpPr>
          <p:cNvPr id="4" name="灯片编号占位符 3">
            <a:extLst>
              <a:ext uri="{FF2B5EF4-FFF2-40B4-BE49-F238E27FC236}">
                <a16:creationId xmlns:a16="http://schemas.microsoft.com/office/drawing/2014/main" id="{A1244C24-09B4-9A54-F00F-5C52A78627AC}"/>
              </a:ext>
            </a:extLst>
          </p:cNvPr>
          <p:cNvSpPr>
            <a:spLocks noGrp="1"/>
          </p:cNvSpPr>
          <p:nvPr>
            <p:ph type="sldNum" sz="quarter" idx="12"/>
          </p:nvPr>
        </p:nvSpPr>
        <p:spPr/>
        <p:txBody>
          <a:bodyPr/>
          <a:lstStyle/>
          <a:p>
            <a:fld id="{ADE361C3-C043-4A6E-BDCE-8DA1E7D90A3B}" type="slidenum">
              <a:rPr lang="zh-CN" altLang="en-US" smtClean="0"/>
              <a:pPr/>
              <a:t>6</a:t>
            </a:fld>
            <a:endParaRPr lang="zh-CN" altLang="en-US" dirty="0"/>
          </a:p>
        </p:txBody>
      </p:sp>
      <p:pic>
        <p:nvPicPr>
          <p:cNvPr id="5" name="图片 4" descr="文本, 聊天或短信&#10;&#10;AI 生成的内容可能不正确。">
            <a:extLst>
              <a:ext uri="{FF2B5EF4-FFF2-40B4-BE49-F238E27FC236}">
                <a16:creationId xmlns:a16="http://schemas.microsoft.com/office/drawing/2014/main" id="{49C75470-2E18-BBD6-C42E-7184AF38D6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604" y="1281560"/>
            <a:ext cx="7128792" cy="3902306"/>
          </a:xfrm>
          <a:prstGeom prst="rect">
            <a:avLst/>
          </a:prstGeom>
        </p:spPr>
      </p:pic>
    </p:spTree>
    <p:extLst>
      <p:ext uri="{BB962C8B-B14F-4D97-AF65-F5344CB8AC3E}">
        <p14:creationId xmlns:p14="http://schemas.microsoft.com/office/powerpoint/2010/main" val="1803964747"/>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F352D-2591-D841-A4F8-715D57A9862E}"/>
              </a:ext>
            </a:extLst>
          </p:cNvPr>
          <p:cNvSpPr>
            <a:spLocks noGrp="1"/>
          </p:cNvSpPr>
          <p:nvPr>
            <p:ph type="title"/>
          </p:nvPr>
        </p:nvSpPr>
        <p:spPr/>
        <p:txBody>
          <a:bodyPr/>
          <a:lstStyle/>
          <a:p>
            <a:r>
              <a:rPr kumimoji="1" lang="en-US" altLang="zh-CN" dirty="0"/>
              <a:t>Achieving</a:t>
            </a:r>
            <a:r>
              <a:rPr kumimoji="1" lang="zh-CN" altLang="en-US" dirty="0"/>
              <a:t> </a:t>
            </a:r>
            <a:r>
              <a:rPr kumimoji="1" lang="en-US" altLang="zh-CN" dirty="0"/>
              <a:t>high availability: </a:t>
            </a:r>
            <a:r>
              <a:rPr kumimoji="1" lang="en-US" altLang="zh-CN" b="0" dirty="0"/>
              <a:t>handling failures</a:t>
            </a:r>
            <a:r>
              <a:rPr kumimoji="1" lang="zh-CN" altLang="en-US" b="0" dirty="0"/>
              <a:t> </a:t>
            </a:r>
            <a:endParaRPr kumimoji="1" lang="zh-CN" altLang="en-US" dirty="0"/>
          </a:p>
        </p:txBody>
      </p:sp>
      <p:sp>
        <p:nvSpPr>
          <p:cNvPr id="3" name="内容占位符 2">
            <a:extLst>
              <a:ext uri="{FF2B5EF4-FFF2-40B4-BE49-F238E27FC236}">
                <a16:creationId xmlns:a16="http://schemas.microsoft.com/office/drawing/2014/main" id="{2909E0DD-4060-A841-BCB9-77F2F5EDDE8B}"/>
              </a:ext>
            </a:extLst>
          </p:cNvPr>
          <p:cNvSpPr>
            <a:spLocks noGrp="1"/>
          </p:cNvSpPr>
          <p:nvPr>
            <p:ph idx="1"/>
          </p:nvPr>
        </p:nvSpPr>
        <p:spPr/>
        <p:txBody>
          <a:bodyPr/>
          <a:lstStyle/>
          <a:p>
            <a:r>
              <a:rPr kumimoji="1" lang="en-US" altLang="zh-CN" dirty="0"/>
              <a:t>Replication</a:t>
            </a:r>
          </a:p>
          <a:p>
            <a:pPr lvl="1"/>
            <a:r>
              <a:rPr kumimoji="1" lang="en-US" altLang="zh-CN" dirty="0"/>
              <a:t>replicas: identical multiple copies</a:t>
            </a:r>
          </a:p>
          <a:p>
            <a:r>
              <a:rPr kumimoji="1" lang="en-US" altLang="zh-CN" dirty="0"/>
              <a:t>Techniques to cope ensure consistency under replication:</a:t>
            </a:r>
          </a:p>
          <a:p>
            <a:pPr lvl="1"/>
            <a:r>
              <a:rPr kumimoji="1" lang="en-US" altLang="zh-CN" dirty="0"/>
              <a:t>Primary-backup replication</a:t>
            </a:r>
          </a:p>
          <a:p>
            <a:pPr lvl="1"/>
            <a:r>
              <a:rPr kumimoji="1" lang="en-US" altLang="zh-CN" dirty="0"/>
              <a:t>Replicated state machine</a:t>
            </a:r>
          </a:p>
          <a:p>
            <a:pPr lvl="1"/>
            <a:r>
              <a:rPr kumimoji="1" lang="en-US" altLang="zh-CN" dirty="0"/>
              <a:t>…</a:t>
            </a:r>
          </a:p>
        </p:txBody>
      </p:sp>
      <p:sp>
        <p:nvSpPr>
          <p:cNvPr id="4" name="灯片编号占位符 3">
            <a:extLst>
              <a:ext uri="{FF2B5EF4-FFF2-40B4-BE49-F238E27FC236}">
                <a16:creationId xmlns:a16="http://schemas.microsoft.com/office/drawing/2014/main" id="{B5E15EB8-F701-B448-AFE5-A8D5AA7A53D6}"/>
              </a:ext>
            </a:extLst>
          </p:cNvPr>
          <p:cNvSpPr>
            <a:spLocks noGrp="1"/>
          </p:cNvSpPr>
          <p:nvPr>
            <p:ph type="sldNum" sz="quarter" idx="12"/>
          </p:nvPr>
        </p:nvSpPr>
        <p:spPr/>
        <p:txBody>
          <a:bodyPr/>
          <a:lstStyle/>
          <a:p>
            <a:fld id="{ADE361C3-C043-4A6E-BDCE-8DA1E7D90A3B}" type="slidenum">
              <a:rPr lang="zh-CN" altLang="en-US" smtClean="0"/>
              <a:t>60</a:t>
            </a:fld>
            <a:endParaRPr lang="zh-CN" altLang="en-US"/>
          </a:p>
        </p:txBody>
      </p:sp>
      <p:pic>
        <p:nvPicPr>
          <p:cNvPr id="5" name="Picture 2" descr="一把筷子折不断，很好的体现了团队合作的力量。">
            <a:extLst>
              <a:ext uri="{FF2B5EF4-FFF2-40B4-BE49-F238E27FC236}">
                <a16:creationId xmlns:a16="http://schemas.microsoft.com/office/drawing/2014/main" id="{E61BAAB6-C72A-4146-91B1-F87D9CD110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72000" y="3620671"/>
            <a:ext cx="4291219" cy="1980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9016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6E42D-4E10-D941-B99F-F093CDA6CECE}"/>
              </a:ext>
            </a:extLst>
          </p:cNvPr>
          <p:cNvSpPr>
            <a:spLocks noGrp="1"/>
          </p:cNvSpPr>
          <p:nvPr>
            <p:ph type="title"/>
          </p:nvPr>
        </p:nvSpPr>
        <p:spPr/>
        <p:txBody>
          <a:bodyPr/>
          <a:lstStyle/>
          <a:p>
            <a:r>
              <a:rPr kumimoji="1" lang="en-US" altLang="zh-CN" dirty="0"/>
              <a:t>Achieving</a:t>
            </a:r>
            <a:r>
              <a:rPr kumimoji="1" lang="zh-CN" altLang="en-US" dirty="0"/>
              <a:t> </a:t>
            </a:r>
            <a:r>
              <a:rPr kumimoji="1" lang="en-US" altLang="zh-CN" dirty="0"/>
              <a:t>high availability: </a:t>
            </a:r>
            <a:r>
              <a:rPr kumimoji="1" lang="en-US" altLang="zh-CN" b="0" dirty="0"/>
              <a:t>handling failures</a:t>
            </a:r>
            <a:r>
              <a:rPr kumimoji="1" lang="zh-CN" altLang="en-US" b="0" dirty="0"/>
              <a:t> </a:t>
            </a:r>
            <a:r>
              <a:rPr kumimoji="1" lang="en-US" altLang="zh-CN" b="0" dirty="0"/>
              <a:t>via retry</a:t>
            </a:r>
            <a:endParaRPr kumimoji="1" lang="zh-CN" altLang="en-US" dirty="0"/>
          </a:p>
        </p:txBody>
      </p:sp>
      <p:sp>
        <p:nvSpPr>
          <p:cNvPr id="3" name="内容占位符 2">
            <a:extLst>
              <a:ext uri="{FF2B5EF4-FFF2-40B4-BE49-F238E27FC236}">
                <a16:creationId xmlns:a16="http://schemas.microsoft.com/office/drawing/2014/main" id="{2211BE2E-F5EF-8947-806B-CCE296A0E693}"/>
              </a:ext>
            </a:extLst>
          </p:cNvPr>
          <p:cNvSpPr>
            <a:spLocks noGrp="1"/>
          </p:cNvSpPr>
          <p:nvPr>
            <p:ph idx="1"/>
          </p:nvPr>
        </p:nvSpPr>
        <p:spPr>
          <a:xfrm>
            <a:off x="457200" y="1129308"/>
            <a:ext cx="8229600" cy="4104456"/>
          </a:xfrm>
        </p:spPr>
        <p:txBody>
          <a:bodyPr/>
          <a:lstStyle/>
          <a:p>
            <a:r>
              <a:rPr kumimoji="1" lang="en-US" altLang="zh-CN" dirty="0"/>
              <a:t>Restart </a:t>
            </a:r>
            <a:r>
              <a:rPr kumimoji="1" lang="en-US" altLang="zh-CN" b="0" dirty="0"/>
              <a:t>or </a:t>
            </a:r>
            <a:r>
              <a:rPr kumimoji="1" lang="en-US" altLang="zh-CN" dirty="0"/>
              <a:t>reconstruct</a:t>
            </a:r>
          </a:p>
          <a:p>
            <a:pPr lvl="1"/>
            <a:r>
              <a:rPr lang="en-US" altLang="zh-CN" dirty="0"/>
              <a:t>Monitoring</a:t>
            </a:r>
            <a:r>
              <a:rPr lang="en" altLang="zh-CN" dirty="0"/>
              <a:t> and catching errors</a:t>
            </a:r>
          </a:p>
          <a:p>
            <a:pPr lvl="1"/>
            <a:r>
              <a:rPr kumimoji="1" lang="en-US" altLang="zh-CN" dirty="0"/>
              <a:t>Re</a:t>
            </a:r>
            <a:r>
              <a:rPr kumimoji="1" lang="en" altLang="zh-CN" dirty="0"/>
              <a:t>start or reconstruct the system (sub-system)</a:t>
            </a:r>
          </a:p>
          <a:p>
            <a:pPr lvl="1"/>
            <a:r>
              <a:rPr kumimoji="1" lang="en-US" altLang="zh-CN" dirty="0"/>
              <a:t>E</a:t>
            </a:r>
            <a:r>
              <a:rPr kumimoji="1" lang="en" altLang="zh-CN" dirty="0"/>
              <a:t>.g., restart the stateless application server is ok</a:t>
            </a:r>
          </a:p>
          <a:p>
            <a:r>
              <a:rPr kumimoji="1" lang="en" altLang="zh-CN" dirty="0"/>
              <a:t>What about consistency? Must made trade-off </a:t>
            </a:r>
          </a:p>
          <a:p>
            <a:pPr lvl="1"/>
            <a:r>
              <a:rPr kumimoji="1" lang="en-US" altLang="zh-CN" dirty="0"/>
              <a:t>Stateless</a:t>
            </a:r>
            <a:r>
              <a:rPr kumimoji="1" lang="en" altLang="zh-CN" dirty="0"/>
              <a:t> applications does not have consistency issue</a:t>
            </a:r>
          </a:p>
          <a:p>
            <a:pPr lvl="1"/>
            <a:r>
              <a:rPr kumimoji="1" lang="en-US" altLang="zh-CN" dirty="0"/>
              <a:t>Some</a:t>
            </a:r>
            <a:r>
              <a:rPr kumimoji="1" lang="en" altLang="zh-CN" dirty="0"/>
              <a:t> applications, like </a:t>
            </a:r>
            <a:r>
              <a:rPr kumimoji="1" lang="en" altLang="zh-CN" b="1" dirty="0">
                <a:solidFill>
                  <a:srgbClr val="FF7E79"/>
                </a:solidFill>
              </a:rPr>
              <a:t>Google search</a:t>
            </a:r>
            <a:r>
              <a:rPr kumimoji="1" lang="en-US" altLang="zh-CN" dirty="0"/>
              <a:t>,</a:t>
            </a:r>
            <a:r>
              <a:rPr kumimoji="1" lang="zh-CN" altLang="en-US" dirty="0"/>
              <a:t> </a:t>
            </a:r>
            <a:r>
              <a:rPr kumimoji="1" lang="en" altLang="zh-CN" dirty="0"/>
              <a:t>can even tolerate </a:t>
            </a:r>
            <a:r>
              <a:rPr lang="en" altLang="zh-CN" dirty="0"/>
              <a:t>occasional inconsistency</a:t>
            </a:r>
          </a:p>
          <a:p>
            <a:pPr lvl="2"/>
            <a:r>
              <a:rPr kumimoji="1" lang="en-US" altLang="zh-CN" sz="1600" dirty="0"/>
              <a:t>Can</a:t>
            </a:r>
            <a:r>
              <a:rPr kumimoji="1" lang="zh-CN" altLang="en-US" sz="1600" dirty="0"/>
              <a:t> </a:t>
            </a:r>
            <a:r>
              <a:rPr kumimoji="1" lang="en-US" altLang="zh-CN" sz="1600" dirty="0"/>
              <a:t>you</a:t>
            </a:r>
            <a:r>
              <a:rPr kumimoji="1" lang="zh-CN" altLang="en-US" sz="1600" dirty="0"/>
              <a:t> </a:t>
            </a:r>
            <a:r>
              <a:rPr kumimoji="1" lang="en-US" altLang="zh-CN" sz="1600" dirty="0"/>
              <a:t>notice</a:t>
            </a:r>
            <a:r>
              <a:rPr kumimoji="1" lang="zh-CN" altLang="en-US" sz="1600" dirty="0"/>
              <a:t> </a:t>
            </a:r>
            <a:r>
              <a:rPr kumimoji="1" lang="en-US" altLang="zh-CN" sz="1600" dirty="0"/>
              <a:t>the</a:t>
            </a:r>
            <a:r>
              <a:rPr kumimoji="1" lang="zh-CN" altLang="en-US" sz="1600" dirty="0"/>
              <a:t> </a:t>
            </a:r>
            <a:r>
              <a:rPr kumimoji="1" lang="en-US" altLang="zh-CN" sz="1600" dirty="0"/>
              <a:t>inconsistency</a:t>
            </a:r>
            <a:r>
              <a:rPr kumimoji="1" lang="zh-CN" altLang="en-US" sz="1600" dirty="0"/>
              <a:t> </a:t>
            </a:r>
            <a:r>
              <a:rPr kumimoji="1" lang="en-US" altLang="zh-CN" sz="1600" dirty="0"/>
              <a:t>of</a:t>
            </a:r>
            <a:r>
              <a:rPr kumimoji="1" lang="zh-CN" altLang="en-US" sz="1600" dirty="0"/>
              <a:t> </a:t>
            </a:r>
            <a:r>
              <a:rPr kumimoji="1" lang="en-US" altLang="zh-CN" sz="1600" dirty="0"/>
              <a:t>search</a:t>
            </a:r>
            <a:r>
              <a:rPr kumimoji="1" lang="zh-CN" altLang="en-US" sz="1600" dirty="0"/>
              <a:t> </a:t>
            </a:r>
            <a:r>
              <a:rPr kumimoji="1" lang="en-US" altLang="zh-CN" sz="1600" dirty="0"/>
              <a:t>results?</a:t>
            </a:r>
          </a:p>
          <a:p>
            <a:r>
              <a:rPr kumimoji="1" lang="en-US" altLang="zh-CN" dirty="0"/>
              <a:t>Question: can </a:t>
            </a:r>
            <a:r>
              <a:rPr kumimoji="1" lang="en-US" altLang="zh-CN" dirty="0" err="1"/>
              <a:t>ChatBot</a:t>
            </a:r>
            <a:r>
              <a:rPr kumimoji="1" lang="en-US" altLang="zh-CN" dirty="0"/>
              <a:t> tolerate failures via retry? </a:t>
            </a:r>
            <a:endParaRPr kumimoji="1" lang="en" altLang="zh-CN" dirty="0"/>
          </a:p>
        </p:txBody>
      </p:sp>
      <p:sp>
        <p:nvSpPr>
          <p:cNvPr id="4" name="灯片编号占位符 3">
            <a:extLst>
              <a:ext uri="{FF2B5EF4-FFF2-40B4-BE49-F238E27FC236}">
                <a16:creationId xmlns:a16="http://schemas.microsoft.com/office/drawing/2014/main" id="{B69AEB10-C000-0445-B72B-7E4CBD404673}"/>
              </a:ext>
            </a:extLst>
          </p:cNvPr>
          <p:cNvSpPr>
            <a:spLocks noGrp="1"/>
          </p:cNvSpPr>
          <p:nvPr>
            <p:ph type="sldNum" sz="quarter" idx="12"/>
          </p:nvPr>
        </p:nvSpPr>
        <p:spPr/>
        <p:txBody>
          <a:bodyPr/>
          <a:lstStyle/>
          <a:p>
            <a:fld id="{ADE361C3-C043-4A6E-BDCE-8DA1E7D90A3B}" type="slidenum">
              <a:rPr lang="zh-CN" altLang="en-US" smtClean="0"/>
              <a:t>61</a:t>
            </a:fld>
            <a:endParaRPr lang="zh-CN" altLang="en-US"/>
          </a:p>
        </p:txBody>
      </p:sp>
    </p:spTree>
    <p:extLst>
      <p:ext uri="{BB962C8B-B14F-4D97-AF65-F5344CB8AC3E}">
        <p14:creationId xmlns:p14="http://schemas.microsoft.com/office/powerpoint/2010/main" val="2784737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
            <a:extLst>
              <a:ext uri="{FF2B5EF4-FFF2-40B4-BE49-F238E27FC236}">
                <a16:creationId xmlns:a16="http://schemas.microsoft.com/office/drawing/2014/main" id="{BC5548FD-FBC1-794B-BC40-ABF55E5C225E}"/>
              </a:ext>
            </a:extLst>
          </p:cNvPr>
          <p:cNvSpPr txBox="1">
            <a:spLocks/>
          </p:cNvSpPr>
          <p:nvPr/>
        </p:nvSpPr>
        <p:spPr>
          <a:xfrm>
            <a:off x="323528" y="2713484"/>
            <a:ext cx="8950795" cy="2004814"/>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200"/>
              </a:spcBef>
              <a:buFont typeface="Arial" pitchFamily="34" charset="0"/>
              <a:buNone/>
              <a:defRPr sz="2000" b="0" kern="1200">
                <a:solidFill>
                  <a:schemeClr val="tx1">
                    <a:tint val="75000"/>
                  </a:schemeClr>
                </a:solidFill>
                <a:latin typeface="+mn-lt"/>
                <a:ea typeface="+mn-ea"/>
                <a:cs typeface="DengXian" charset="0"/>
              </a:defRPr>
            </a:lvl1pPr>
            <a:lvl2pPr marL="457200" indent="0" algn="l"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2pPr>
            <a:lvl3pPr marL="914400" indent="0" algn="l" defTabSz="914400" rtl="0" eaLnBrk="1" latinLnBrk="0" hangingPunct="1">
              <a:lnSpc>
                <a:spcPct val="120000"/>
              </a:lnSpc>
              <a:spcBef>
                <a:spcPct val="20000"/>
              </a:spcBef>
              <a:buFont typeface="Arial" pitchFamily="34" charset="0"/>
              <a:buNone/>
              <a:defRPr sz="1600" kern="1200">
                <a:solidFill>
                  <a:schemeClr val="tx1">
                    <a:tint val="75000"/>
                  </a:schemeClr>
                </a:solidFill>
                <a:latin typeface="+mn-lt"/>
                <a:ea typeface="+mn-ea"/>
                <a:cs typeface="DengXian" charset="0"/>
              </a:defRPr>
            </a:lvl3pPr>
            <a:lvl4pPr marL="13716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4pPr>
            <a:lvl5pPr marL="18288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en-US" altLang="zh-CN" sz="2600" b="1" dirty="0">
                <a:solidFill>
                  <a:schemeClr val="tx1"/>
                </a:solidFill>
              </a:rPr>
              <a:t>The </a:t>
            </a:r>
            <a:r>
              <a:rPr kumimoji="1" lang="en-US" altLang="zh-CN" sz="2600" b="1" dirty="0">
                <a:solidFill>
                  <a:srgbClr val="C00000"/>
                </a:solidFill>
              </a:rPr>
              <a:t>CAP</a:t>
            </a:r>
            <a:r>
              <a:rPr kumimoji="1" lang="en-US" altLang="zh-CN" sz="2600" b="1" dirty="0">
                <a:solidFill>
                  <a:schemeClr val="tx1"/>
                </a:solidFill>
              </a:rPr>
              <a:t> theorem </a:t>
            </a:r>
          </a:p>
          <a:p>
            <a:pPr marL="800100" lvl="1" indent="-342900">
              <a:buFontTx/>
              <a:buChar char="-"/>
            </a:pPr>
            <a:r>
              <a:rPr kumimoji="1" lang="en-US" altLang="zh-CN" sz="2400" b="1" dirty="0">
                <a:solidFill>
                  <a:srgbClr val="C00000"/>
                </a:solidFill>
              </a:rPr>
              <a:t>C</a:t>
            </a:r>
            <a:r>
              <a:rPr kumimoji="1" lang="en-US" altLang="zh-CN" sz="2400" dirty="0">
                <a:solidFill>
                  <a:schemeClr val="tx1"/>
                </a:solidFill>
              </a:rPr>
              <a:t>onsistency, </a:t>
            </a:r>
            <a:r>
              <a:rPr kumimoji="1" lang="en-US" altLang="zh-CN" sz="2400" b="1" dirty="0">
                <a:solidFill>
                  <a:srgbClr val="C00000"/>
                </a:solidFill>
              </a:rPr>
              <a:t>A</a:t>
            </a:r>
            <a:r>
              <a:rPr kumimoji="1" lang="en-US" altLang="zh-CN" sz="2400" dirty="0">
                <a:solidFill>
                  <a:schemeClr val="tx1"/>
                </a:solidFill>
              </a:rPr>
              <a:t>vailability &amp; </a:t>
            </a:r>
            <a:r>
              <a:rPr kumimoji="1" lang="en-US" altLang="zh-CN" sz="2400" b="1" dirty="0">
                <a:solidFill>
                  <a:srgbClr val="C00000"/>
                </a:solidFill>
              </a:rPr>
              <a:t>P</a:t>
            </a:r>
            <a:r>
              <a:rPr kumimoji="1" lang="en-US" altLang="zh-CN" sz="2400" dirty="0">
                <a:solidFill>
                  <a:schemeClr val="tx1"/>
                </a:solidFill>
              </a:rPr>
              <a:t>artition tolerance </a:t>
            </a:r>
          </a:p>
        </p:txBody>
      </p:sp>
    </p:spTree>
    <p:extLst>
      <p:ext uri="{BB962C8B-B14F-4D97-AF65-F5344CB8AC3E}">
        <p14:creationId xmlns:p14="http://schemas.microsoft.com/office/powerpoint/2010/main" val="39255647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15109-6865-7E4D-BFC6-A1D4483237F4}"/>
              </a:ext>
            </a:extLst>
          </p:cNvPr>
          <p:cNvSpPr>
            <a:spLocks noGrp="1"/>
          </p:cNvSpPr>
          <p:nvPr>
            <p:ph type="title"/>
          </p:nvPr>
        </p:nvSpPr>
        <p:spPr/>
        <p:txBody>
          <a:bodyPr/>
          <a:lstStyle/>
          <a:p>
            <a:r>
              <a:rPr kumimoji="1" lang="en-US" altLang="zh-CN" dirty="0"/>
              <a:t>CAP: </a:t>
            </a:r>
            <a:r>
              <a:rPr kumimoji="1" lang="en-US" altLang="zh-CN" b="0" dirty="0"/>
              <a:t>an example</a:t>
            </a:r>
            <a:endParaRPr kumimoji="1" lang="zh-CN" altLang="en-US" b="0" dirty="0"/>
          </a:p>
        </p:txBody>
      </p:sp>
      <p:sp>
        <p:nvSpPr>
          <p:cNvPr id="3" name="内容占位符 2">
            <a:extLst>
              <a:ext uri="{FF2B5EF4-FFF2-40B4-BE49-F238E27FC236}">
                <a16:creationId xmlns:a16="http://schemas.microsoft.com/office/drawing/2014/main" id="{581591B4-D2B7-6640-878D-5D31DAC51486}"/>
              </a:ext>
            </a:extLst>
          </p:cNvPr>
          <p:cNvSpPr>
            <a:spLocks noGrp="1"/>
          </p:cNvSpPr>
          <p:nvPr>
            <p:ph idx="1"/>
          </p:nvPr>
        </p:nvSpPr>
        <p:spPr>
          <a:xfrm>
            <a:off x="457200" y="1129308"/>
            <a:ext cx="8435280" cy="4752528"/>
          </a:xfrm>
        </p:spPr>
        <p:txBody>
          <a:bodyPr>
            <a:normAutofit/>
          </a:bodyPr>
          <a:lstStyle/>
          <a:p>
            <a:r>
              <a:rPr lang="en" altLang="zh-CN" dirty="0"/>
              <a:t>Amazon has two zones: US and Euro</a:t>
            </a:r>
          </a:p>
          <a:p>
            <a:pPr lvl="1"/>
            <a:r>
              <a:rPr lang="en" altLang="zh-CN" b="0" dirty="0"/>
              <a:t>All US users connect to the US zone</a:t>
            </a:r>
          </a:p>
          <a:p>
            <a:pPr lvl="1"/>
            <a:r>
              <a:rPr lang="en" altLang="zh-CN" b="0" dirty="0"/>
              <a:t>All Euro users connect to the Euro zone</a:t>
            </a:r>
          </a:p>
          <a:p>
            <a:r>
              <a:rPr lang="en" altLang="zh-CN" dirty="0"/>
              <a:t>Define Availability and Consistency</a:t>
            </a:r>
          </a:p>
          <a:p>
            <a:pPr lvl="1"/>
            <a:r>
              <a:rPr lang="en" altLang="zh-CN" b="1" dirty="0"/>
              <a:t>C</a:t>
            </a:r>
            <a:r>
              <a:rPr lang="en" altLang="zh-CN" b="0" dirty="0"/>
              <a:t>: all users see the actual number of items</a:t>
            </a:r>
          </a:p>
          <a:p>
            <a:pPr lvl="1">
              <a:spcAft>
                <a:spcPts val="600"/>
              </a:spcAft>
            </a:pPr>
            <a:r>
              <a:rPr lang="en" altLang="zh-CN" b="1" dirty="0"/>
              <a:t>Not-C</a:t>
            </a:r>
            <a:r>
              <a:rPr lang="en" altLang="zh-CN" b="0" dirty="0"/>
              <a:t>: users see 1 item left, but actually is 0</a:t>
            </a:r>
          </a:p>
          <a:p>
            <a:pPr lvl="1"/>
            <a:r>
              <a:rPr lang="en" altLang="zh-CN" b="1" dirty="0"/>
              <a:t>A</a:t>
            </a:r>
            <a:r>
              <a:rPr lang="en" altLang="zh-CN" b="0" dirty="0"/>
              <a:t>: all users can buy items at any time (if there are some)</a:t>
            </a:r>
          </a:p>
          <a:p>
            <a:pPr lvl="1"/>
            <a:r>
              <a:rPr lang="en" altLang="zh-CN" b="1" dirty="0"/>
              <a:t>Not-A</a:t>
            </a:r>
            <a:r>
              <a:rPr lang="en" altLang="zh-CN" b="0" dirty="0"/>
              <a:t>: users might get "cannot buy now, please wait and retry”</a:t>
            </a:r>
          </a:p>
          <a:p>
            <a:pPr lvl="1"/>
            <a:r>
              <a:rPr lang="en" altLang="zh-CN" b="1" dirty="0"/>
              <a:t>P</a:t>
            </a:r>
            <a:r>
              <a:rPr lang="en" altLang="zh-CN" dirty="0"/>
              <a:t>: the system can get A &amp; C even the only link between US and Euro is broken</a:t>
            </a:r>
          </a:p>
          <a:p>
            <a:pPr lvl="1"/>
            <a:r>
              <a:rPr lang="en" altLang="zh-CN" b="1" dirty="0"/>
              <a:t>Not-P</a:t>
            </a:r>
            <a:r>
              <a:rPr lang="en" altLang="zh-CN" b="0" dirty="0"/>
              <a:t>: otherwise </a:t>
            </a:r>
          </a:p>
        </p:txBody>
      </p:sp>
      <p:sp>
        <p:nvSpPr>
          <p:cNvPr id="4" name="灯片编号占位符 3">
            <a:extLst>
              <a:ext uri="{FF2B5EF4-FFF2-40B4-BE49-F238E27FC236}">
                <a16:creationId xmlns:a16="http://schemas.microsoft.com/office/drawing/2014/main" id="{9E1A6F6D-03D0-E748-B4C2-8D90FE66D372}"/>
              </a:ext>
            </a:extLst>
          </p:cNvPr>
          <p:cNvSpPr>
            <a:spLocks noGrp="1"/>
          </p:cNvSpPr>
          <p:nvPr>
            <p:ph type="sldNum" sz="quarter" idx="12"/>
          </p:nvPr>
        </p:nvSpPr>
        <p:spPr/>
        <p:txBody>
          <a:bodyPr/>
          <a:lstStyle/>
          <a:p>
            <a:fld id="{ADE361C3-C043-4A6E-BDCE-8DA1E7D90A3B}" type="slidenum">
              <a:rPr lang="zh-CN" altLang="en-US" smtClean="0"/>
              <a:t>63</a:t>
            </a:fld>
            <a:endParaRPr lang="zh-CN" altLang="en-US"/>
          </a:p>
        </p:txBody>
      </p:sp>
    </p:spTree>
    <p:extLst>
      <p:ext uri="{BB962C8B-B14F-4D97-AF65-F5344CB8AC3E}">
        <p14:creationId xmlns:p14="http://schemas.microsoft.com/office/powerpoint/2010/main" val="16491156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2AC1C-C5B0-8049-A0DC-F729EFDBD7C4}"/>
              </a:ext>
            </a:extLst>
          </p:cNvPr>
          <p:cNvSpPr>
            <a:spLocks noGrp="1"/>
          </p:cNvSpPr>
          <p:nvPr>
            <p:ph type="title"/>
          </p:nvPr>
        </p:nvSpPr>
        <p:spPr/>
        <p:txBody>
          <a:bodyPr/>
          <a:lstStyle/>
          <a:p>
            <a:r>
              <a:rPr kumimoji="1" lang="en-US" altLang="zh-CN" dirty="0">
                <a:solidFill>
                  <a:schemeClr val="tx1"/>
                </a:solidFill>
              </a:rPr>
              <a:t>The </a:t>
            </a:r>
            <a:r>
              <a:rPr kumimoji="1" lang="en-US" altLang="zh-CN" dirty="0">
                <a:solidFill>
                  <a:srgbClr val="C00000"/>
                </a:solidFill>
              </a:rPr>
              <a:t>CAP</a:t>
            </a:r>
            <a:r>
              <a:rPr kumimoji="1" lang="en-US" altLang="zh-CN" dirty="0">
                <a:solidFill>
                  <a:schemeClr val="tx1"/>
                </a:solidFill>
              </a:rPr>
              <a:t> theorem: </a:t>
            </a:r>
            <a:r>
              <a:rPr lang="en-US" altLang="zh-CN" dirty="0"/>
              <a:t>2 out of 3</a:t>
            </a:r>
            <a:endParaRPr kumimoji="1" lang="zh-CN" altLang="en-US" dirty="0"/>
          </a:p>
        </p:txBody>
      </p:sp>
      <p:sp>
        <p:nvSpPr>
          <p:cNvPr id="3" name="内容占位符 2">
            <a:extLst>
              <a:ext uri="{FF2B5EF4-FFF2-40B4-BE49-F238E27FC236}">
                <a16:creationId xmlns:a16="http://schemas.microsoft.com/office/drawing/2014/main" id="{16496037-1CF0-084C-99F9-1F2FE632A5DE}"/>
              </a:ext>
            </a:extLst>
          </p:cNvPr>
          <p:cNvSpPr>
            <a:spLocks noGrp="1"/>
          </p:cNvSpPr>
          <p:nvPr>
            <p:ph idx="1"/>
          </p:nvPr>
        </p:nvSpPr>
        <p:spPr/>
        <p:txBody>
          <a:bodyPr/>
          <a:lstStyle/>
          <a:p>
            <a:r>
              <a:rPr lang="en-US" altLang="zh-CN" sz="2000" dirty="0"/>
              <a:t>It is impossible for a distributed computer system to simultaneously provide all three of the following guarantees</a:t>
            </a:r>
          </a:p>
          <a:p>
            <a:pPr lvl="1"/>
            <a:r>
              <a:rPr lang="en-US" altLang="zh-CN" b="1" dirty="0">
                <a:solidFill>
                  <a:srgbClr val="C00000"/>
                </a:solidFill>
              </a:rPr>
              <a:t>Consistency</a:t>
            </a:r>
            <a:r>
              <a:rPr lang="en-US" altLang="zh-CN" dirty="0"/>
              <a:t> (all nodes see the same data at the same time)</a:t>
            </a:r>
          </a:p>
          <a:p>
            <a:pPr lvl="1"/>
            <a:r>
              <a:rPr lang="en-US" altLang="zh-CN" b="1" dirty="0">
                <a:solidFill>
                  <a:srgbClr val="C00000"/>
                </a:solidFill>
              </a:rPr>
              <a:t>Availability</a:t>
            </a:r>
            <a:r>
              <a:rPr lang="en-US" altLang="zh-CN" dirty="0"/>
              <a:t> (a guarantee that every request receives a response about whether it succeeded or failed)</a:t>
            </a:r>
          </a:p>
          <a:p>
            <a:pPr lvl="1"/>
            <a:r>
              <a:rPr lang="en-US" altLang="zh-CN" b="1" dirty="0">
                <a:solidFill>
                  <a:srgbClr val="C00000"/>
                </a:solidFill>
              </a:rPr>
              <a:t>Partition tolerance </a:t>
            </a:r>
            <a:r>
              <a:rPr lang="en-US" altLang="zh-CN" dirty="0"/>
              <a:t>(the system continues to operate despite arbitrary message loss or failure of part of the system)</a:t>
            </a:r>
            <a:endParaRPr lang="zh-CN" altLang="en-US" dirty="0"/>
          </a:p>
          <a:p>
            <a:endParaRPr kumimoji="1" lang="zh-CN" altLang="en-US" dirty="0"/>
          </a:p>
        </p:txBody>
      </p:sp>
      <p:sp>
        <p:nvSpPr>
          <p:cNvPr id="4" name="灯片编号占位符 3">
            <a:extLst>
              <a:ext uri="{FF2B5EF4-FFF2-40B4-BE49-F238E27FC236}">
                <a16:creationId xmlns:a16="http://schemas.microsoft.com/office/drawing/2014/main" id="{D285226D-5D9C-834E-8D6A-405E12D4E8F3}"/>
              </a:ext>
            </a:extLst>
          </p:cNvPr>
          <p:cNvSpPr>
            <a:spLocks noGrp="1"/>
          </p:cNvSpPr>
          <p:nvPr>
            <p:ph type="sldNum" sz="quarter" idx="12"/>
          </p:nvPr>
        </p:nvSpPr>
        <p:spPr/>
        <p:txBody>
          <a:bodyPr/>
          <a:lstStyle/>
          <a:p>
            <a:fld id="{ADE361C3-C043-4A6E-BDCE-8DA1E7D90A3B}" type="slidenum">
              <a:rPr lang="zh-CN" altLang="en-US" smtClean="0"/>
              <a:t>64</a:t>
            </a:fld>
            <a:endParaRPr lang="zh-CN" altLang="en-US"/>
          </a:p>
        </p:txBody>
      </p:sp>
      <p:sp>
        <p:nvSpPr>
          <p:cNvPr id="6" name="椭圆 5">
            <a:extLst>
              <a:ext uri="{FF2B5EF4-FFF2-40B4-BE49-F238E27FC236}">
                <a16:creationId xmlns:a16="http://schemas.microsoft.com/office/drawing/2014/main" id="{FD9DB972-8A46-9643-812F-96FFE5EC3EA0}"/>
              </a:ext>
            </a:extLst>
          </p:cNvPr>
          <p:cNvSpPr/>
          <p:nvPr/>
        </p:nvSpPr>
        <p:spPr>
          <a:xfrm>
            <a:off x="288441" y="4225652"/>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矩形 6">
            <a:extLst>
              <a:ext uri="{FF2B5EF4-FFF2-40B4-BE49-F238E27FC236}">
                <a16:creationId xmlns:a16="http://schemas.microsoft.com/office/drawing/2014/main" id="{00081586-272D-DE45-B6DF-0381F599454C}"/>
              </a:ext>
            </a:extLst>
          </p:cNvPr>
          <p:cNvSpPr/>
          <p:nvPr/>
        </p:nvSpPr>
        <p:spPr>
          <a:xfrm>
            <a:off x="251520" y="4216251"/>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8" name="椭圆 7">
            <a:extLst>
              <a:ext uri="{FF2B5EF4-FFF2-40B4-BE49-F238E27FC236}">
                <a16:creationId xmlns:a16="http://schemas.microsoft.com/office/drawing/2014/main" id="{0F974F2A-04DC-CD49-A0AA-FE99AAECA0AC}"/>
              </a:ext>
            </a:extLst>
          </p:cNvPr>
          <p:cNvSpPr/>
          <p:nvPr/>
        </p:nvSpPr>
        <p:spPr>
          <a:xfrm>
            <a:off x="946857" y="4225652"/>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C2A70B93-E89C-B947-BBBA-B88E98A370B7}"/>
              </a:ext>
            </a:extLst>
          </p:cNvPr>
          <p:cNvSpPr/>
          <p:nvPr/>
        </p:nvSpPr>
        <p:spPr>
          <a:xfrm>
            <a:off x="909936" y="4216251"/>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10" name="椭圆 9">
            <a:extLst>
              <a:ext uri="{FF2B5EF4-FFF2-40B4-BE49-F238E27FC236}">
                <a16:creationId xmlns:a16="http://schemas.microsoft.com/office/drawing/2014/main" id="{19F8A2D9-7A8A-AE4D-8A03-4792268D74ED}"/>
              </a:ext>
            </a:extLst>
          </p:cNvPr>
          <p:cNvSpPr/>
          <p:nvPr/>
        </p:nvSpPr>
        <p:spPr>
          <a:xfrm>
            <a:off x="611560" y="4850247"/>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矩形 11">
            <a:extLst>
              <a:ext uri="{FF2B5EF4-FFF2-40B4-BE49-F238E27FC236}">
                <a16:creationId xmlns:a16="http://schemas.microsoft.com/office/drawing/2014/main" id="{EB0459C8-C53D-884E-8BBA-CDFF46E33B4E}"/>
              </a:ext>
            </a:extLst>
          </p:cNvPr>
          <p:cNvSpPr/>
          <p:nvPr/>
        </p:nvSpPr>
        <p:spPr>
          <a:xfrm>
            <a:off x="603492" y="4840846"/>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14" name="直线箭头连接符 13">
            <a:extLst>
              <a:ext uri="{FF2B5EF4-FFF2-40B4-BE49-F238E27FC236}">
                <a16:creationId xmlns:a16="http://schemas.microsoft.com/office/drawing/2014/main" id="{7403BE0E-566B-9F44-9F10-DA0BB4C1CB5B}"/>
              </a:ext>
            </a:extLst>
          </p:cNvPr>
          <p:cNvCxnSpPr>
            <a:stCxn id="6" idx="6"/>
            <a:endCxn id="8" idx="2"/>
          </p:cNvCxnSpPr>
          <p:nvPr/>
        </p:nvCxnSpPr>
        <p:spPr>
          <a:xfrm>
            <a:off x="586817" y="4374840"/>
            <a:ext cx="36004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2263C755-419E-424C-822A-42EDF229FC78}"/>
              </a:ext>
            </a:extLst>
          </p:cNvPr>
          <p:cNvCxnSpPr>
            <a:cxnSpLocks/>
            <a:stCxn id="6" idx="4"/>
            <a:endCxn id="10" idx="1"/>
          </p:cNvCxnSpPr>
          <p:nvPr/>
        </p:nvCxnSpPr>
        <p:spPr>
          <a:xfrm>
            <a:off x="437629" y="4524028"/>
            <a:ext cx="217627"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DE817535-6B74-BE47-B3C6-94AB8E7BC269}"/>
              </a:ext>
            </a:extLst>
          </p:cNvPr>
          <p:cNvCxnSpPr>
            <a:cxnSpLocks/>
            <a:stCxn id="8" idx="4"/>
            <a:endCxn id="10" idx="7"/>
          </p:cNvCxnSpPr>
          <p:nvPr/>
        </p:nvCxnSpPr>
        <p:spPr>
          <a:xfrm flipH="1">
            <a:off x="866240" y="4524028"/>
            <a:ext cx="229805"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7E7A3CF6-D1EA-F84C-AE87-4AF7AC139F21}"/>
              </a:ext>
            </a:extLst>
          </p:cNvPr>
          <p:cNvSpPr/>
          <p:nvPr/>
        </p:nvSpPr>
        <p:spPr>
          <a:xfrm>
            <a:off x="1656593" y="4232653"/>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矩形 22">
            <a:extLst>
              <a:ext uri="{FF2B5EF4-FFF2-40B4-BE49-F238E27FC236}">
                <a16:creationId xmlns:a16="http://schemas.microsoft.com/office/drawing/2014/main" id="{BFB859F8-7141-3741-B7B3-795B81F38DE4}"/>
              </a:ext>
            </a:extLst>
          </p:cNvPr>
          <p:cNvSpPr/>
          <p:nvPr/>
        </p:nvSpPr>
        <p:spPr>
          <a:xfrm>
            <a:off x="1619672" y="4223252"/>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24" name="椭圆 23">
            <a:extLst>
              <a:ext uri="{FF2B5EF4-FFF2-40B4-BE49-F238E27FC236}">
                <a16:creationId xmlns:a16="http://schemas.microsoft.com/office/drawing/2014/main" id="{71C6C680-DFB5-8D44-B260-76A025F8200B}"/>
              </a:ext>
            </a:extLst>
          </p:cNvPr>
          <p:cNvSpPr/>
          <p:nvPr/>
        </p:nvSpPr>
        <p:spPr>
          <a:xfrm>
            <a:off x="2315009" y="4232653"/>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矩形 24">
            <a:extLst>
              <a:ext uri="{FF2B5EF4-FFF2-40B4-BE49-F238E27FC236}">
                <a16:creationId xmlns:a16="http://schemas.microsoft.com/office/drawing/2014/main" id="{A4F44AC1-3F5D-FD41-BBC7-A44DFA3E5952}"/>
              </a:ext>
            </a:extLst>
          </p:cNvPr>
          <p:cNvSpPr/>
          <p:nvPr/>
        </p:nvSpPr>
        <p:spPr>
          <a:xfrm>
            <a:off x="2278088" y="4223252"/>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26" name="椭圆 25">
            <a:extLst>
              <a:ext uri="{FF2B5EF4-FFF2-40B4-BE49-F238E27FC236}">
                <a16:creationId xmlns:a16="http://schemas.microsoft.com/office/drawing/2014/main" id="{5CBCB7FF-2290-D74C-9459-920B34050C9B}"/>
              </a:ext>
            </a:extLst>
          </p:cNvPr>
          <p:cNvSpPr/>
          <p:nvPr/>
        </p:nvSpPr>
        <p:spPr>
          <a:xfrm>
            <a:off x="1979712" y="4857248"/>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矩形 26">
            <a:extLst>
              <a:ext uri="{FF2B5EF4-FFF2-40B4-BE49-F238E27FC236}">
                <a16:creationId xmlns:a16="http://schemas.microsoft.com/office/drawing/2014/main" id="{FF491406-957E-6345-BB3A-1926C016AF81}"/>
              </a:ext>
            </a:extLst>
          </p:cNvPr>
          <p:cNvSpPr/>
          <p:nvPr/>
        </p:nvSpPr>
        <p:spPr>
          <a:xfrm>
            <a:off x="1971644" y="4847847"/>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29" name="直线箭头连接符 28">
            <a:extLst>
              <a:ext uri="{FF2B5EF4-FFF2-40B4-BE49-F238E27FC236}">
                <a16:creationId xmlns:a16="http://schemas.microsoft.com/office/drawing/2014/main" id="{E02033F9-984D-6C45-9B7B-7254A45E2AE8}"/>
              </a:ext>
            </a:extLst>
          </p:cNvPr>
          <p:cNvCxnSpPr>
            <a:cxnSpLocks/>
            <a:stCxn id="22" idx="4"/>
            <a:endCxn id="26" idx="1"/>
          </p:cNvCxnSpPr>
          <p:nvPr/>
        </p:nvCxnSpPr>
        <p:spPr>
          <a:xfrm>
            <a:off x="1805781" y="4531029"/>
            <a:ext cx="217627"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E59FB2FE-5432-0743-B56A-1A5DFD3F4166}"/>
              </a:ext>
            </a:extLst>
          </p:cNvPr>
          <p:cNvCxnSpPr>
            <a:cxnSpLocks/>
            <a:stCxn id="24" idx="4"/>
            <a:endCxn id="26" idx="7"/>
          </p:cNvCxnSpPr>
          <p:nvPr/>
        </p:nvCxnSpPr>
        <p:spPr>
          <a:xfrm flipH="1">
            <a:off x="2234392" y="4531029"/>
            <a:ext cx="229805"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F2B915B8-5B00-3443-9BA8-178CF2F0109D}"/>
              </a:ext>
            </a:extLst>
          </p:cNvPr>
          <p:cNvSpPr/>
          <p:nvPr/>
        </p:nvSpPr>
        <p:spPr>
          <a:xfrm>
            <a:off x="2937750" y="4242993"/>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矩形 31">
            <a:extLst>
              <a:ext uri="{FF2B5EF4-FFF2-40B4-BE49-F238E27FC236}">
                <a16:creationId xmlns:a16="http://schemas.microsoft.com/office/drawing/2014/main" id="{96E3F9B6-9CCB-5540-B4A7-9F2FA5598021}"/>
              </a:ext>
            </a:extLst>
          </p:cNvPr>
          <p:cNvSpPr/>
          <p:nvPr/>
        </p:nvSpPr>
        <p:spPr>
          <a:xfrm>
            <a:off x="2900829" y="4233592"/>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33" name="椭圆 32">
            <a:extLst>
              <a:ext uri="{FF2B5EF4-FFF2-40B4-BE49-F238E27FC236}">
                <a16:creationId xmlns:a16="http://schemas.microsoft.com/office/drawing/2014/main" id="{F3412FC6-0D98-AE41-B0A2-302FD74FCB14}"/>
              </a:ext>
            </a:extLst>
          </p:cNvPr>
          <p:cNvSpPr/>
          <p:nvPr/>
        </p:nvSpPr>
        <p:spPr>
          <a:xfrm>
            <a:off x="3596166" y="4242993"/>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矩形 33">
            <a:extLst>
              <a:ext uri="{FF2B5EF4-FFF2-40B4-BE49-F238E27FC236}">
                <a16:creationId xmlns:a16="http://schemas.microsoft.com/office/drawing/2014/main" id="{4335DC55-AA66-CD49-B613-C15B68F41889}"/>
              </a:ext>
            </a:extLst>
          </p:cNvPr>
          <p:cNvSpPr/>
          <p:nvPr/>
        </p:nvSpPr>
        <p:spPr>
          <a:xfrm>
            <a:off x="3559245" y="4233592"/>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35" name="椭圆 34">
            <a:extLst>
              <a:ext uri="{FF2B5EF4-FFF2-40B4-BE49-F238E27FC236}">
                <a16:creationId xmlns:a16="http://schemas.microsoft.com/office/drawing/2014/main" id="{F2B16A4E-8497-E241-8B28-0D9EC19B6BA2}"/>
              </a:ext>
            </a:extLst>
          </p:cNvPr>
          <p:cNvSpPr/>
          <p:nvPr/>
        </p:nvSpPr>
        <p:spPr>
          <a:xfrm>
            <a:off x="3260869" y="4867588"/>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矩形 35">
            <a:extLst>
              <a:ext uri="{FF2B5EF4-FFF2-40B4-BE49-F238E27FC236}">
                <a16:creationId xmlns:a16="http://schemas.microsoft.com/office/drawing/2014/main" id="{B739034F-193E-A84F-A450-3FB6CD68CDCE}"/>
              </a:ext>
            </a:extLst>
          </p:cNvPr>
          <p:cNvSpPr/>
          <p:nvPr/>
        </p:nvSpPr>
        <p:spPr>
          <a:xfrm>
            <a:off x="3252801" y="4858187"/>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38" name="直线箭头连接符 37">
            <a:extLst>
              <a:ext uri="{FF2B5EF4-FFF2-40B4-BE49-F238E27FC236}">
                <a16:creationId xmlns:a16="http://schemas.microsoft.com/office/drawing/2014/main" id="{12508FC5-4082-B940-8A5D-D93239768DBB}"/>
              </a:ext>
            </a:extLst>
          </p:cNvPr>
          <p:cNvCxnSpPr>
            <a:cxnSpLocks/>
            <a:stCxn id="31" idx="4"/>
            <a:endCxn id="35" idx="1"/>
          </p:cNvCxnSpPr>
          <p:nvPr/>
        </p:nvCxnSpPr>
        <p:spPr>
          <a:xfrm>
            <a:off x="3086938" y="4541369"/>
            <a:ext cx="217627" cy="36991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AE85BE13-CB9D-F247-AE08-901F06A6B7EC}"/>
              </a:ext>
            </a:extLst>
          </p:cNvPr>
          <p:cNvCxnSpPr>
            <a:cxnSpLocks/>
            <a:stCxn id="33" idx="4"/>
            <a:endCxn id="35" idx="7"/>
          </p:cNvCxnSpPr>
          <p:nvPr/>
        </p:nvCxnSpPr>
        <p:spPr>
          <a:xfrm flipH="1">
            <a:off x="3515549" y="4541369"/>
            <a:ext cx="229805"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14C4BBEE-90EF-7C4F-BFFD-8B389A463483}"/>
              </a:ext>
            </a:extLst>
          </p:cNvPr>
          <p:cNvSpPr/>
          <p:nvPr/>
        </p:nvSpPr>
        <p:spPr>
          <a:xfrm>
            <a:off x="4278020" y="4240925"/>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矩形 40">
            <a:extLst>
              <a:ext uri="{FF2B5EF4-FFF2-40B4-BE49-F238E27FC236}">
                <a16:creationId xmlns:a16="http://schemas.microsoft.com/office/drawing/2014/main" id="{ACCF9A23-6713-0740-85EE-C5648D0DC75D}"/>
              </a:ext>
            </a:extLst>
          </p:cNvPr>
          <p:cNvSpPr/>
          <p:nvPr/>
        </p:nvSpPr>
        <p:spPr>
          <a:xfrm>
            <a:off x="4241099" y="4231524"/>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42" name="椭圆 41">
            <a:extLst>
              <a:ext uri="{FF2B5EF4-FFF2-40B4-BE49-F238E27FC236}">
                <a16:creationId xmlns:a16="http://schemas.microsoft.com/office/drawing/2014/main" id="{993DEA5F-5569-344A-8DD4-7D280A9F9E8F}"/>
              </a:ext>
            </a:extLst>
          </p:cNvPr>
          <p:cNvSpPr/>
          <p:nvPr/>
        </p:nvSpPr>
        <p:spPr>
          <a:xfrm>
            <a:off x="4936436" y="4240925"/>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3" name="矩形 42">
            <a:extLst>
              <a:ext uri="{FF2B5EF4-FFF2-40B4-BE49-F238E27FC236}">
                <a16:creationId xmlns:a16="http://schemas.microsoft.com/office/drawing/2014/main" id="{76398A8A-7152-FE41-AD76-76226DDAB35E}"/>
              </a:ext>
            </a:extLst>
          </p:cNvPr>
          <p:cNvSpPr/>
          <p:nvPr/>
        </p:nvSpPr>
        <p:spPr>
          <a:xfrm>
            <a:off x="4899515" y="4231524"/>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44" name="椭圆 43">
            <a:extLst>
              <a:ext uri="{FF2B5EF4-FFF2-40B4-BE49-F238E27FC236}">
                <a16:creationId xmlns:a16="http://schemas.microsoft.com/office/drawing/2014/main" id="{86B25078-78C9-E748-87BF-A2DC8C284D25}"/>
              </a:ext>
            </a:extLst>
          </p:cNvPr>
          <p:cNvSpPr/>
          <p:nvPr/>
        </p:nvSpPr>
        <p:spPr>
          <a:xfrm>
            <a:off x="4601139" y="4865520"/>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5" name="矩形 44">
            <a:extLst>
              <a:ext uri="{FF2B5EF4-FFF2-40B4-BE49-F238E27FC236}">
                <a16:creationId xmlns:a16="http://schemas.microsoft.com/office/drawing/2014/main" id="{B265CF50-271B-1D42-91F7-7B0AD4AE177A}"/>
              </a:ext>
            </a:extLst>
          </p:cNvPr>
          <p:cNvSpPr/>
          <p:nvPr/>
        </p:nvSpPr>
        <p:spPr>
          <a:xfrm>
            <a:off x="4593071" y="4856119"/>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47" name="直线箭头连接符 46">
            <a:extLst>
              <a:ext uri="{FF2B5EF4-FFF2-40B4-BE49-F238E27FC236}">
                <a16:creationId xmlns:a16="http://schemas.microsoft.com/office/drawing/2014/main" id="{13B1F06D-B862-7947-9543-005157F87CD0}"/>
              </a:ext>
            </a:extLst>
          </p:cNvPr>
          <p:cNvCxnSpPr>
            <a:cxnSpLocks/>
            <a:stCxn id="40" idx="4"/>
            <a:endCxn id="44" idx="1"/>
          </p:cNvCxnSpPr>
          <p:nvPr/>
        </p:nvCxnSpPr>
        <p:spPr>
          <a:xfrm>
            <a:off x="4427208" y="4539301"/>
            <a:ext cx="217627" cy="36991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5167FB1A-1B3A-8A41-802B-502DD41FD6D1}"/>
              </a:ext>
            </a:extLst>
          </p:cNvPr>
          <p:cNvCxnSpPr>
            <a:cxnSpLocks/>
            <a:stCxn id="42" idx="4"/>
            <a:endCxn id="44" idx="7"/>
          </p:cNvCxnSpPr>
          <p:nvPr/>
        </p:nvCxnSpPr>
        <p:spPr>
          <a:xfrm flipH="1">
            <a:off x="4855819" y="4539301"/>
            <a:ext cx="229805"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9FB50EAA-5EC8-6949-BC16-DABF21A8141C}"/>
              </a:ext>
            </a:extLst>
          </p:cNvPr>
          <p:cNvSpPr/>
          <p:nvPr/>
        </p:nvSpPr>
        <p:spPr>
          <a:xfrm>
            <a:off x="5664423" y="4231875"/>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0" name="矩形 49">
            <a:extLst>
              <a:ext uri="{FF2B5EF4-FFF2-40B4-BE49-F238E27FC236}">
                <a16:creationId xmlns:a16="http://schemas.microsoft.com/office/drawing/2014/main" id="{EBD31E0D-A9DC-E743-9662-388A760EA494}"/>
              </a:ext>
            </a:extLst>
          </p:cNvPr>
          <p:cNvSpPr/>
          <p:nvPr/>
        </p:nvSpPr>
        <p:spPr>
          <a:xfrm>
            <a:off x="5627502" y="4222474"/>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51" name="椭圆 50">
            <a:extLst>
              <a:ext uri="{FF2B5EF4-FFF2-40B4-BE49-F238E27FC236}">
                <a16:creationId xmlns:a16="http://schemas.microsoft.com/office/drawing/2014/main" id="{24DE710F-335C-2D4A-B262-D4DA45EC4CE8}"/>
              </a:ext>
            </a:extLst>
          </p:cNvPr>
          <p:cNvSpPr/>
          <p:nvPr/>
        </p:nvSpPr>
        <p:spPr>
          <a:xfrm>
            <a:off x="6322839" y="4231875"/>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2" name="矩形 51">
            <a:extLst>
              <a:ext uri="{FF2B5EF4-FFF2-40B4-BE49-F238E27FC236}">
                <a16:creationId xmlns:a16="http://schemas.microsoft.com/office/drawing/2014/main" id="{1A3A868B-97DF-7D47-9F03-FA1C1FF9EEAE}"/>
              </a:ext>
            </a:extLst>
          </p:cNvPr>
          <p:cNvSpPr/>
          <p:nvPr/>
        </p:nvSpPr>
        <p:spPr>
          <a:xfrm>
            <a:off x="6285918" y="4222474"/>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53" name="椭圆 52">
            <a:extLst>
              <a:ext uri="{FF2B5EF4-FFF2-40B4-BE49-F238E27FC236}">
                <a16:creationId xmlns:a16="http://schemas.microsoft.com/office/drawing/2014/main" id="{236240F5-96DE-024C-A53E-389D7F88B1CA}"/>
              </a:ext>
            </a:extLst>
          </p:cNvPr>
          <p:cNvSpPr/>
          <p:nvPr/>
        </p:nvSpPr>
        <p:spPr>
          <a:xfrm>
            <a:off x="5987542" y="4856470"/>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4" name="矩形 53">
            <a:extLst>
              <a:ext uri="{FF2B5EF4-FFF2-40B4-BE49-F238E27FC236}">
                <a16:creationId xmlns:a16="http://schemas.microsoft.com/office/drawing/2014/main" id="{4ABE866A-15F2-F043-9D47-39E051A5B0E1}"/>
              </a:ext>
            </a:extLst>
          </p:cNvPr>
          <p:cNvSpPr/>
          <p:nvPr/>
        </p:nvSpPr>
        <p:spPr>
          <a:xfrm>
            <a:off x="5979474" y="4847069"/>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56" name="直线箭头连接符 55">
            <a:extLst>
              <a:ext uri="{FF2B5EF4-FFF2-40B4-BE49-F238E27FC236}">
                <a16:creationId xmlns:a16="http://schemas.microsoft.com/office/drawing/2014/main" id="{2D66B7A2-135F-7A43-B2C2-6417A8020639}"/>
              </a:ext>
            </a:extLst>
          </p:cNvPr>
          <p:cNvCxnSpPr>
            <a:cxnSpLocks/>
            <a:stCxn id="49" idx="4"/>
            <a:endCxn id="53" idx="1"/>
          </p:cNvCxnSpPr>
          <p:nvPr/>
        </p:nvCxnSpPr>
        <p:spPr>
          <a:xfrm>
            <a:off x="5813611" y="4530251"/>
            <a:ext cx="217627"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AEF4E194-C736-9E48-9A77-0301FF6B26A6}"/>
              </a:ext>
            </a:extLst>
          </p:cNvPr>
          <p:cNvCxnSpPr>
            <a:cxnSpLocks/>
            <a:stCxn id="51" idx="4"/>
            <a:endCxn id="53" idx="7"/>
          </p:cNvCxnSpPr>
          <p:nvPr/>
        </p:nvCxnSpPr>
        <p:spPr>
          <a:xfrm flipH="1">
            <a:off x="6242222" y="4530251"/>
            <a:ext cx="229805" cy="36991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BCD46CFA-B3B9-8544-A23B-D3DABD74E439}"/>
              </a:ext>
            </a:extLst>
          </p:cNvPr>
          <p:cNvSpPr/>
          <p:nvPr/>
        </p:nvSpPr>
        <p:spPr>
          <a:xfrm>
            <a:off x="7018402" y="4225652"/>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9" name="矩形 58">
            <a:extLst>
              <a:ext uri="{FF2B5EF4-FFF2-40B4-BE49-F238E27FC236}">
                <a16:creationId xmlns:a16="http://schemas.microsoft.com/office/drawing/2014/main" id="{6F111D03-CB62-BB46-9B3F-EF5B4881A23F}"/>
              </a:ext>
            </a:extLst>
          </p:cNvPr>
          <p:cNvSpPr/>
          <p:nvPr/>
        </p:nvSpPr>
        <p:spPr>
          <a:xfrm>
            <a:off x="6981481" y="4216251"/>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60" name="椭圆 59">
            <a:extLst>
              <a:ext uri="{FF2B5EF4-FFF2-40B4-BE49-F238E27FC236}">
                <a16:creationId xmlns:a16="http://schemas.microsoft.com/office/drawing/2014/main" id="{97FE9F69-1D7A-754A-94E1-B5D5F69F3A53}"/>
              </a:ext>
            </a:extLst>
          </p:cNvPr>
          <p:cNvSpPr/>
          <p:nvPr/>
        </p:nvSpPr>
        <p:spPr>
          <a:xfrm>
            <a:off x="7676818" y="4225652"/>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1" name="矩形 60">
            <a:extLst>
              <a:ext uri="{FF2B5EF4-FFF2-40B4-BE49-F238E27FC236}">
                <a16:creationId xmlns:a16="http://schemas.microsoft.com/office/drawing/2014/main" id="{68520594-DD0C-6540-B24A-9DA2E6CF93F4}"/>
              </a:ext>
            </a:extLst>
          </p:cNvPr>
          <p:cNvSpPr/>
          <p:nvPr/>
        </p:nvSpPr>
        <p:spPr>
          <a:xfrm>
            <a:off x="7639897" y="4216251"/>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62" name="椭圆 61">
            <a:extLst>
              <a:ext uri="{FF2B5EF4-FFF2-40B4-BE49-F238E27FC236}">
                <a16:creationId xmlns:a16="http://schemas.microsoft.com/office/drawing/2014/main" id="{3DF6D981-0A2A-FC4B-9850-5D30A1D1AF18}"/>
              </a:ext>
            </a:extLst>
          </p:cNvPr>
          <p:cNvSpPr/>
          <p:nvPr/>
        </p:nvSpPr>
        <p:spPr>
          <a:xfrm>
            <a:off x="7341521" y="4850247"/>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矩形 62">
            <a:extLst>
              <a:ext uri="{FF2B5EF4-FFF2-40B4-BE49-F238E27FC236}">
                <a16:creationId xmlns:a16="http://schemas.microsoft.com/office/drawing/2014/main" id="{56327E35-9815-3343-821A-9B481BD6E7B8}"/>
              </a:ext>
            </a:extLst>
          </p:cNvPr>
          <p:cNvSpPr/>
          <p:nvPr/>
        </p:nvSpPr>
        <p:spPr>
          <a:xfrm>
            <a:off x="7333453" y="4840846"/>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65" name="直线箭头连接符 64">
            <a:extLst>
              <a:ext uri="{FF2B5EF4-FFF2-40B4-BE49-F238E27FC236}">
                <a16:creationId xmlns:a16="http://schemas.microsoft.com/office/drawing/2014/main" id="{D44482D3-9300-F442-B0D6-26F791B6CE06}"/>
              </a:ext>
            </a:extLst>
          </p:cNvPr>
          <p:cNvCxnSpPr>
            <a:cxnSpLocks/>
            <a:stCxn id="58" idx="4"/>
            <a:endCxn id="62" idx="1"/>
          </p:cNvCxnSpPr>
          <p:nvPr/>
        </p:nvCxnSpPr>
        <p:spPr>
          <a:xfrm>
            <a:off x="7167590" y="4524028"/>
            <a:ext cx="217627"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线箭头连接符 65">
            <a:extLst>
              <a:ext uri="{FF2B5EF4-FFF2-40B4-BE49-F238E27FC236}">
                <a16:creationId xmlns:a16="http://schemas.microsoft.com/office/drawing/2014/main" id="{85DE7499-0047-B140-8B88-CBD453690292}"/>
              </a:ext>
            </a:extLst>
          </p:cNvPr>
          <p:cNvCxnSpPr>
            <a:cxnSpLocks/>
            <a:stCxn id="60" idx="4"/>
            <a:endCxn id="62" idx="7"/>
          </p:cNvCxnSpPr>
          <p:nvPr/>
        </p:nvCxnSpPr>
        <p:spPr>
          <a:xfrm flipH="1">
            <a:off x="7596201" y="4524028"/>
            <a:ext cx="229805" cy="36991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EFF473BD-31D3-7243-A846-63C8880C2054}"/>
              </a:ext>
            </a:extLst>
          </p:cNvPr>
          <p:cNvSpPr/>
          <p:nvPr/>
        </p:nvSpPr>
        <p:spPr>
          <a:xfrm>
            <a:off x="2913429" y="3908474"/>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68" name="矩形 67">
            <a:extLst>
              <a:ext uri="{FF2B5EF4-FFF2-40B4-BE49-F238E27FC236}">
                <a16:creationId xmlns:a16="http://schemas.microsoft.com/office/drawing/2014/main" id="{5541C37A-A48F-5846-A08B-009DEE76E20A}"/>
              </a:ext>
            </a:extLst>
          </p:cNvPr>
          <p:cNvSpPr/>
          <p:nvPr/>
        </p:nvSpPr>
        <p:spPr>
          <a:xfrm>
            <a:off x="3588634" y="3902261"/>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69" name="矩形 68">
            <a:extLst>
              <a:ext uri="{FF2B5EF4-FFF2-40B4-BE49-F238E27FC236}">
                <a16:creationId xmlns:a16="http://schemas.microsoft.com/office/drawing/2014/main" id="{8437C3D3-2027-2A4D-9729-AC22DEB9CC16}"/>
              </a:ext>
            </a:extLst>
          </p:cNvPr>
          <p:cNvSpPr/>
          <p:nvPr/>
        </p:nvSpPr>
        <p:spPr>
          <a:xfrm>
            <a:off x="4281713" y="3911945"/>
            <a:ext cx="341760" cy="307777"/>
          </a:xfrm>
          <a:prstGeom prst="rect">
            <a:avLst/>
          </a:prstGeom>
        </p:spPr>
        <p:txBody>
          <a:bodyPr wrap="none">
            <a:spAutoFit/>
          </a:bodyPr>
          <a:lstStyle/>
          <a:p>
            <a:pPr algn="ctr"/>
            <a:r>
              <a:rPr kumimoji="1" lang="en-US" altLang="zh-CN" sz="1400" dirty="0">
                <a:solidFill>
                  <a:schemeClr val="accent5"/>
                </a:solidFill>
              </a:rPr>
              <a:t>v</a:t>
            </a:r>
            <a:r>
              <a:rPr kumimoji="1" lang="en-US" altLang="zh-CN" sz="1400" baseline="-25000" dirty="0">
                <a:solidFill>
                  <a:schemeClr val="accent5"/>
                </a:solidFill>
              </a:rPr>
              <a:t>1</a:t>
            </a:r>
            <a:endParaRPr kumimoji="1" lang="zh-CN" altLang="en-US" sz="1400" baseline="-25000" dirty="0">
              <a:solidFill>
                <a:schemeClr val="accent5"/>
              </a:solidFill>
            </a:endParaRPr>
          </a:p>
        </p:txBody>
      </p:sp>
      <p:sp>
        <p:nvSpPr>
          <p:cNvPr id="70" name="矩形 69">
            <a:extLst>
              <a:ext uri="{FF2B5EF4-FFF2-40B4-BE49-F238E27FC236}">
                <a16:creationId xmlns:a16="http://schemas.microsoft.com/office/drawing/2014/main" id="{7F29A27A-D6DB-0147-B9D9-BE43660F5EEC}"/>
              </a:ext>
            </a:extLst>
          </p:cNvPr>
          <p:cNvSpPr/>
          <p:nvPr/>
        </p:nvSpPr>
        <p:spPr>
          <a:xfrm>
            <a:off x="4956918" y="3905732"/>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71" name="矩形 70">
            <a:extLst>
              <a:ext uri="{FF2B5EF4-FFF2-40B4-BE49-F238E27FC236}">
                <a16:creationId xmlns:a16="http://schemas.microsoft.com/office/drawing/2014/main" id="{5F84AAD3-46CB-A448-91AA-52C2E790A30F}"/>
              </a:ext>
            </a:extLst>
          </p:cNvPr>
          <p:cNvSpPr/>
          <p:nvPr/>
        </p:nvSpPr>
        <p:spPr>
          <a:xfrm>
            <a:off x="5638524" y="3913103"/>
            <a:ext cx="341760" cy="307777"/>
          </a:xfrm>
          <a:prstGeom prst="rect">
            <a:avLst/>
          </a:prstGeom>
        </p:spPr>
        <p:txBody>
          <a:bodyPr wrap="none">
            <a:spAutoFit/>
          </a:bodyPr>
          <a:lstStyle/>
          <a:p>
            <a:pPr algn="ctr"/>
            <a:r>
              <a:rPr kumimoji="1" lang="en-US" altLang="zh-CN" sz="1400" dirty="0">
                <a:solidFill>
                  <a:schemeClr val="accent5"/>
                </a:solidFill>
              </a:rPr>
              <a:t>v</a:t>
            </a:r>
            <a:r>
              <a:rPr kumimoji="1" lang="en-US" altLang="zh-CN" sz="1400" baseline="-25000" dirty="0">
                <a:solidFill>
                  <a:schemeClr val="accent5"/>
                </a:solidFill>
              </a:rPr>
              <a:t>1</a:t>
            </a:r>
            <a:endParaRPr kumimoji="1" lang="zh-CN" altLang="en-US" sz="1400" baseline="-25000" dirty="0">
              <a:solidFill>
                <a:schemeClr val="accent5"/>
              </a:solidFill>
            </a:endParaRPr>
          </a:p>
        </p:txBody>
      </p:sp>
      <p:sp>
        <p:nvSpPr>
          <p:cNvPr id="72" name="矩形 71">
            <a:extLst>
              <a:ext uri="{FF2B5EF4-FFF2-40B4-BE49-F238E27FC236}">
                <a16:creationId xmlns:a16="http://schemas.microsoft.com/office/drawing/2014/main" id="{CE4CD623-F019-B44A-A90F-F90E630035E1}"/>
              </a:ext>
            </a:extLst>
          </p:cNvPr>
          <p:cNvSpPr/>
          <p:nvPr/>
        </p:nvSpPr>
        <p:spPr>
          <a:xfrm>
            <a:off x="6313729" y="3906890"/>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73" name="矩形 72">
            <a:extLst>
              <a:ext uri="{FF2B5EF4-FFF2-40B4-BE49-F238E27FC236}">
                <a16:creationId xmlns:a16="http://schemas.microsoft.com/office/drawing/2014/main" id="{56A3B4F6-693E-4841-AD45-9D8A0FC01C50}"/>
              </a:ext>
            </a:extLst>
          </p:cNvPr>
          <p:cNvSpPr/>
          <p:nvPr/>
        </p:nvSpPr>
        <p:spPr>
          <a:xfrm>
            <a:off x="7001839" y="3904347"/>
            <a:ext cx="341760" cy="307777"/>
          </a:xfrm>
          <a:prstGeom prst="rect">
            <a:avLst/>
          </a:prstGeom>
        </p:spPr>
        <p:txBody>
          <a:bodyPr wrap="none">
            <a:spAutoFit/>
          </a:bodyPr>
          <a:lstStyle/>
          <a:p>
            <a:pPr algn="ctr"/>
            <a:r>
              <a:rPr kumimoji="1" lang="en-US" altLang="zh-CN" sz="1400" dirty="0">
                <a:solidFill>
                  <a:schemeClr val="accent5"/>
                </a:solidFill>
              </a:rPr>
              <a:t>v</a:t>
            </a:r>
            <a:r>
              <a:rPr kumimoji="1" lang="en-US" altLang="zh-CN" sz="1400" baseline="-25000" dirty="0">
                <a:solidFill>
                  <a:schemeClr val="accent5"/>
                </a:solidFill>
              </a:rPr>
              <a:t>1</a:t>
            </a:r>
            <a:endParaRPr kumimoji="1" lang="zh-CN" altLang="en-US" sz="1400" baseline="-25000" dirty="0">
              <a:solidFill>
                <a:schemeClr val="accent5"/>
              </a:solidFill>
            </a:endParaRPr>
          </a:p>
        </p:txBody>
      </p:sp>
      <p:sp>
        <p:nvSpPr>
          <p:cNvPr id="74" name="矩形 73">
            <a:extLst>
              <a:ext uri="{FF2B5EF4-FFF2-40B4-BE49-F238E27FC236}">
                <a16:creationId xmlns:a16="http://schemas.microsoft.com/office/drawing/2014/main" id="{A7724E3F-926E-5641-AD16-88C35CE73E4A}"/>
              </a:ext>
            </a:extLst>
          </p:cNvPr>
          <p:cNvSpPr/>
          <p:nvPr/>
        </p:nvSpPr>
        <p:spPr>
          <a:xfrm>
            <a:off x="7677044" y="3898134"/>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75" name="矩形 74">
            <a:extLst>
              <a:ext uri="{FF2B5EF4-FFF2-40B4-BE49-F238E27FC236}">
                <a16:creationId xmlns:a16="http://schemas.microsoft.com/office/drawing/2014/main" id="{0ED88ACB-7119-B844-8071-5B7C81FD62C1}"/>
              </a:ext>
            </a:extLst>
          </p:cNvPr>
          <p:cNvSpPr/>
          <p:nvPr/>
        </p:nvSpPr>
        <p:spPr>
          <a:xfrm>
            <a:off x="1651458" y="3923282"/>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76" name="矩形 75">
            <a:extLst>
              <a:ext uri="{FF2B5EF4-FFF2-40B4-BE49-F238E27FC236}">
                <a16:creationId xmlns:a16="http://schemas.microsoft.com/office/drawing/2014/main" id="{F1631951-E3C7-8F49-B286-F968CC0B20A2}"/>
              </a:ext>
            </a:extLst>
          </p:cNvPr>
          <p:cNvSpPr/>
          <p:nvPr/>
        </p:nvSpPr>
        <p:spPr>
          <a:xfrm>
            <a:off x="2326663" y="3917069"/>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77" name="矩形 76">
            <a:extLst>
              <a:ext uri="{FF2B5EF4-FFF2-40B4-BE49-F238E27FC236}">
                <a16:creationId xmlns:a16="http://schemas.microsoft.com/office/drawing/2014/main" id="{7548A780-E785-0648-B10E-E8559AA80CAC}"/>
              </a:ext>
            </a:extLst>
          </p:cNvPr>
          <p:cNvSpPr/>
          <p:nvPr/>
        </p:nvSpPr>
        <p:spPr>
          <a:xfrm>
            <a:off x="2699792" y="4592389"/>
            <a:ext cx="566181" cy="307777"/>
          </a:xfrm>
          <a:prstGeom prst="rect">
            <a:avLst/>
          </a:prstGeom>
        </p:spPr>
        <p:txBody>
          <a:bodyPr wrap="none">
            <a:spAutoFit/>
          </a:bodyPr>
          <a:lstStyle/>
          <a:p>
            <a:pPr algn="ctr"/>
            <a:r>
              <a:rPr kumimoji="1" lang="en-US" altLang="zh-CN" sz="1400" dirty="0"/>
              <a:t>A=v</a:t>
            </a:r>
            <a:r>
              <a:rPr kumimoji="1" lang="en-US" altLang="zh-CN" sz="1400" baseline="-25000" dirty="0"/>
              <a:t>1</a:t>
            </a:r>
            <a:endParaRPr kumimoji="1" lang="zh-CN" altLang="en-US" sz="1400" baseline="-25000" dirty="0"/>
          </a:p>
        </p:txBody>
      </p:sp>
      <p:sp>
        <p:nvSpPr>
          <p:cNvPr id="78" name="矩形 77">
            <a:extLst>
              <a:ext uri="{FF2B5EF4-FFF2-40B4-BE49-F238E27FC236}">
                <a16:creationId xmlns:a16="http://schemas.microsoft.com/office/drawing/2014/main" id="{B66DCEE4-B3C7-AE43-9BD2-606E27AACDBD}"/>
              </a:ext>
            </a:extLst>
          </p:cNvPr>
          <p:cNvSpPr/>
          <p:nvPr/>
        </p:nvSpPr>
        <p:spPr>
          <a:xfrm>
            <a:off x="4004192" y="4598557"/>
            <a:ext cx="582211" cy="307777"/>
          </a:xfrm>
          <a:prstGeom prst="rect">
            <a:avLst/>
          </a:prstGeom>
        </p:spPr>
        <p:txBody>
          <a:bodyPr wrap="none">
            <a:spAutoFit/>
          </a:bodyPr>
          <a:lstStyle/>
          <a:p>
            <a:pPr algn="ctr"/>
            <a:r>
              <a:rPr kumimoji="1" lang="en-US" altLang="zh-CN" sz="1400" dirty="0"/>
              <a:t>done</a:t>
            </a:r>
            <a:endParaRPr kumimoji="1" lang="zh-CN" altLang="en-US" sz="1400" baseline="-25000" dirty="0"/>
          </a:p>
        </p:txBody>
      </p:sp>
      <p:sp>
        <p:nvSpPr>
          <p:cNvPr id="79" name="矩形 78">
            <a:extLst>
              <a:ext uri="{FF2B5EF4-FFF2-40B4-BE49-F238E27FC236}">
                <a16:creationId xmlns:a16="http://schemas.microsoft.com/office/drawing/2014/main" id="{528CB097-00A1-CB48-9A00-34251BCC4D80}"/>
              </a:ext>
            </a:extLst>
          </p:cNvPr>
          <p:cNvSpPr/>
          <p:nvPr/>
        </p:nvSpPr>
        <p:spPr>
          <a:xfrm>
            <a:off x="6365412" y="4590285"/>
            <a:ext cx="508473" cy="307777"/>
          </a:xfrm>
          <a:prstGeom prst="rect">
            <a:avLst/>
          </a:prstGeom>
        </p:spPr>
        <p:txBody>
          <a:bodyPr wrap="none">
            <a:spAutoFit/>
          </a:bodyPr>
          <a:lstStyle/>
          <a:p>
            <a:pPr algn="ctr"/>
            <a:r>
              <a:rPr kumimoji="1" lang="en-US" altLang="zh-CN" sz="1400" dirty="0"/>
              <a:t>A=?</a:t>
            </a:r>
            <a:endParaRPr kumimoji="1" lang="zh-CN" altLang="en-US" sz="1400" baseline="-25000" dirty="0"/>
          </a:p>
        </p:txBody>
      </p:sp>
      <p:sp>
        <p:nvSpPr>
          <p:cNvPr id="80" name="矩形 79">
            <a:extLst>
              <a:ext uri="{FF2B5EF4-FFF2-40B4-BE49-F238E27FC236}">
                <a16:creationId xmlns:a16="http://schemas.microsoft.com/office/drawing/2014/main" id="{F848C79F-228F-E649-8E50-E42AEB57E2E3}"/>
              </a:ext>
            </a:extLst>
          </p:cNvPr>
          <p:cNvSpPr/>
          <p:nvPr/>
        </p:nvSpPr>
        <p:spPr>
          <a:xfrm>
            <a:off x="7734224" y="4530222"/>
            <a:ext cx="755079" cy="307777"/>
          </a:xfrm>
          <a:prstGeom prst="rect">
            <a:avLst/>
          </a:prstGeom>
        </p:spPr>
        <p:txBody>
          <a:bodyPr wrap="none">
            <a:spAutoFit/>
          </a:bodyPr>
          <a:lstStyle/>
          <a:p>
            <a:pPr algn="ctr"/>
            <a:r>
              <a:rPr kumimoji="1" lang="en-US" altLang="zh-CN" sz="1400" dirty="0"/>
              <a:t>1.</a:t>
            </a:r>
            <a:r>
              <a:rPr kumimoji="1" lang="zh-CN" altLang="en-US" sz="1400" dirty="0"/>
              <a:t> </a:t>
            </a:r>
            <a:r>
              <a:rPr kumimoji="1" lang="en-US" altLang="zh-CN" sz="1400" dirty="0"/>
              <a:t>A=v</a:t>
            </a:r>
            <a:r>
              <a:rPr kumimoji="1" lang="en-US" altLang="zh-CN" sz="1400" baseline="-25000" dirty="0"/>
              <a:t>0</a:t>
            </a:r>
            <a:endParaRPr kumimoji="1" lang="zh-CN" altLang="en-US" sz="1400" baseline="-25000" dirty="0"/>
          </a:p>
        </p:txBody>
      </p:sp>
      <p:sp>
        <p:nvSpPr>
          <p:cNvPr id="81" name="矩形 80">
            <a:extLst>
              <a:ext uri="{FF2B5EF4-FFF2-40B4-BE49-F238E27FC236}">
                <a16:creationId xmlns:a16="http://schemas.microsoft.com/office/drawing/2014/main" id="{7DCC80CC-899E-BA4E-B6A2-410A4AB38FD8}"/>
              </a:ext>
            </a:extLst>
          </p:cNvPr>
          <p:cNvSpPr/>
          <p:nvPr/>
        </p:nvSpPr>
        <p:spPr>
          <a:xfrm>
            <a:off x="7734224" y="4815647"/>
            <a:ext cx="1418979" cy="307777"/>
          </a:xfrm>
          <a:prstGeom prst="rect">
            <a:avLst/>
          </a:prstGeom>
        </p:spPr>
        <p:txBody>
          <a:bodyPr wrap="none">
            <a:spAutoFit/>
          </a:bodyPr>
          <a:lstStyle/>
          <a:p>
            <a:pPr algn="ctr"/>
            <a:r>
              <a:rPr kumimoji="1" lang="en-US" altLang="zh-CN" sz="1400" dirty="0"/>
              <a:t>2.</a:t>
            </a:r>
            <a:r>
              <a:rPr kumimoji="1" lang="zh-CN" altLang="en-US" sz="1400" dirty="0"/>
              <a:t> </a:t>
            </a:r>
            <a:r>
              <a:rPr kumimoji="1" lang="en-US" altLang="zh-CN" sz="1400" dirty="0"/>
              <a:t>Not</a:t>
            </a:r>
            <a:r>
              <a:rPr kumimoji="1" lang="zh-CN" altLang="en-US" sz="1400" dirty="0"/>
              <a:t> </a:t>
            </a:r>
            <a:r>
              <a:rPr kumimoji="1" lang="en-US" altLang="zh-CN" sz="1400" dirty="0"/>
              <a:t>available</a:t>
            </a:r>
            <a:endParaRPr kumimoji="1" lang="zh-CN" altLang="en-US" sz="1400" baseline="-25000" dirty="0"/>
          </a:p>
        </p:txBody>
      </p:sp>
      <p:sp>
        <p:nvSpPr>
          <p:cNvPr id="82" name="闪电形 81">
            <a:extLst>
              <a:ext uri="{FF2B5EF4-FFF2-40B4-BE49-F238E27FC236}">
                <a16:creationId xmlns:a16="http://schemas.microsoft.com/office/drawing/2014/main" id="{6748267F-A927-2743-9971-9B709F804E2F}"/>
              </a:ext>
            </a:extLst>
          </p:cNvPr>
          <p:cNvSpPr/>
          <p:nvPr/>
        </p:nvSpPr>
        <p:spPr>
          <a:xfrm>
            <a:off x="1979712" y="4091645"/>
            <a:ext cx="254680" cy="494047"/>
          </a:xfrm>
          <a:prstGeom prst="lightningBolt">
            <a:avLst/>
          </a:prstGeom>
          <a:solidFill>
            <a:srgbClr val="FFFC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闪电形 4">
            <a:extLst>
              <a:ext uri="{FF2B5EF4-FFF2-40B4-BE49-F238E27FC236}">
                <a16:creationId xmlns:a16="http://schemas.microsoft.com/office/drawing/2014/main" id="{324F9903-4335-2064-7551-6D5593F0FB20}"/>
              </a:ext>
            </a:extLst>
          </p:cNvPr>
          <p:cNvSpPr/>
          <p:nvPr/>
        </p:nvSpPr>
        <p:spPr>
          <a:xfrm>
            <a:off x="3311102" y="4071055"/>
            <a:ext cx="254680" cy="494047"/>
          </a:xfrm>
          <a:prstGeom prst="lightningBolt">
            <a:avLst/>
          </a:prstGeom>
          <a:solidFill>
            <a:srgbClr val="FFFC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闪电形 10">
            <a:extLst>
              <a:ext uri="{FF2B5EF4-FFF2-40B4-BE49-F238E27FC236}">
                <a16:creationId xmlns:a16="http://schemas.microsoft.com/office/drawing/2014/main" id="{F55C61A3-7C31-08C0-C587-39D730BF7302}"/>
              </a:ext>
            </a:extLst>
          </p:cNvPr>
          <p:cNvSpPr/>
          <p:nvPr/>
        </p:nvSpPr>
        <p:spPr>
          <a:xfrm>
            <a:off x="4576398" y="4091645"/>
            <a:ext cx="254680" cy="494047"/>
          </a:xfrm>
          <a:prstGeom prst="lightningBolt">
            <a:avLst/>
          </a:prstGeom>
          <a:solidFill>
            <a:srgbClr val="FFFC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闪电形 12">
            <a:extLst>
              <a:ext uri="{FF2B5EF4-FFF2-40B4-BE49-F238E27FC236}">
                <a16:creationId xmlns:a16="http://schemas.microsoft.com/office/drawing/2014/main" id="{60A41441-A0EE-D443-3FB6-B2D5E584732B}"/>
              </a:ext>
            </a:extLst>
          </p:cNvPr>
          <p:cNvSpPr/>
          <p:nvPr/>
        </p:nvSpPr>
        <p:spPr>
          <a:xfrm rot="2920242">
            <a:off x="5984465" y="4040922"/>
            <a:ext cx="274669" cy="717439"/>
          </a:xfrm>
          <a:prstGeom prst="lightningBolt">
            <a:avLst/>
          </a:prstGeom>
          <a:solidFill>
            <a:srgbClr val="FFFC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闪电形 15">
            <a:extLst>
              <a:ext uri="{FF2B5EF4-FFF2-40B4-BE49-F238E27FC236}">
                <a16:creationId xmlns:a16="http://schemas.microsoft.com/office/drawing/2014/main" id="{FCC4B415-0CEA-9844-BAF1-A5954632FF17}"/>
              </a:ext>
            </a:extLst>
          </p:cNvPr>
          <p:cNvSpPr/>
          <p:nvPr/>
        </p:nvSpPr>
        <p:spPr>
          <a:xfrm rot="2920242">
            <a:off x="7289238" y="4047536"/>
            <a:ext cx="274669" cy="717439"/>
          </a:xfrm>
          <a:prstGeom prst="lightningBolt">
            <a:avLst/>
          </a:prstGeom>
          <a:solidFill>
            <a:srgbClr val="FFFC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341002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377F2E-F29D-D64C-A570-043279816558}"/>
              </a:ext>
            </a:extLst>
          </p:cNvPr>
          <p:cNvSpPr>
            <a:spLocks noGrp="1"/>
          </p:cNvSpPr>
          <p:nvPr>
            <p:ph type="title"/>
          </p:nvPr>
        </p:nvSpPr>
        <p:spPr/>
        <p:txBody>
          <a:bodyPr/>
          <a:lstStyle/>
          <a:p>
            <a:r>
              <a:rPr lang="en-US" altLang="zh-CN" dirty="0"/>
              <a:t>Partition Tolerance</a:t>
            </a:r>
            <a:endParaRPr kumimoji="1" lang="zh-CN" altLang="en-US" dirty="0"/>
          </a:p>
        </p:txBody>
      </p:sp>
      <p:sp>
        <p:nvSpPr>
          <p:cNvPr id="3" name="内容占位符 2">
            <a:extLst>
              <a:ext uri="{FF2B5EF4-FFF2-40B4-BE49-F238E27FC236}">
                <a16:creationId xmlns:a16="http://schemas.microsoft.com/office/drawing/2014/main" id="{15CBE404-018E-3345-ADAE-44DA18FC1D2C}"/>
              </a:ext>
            </a:extLst>
          </p:cNvPr>
          <p:cNvSpPr>
            <a:spLocks noGrp="1"/>
          </p:cNvSpPr>
          <p:nvPr>
            <p:ph idx="1"/>
          </p:nvPr>
        </p:nvSpPr>
        <p:spPr>
          <a:xfrm>
            <a:off x="457200" y="1129308"/>
            <a:ext cx="8229600" cy="4167654"/>
          </a:xfrm>
        </p:spPr>
        <p:txBody>
          <a:bodyPr>
            <a:normAutofit/>
          </a:bodyPr>
          <a:lstStyle/>
          <a:p>
            <a:r>
              <a:rPr lang="en-US" altLang="zh-CN" dirty="0"/>
              <a:t>"P" is usually a reality</a:t>
            </a:r>
          </a:p>
          <a:p>
            <a:pPr lvl="1"/>
            <a:r>
              <a:rPr lang="en-US" altLang="zh-CN" dirty="0"/>
              <a:t>You can never count on the network connectivity</a:t>
            </a:r>
          </a:p>
          <a:p>
            <a:r>
              <a:rPr lang="en-US" altLang="zh-CN" dirty="0"/>
              <a:t>AP: sacrifice C</a:t>
            </a:r>
          </a:p>
          <a:p>
            <a:pPr lvl="1"/>
            <a:r>
              <a:rPr lang="en-US" altLang="zh-CN" dirty="0"/>
              <a:t>If you have</a:t>
            </a:r>
            <a:r>
              <a:rPr lang="zh-CN" altLang="en-US" dirty="0"/>
              <a:t> </a:t>
            </a:r>
            <a:r>
              <a:rPr lang="en-US" altLang="zh-CN" dirty="0"/>
              <a:t>one</a:t>
            </a:r>
            <a:r>
              <a:rPr lang="zh-CN" altLang="en-US" dirty="0"/>
              <a:t> </a:t>
            </a:r>
            <a:r>
              <a:rPr lang="en-US" altLang="zh-CN" dirty="0"/>
              <a:t>book</a:t>
            </a:r>
            <a:r>
              <a:rPr lang="zh-CN" altLang="en-US" dirty="0"/>
              <a:t> </a:t>
            </a:r>
            <a:r>
              <a:rPr lang="en-US" altLang="zh-CN" dirty="0"/>
              <a:t>but</a:t>
            </a:r>
            <a:r>
              <a:rPr lang="zh-CN" altLang="en-US" dirty="0"/>
              <a:t> </a:t>
            </a:r>
            <a:r>
              <a:rPr lang="en-US" altLang="zh-CN" dirty="0"/>
              <a:t>sell it</a:t>
            </a:r>
            <a:r>
              <a:rPr lang="zh-CN" altLang="en-US" dirty="0"/>
              <a:t> </a:t>
            </a:r>
            <a:r>
              <a:rPr lang="en-US" altLang="zh-CN" dirty="0"/>
              <a:t>to</a:t>
            </a:r>
            <a:r>
              <a:rPr lang="zh-CN" altLang="en-US" dirty="0"/>
              <a:t> </a:t>
            </a:r>
            <a:r>
              <a:rPr lang="en-US" altLang="zh-CN" dirty="0"/>
              <a:t>two</a:t>
            </a:r>
            <a:r>
              <a:rPr lang="zh-CN" altLang="en-US" dirty="0"/>
              <a:t> </a:t>
            </a:r>
            <a:r>
              <a:rPr lang="en-US" altLang="zh-CN" dirty="0"/>
              <a:t>customers</a:t>
            </a:r>
          </a:p>
          <a:p>
            <a:pPr lvl="1"/>
            <a:r>
              <a:rPr lang="en-US" altLang="zh-CN" dirty="0"/>
              <a:t>Maybe just an apology and a small gift coupon</a:t>
            </a:r>
          </a:p>
          <a:p>
            <a:r>
              <a:rPr lang="en-US" altLang="zh-CN" dirty="0"/>
              <a:t>CP: sacrifice A</a:t>
            </a:r>
          </a:p>
          <a:p>
            <a:pPr lvl="1"/>
            <a:r>
              <a:rPr lang="en-US" altLang="zh-CN" dirty="0"/>
              <a:t>If you are selling train ticket but cannot deliver</a:t>
            </a:r>
          </a:p>
          <a:p>
            <a:pPr lvl="1"/>
            <a:r>
              <a:rPr lang="en-US" altLang="zh-CN" dirty="0"/>
              <a:t>Customer may sue you</a:t>
            </a:r>
          </a:p>
          <a:p>
            <a:pPr lvl="1"/>
            <a:r>
              <a:rPr lang="en-US" altLang="zh-CN" dirty="0"/>
              <a:t>But the user can fail to buy the ticket, e.g., 12306 </a:t>
            </a:r>
            <a:endParaRPr kumimoji="1" lang="zh-CN" altLang="en-US" dirty="0"/>
          </a:p>
        </p:txBody>
      </p:sp>
      <p:sp>
        <p:nvSpPr>
          <p:cNvPr id="4" name="灯片编号占位符 3">
            <a:extLst>
              <a:ext uri="{FF2B5EF4-FFF2-40B4-BE49-F238E27FC236}">
                <a16:creationId xmlns:a16="http://schemas.microsoft.com/office/drawing/2014/main" id="{A7C56B04-5AC8-FE4B-90C6-527BA4715E9D}"/>
              </a:ext>
            </a:extLst>
          </p:cNvPr>
          <p:cNvSpPr>
            <a:spLocks noGrp="1"/>
          </p:cNvSpPr>
          <p:nvPr>
            <p:ph type="sldNum" sz="quarter" idx="12"/>
          </p:nvPr>
        </p:nvSpPr>
        <p:spPr/>
        <p:txBody>
          <a:bodyPr/>
          <a:lstStyle/>
          <a:p>
            <a:fld id="{ADE361C3-C043-4A6E-BDCE-8DA1E7D90A3B}" type="slidenum">
              <a:rPr lang="zh-CN" altLang="en-US" smtClean="0"/>
              <a:t>65</a:t>
            </a:fld>
            <a:endParaRPr lang="zh-CN" altLang="en-US"/>
          </a:p>
        </p:txBody>
      </p:sp>
      <p:pic>
        <p:nvPicPr>
          <p:cNvPr id="5" name="图片 4">
            <a:extLst>
              <a:ext uri="{FF2B5EF4-FFF2-40B4-BE49-F238E27FC236}">
                <a16:creationId xmlns:a16="http://schemas.microsoft.com/office/drawing/2014/main" id="{18A1F5EB-9E37-144E-A30E-D5A54487FE6D}"/>
              </a:ext>
            </a:extLst>
          </p:cNvPr>
          <p:cNvPicPr>
            <a:picLocks noChangeAspect="1"/>
          </p:cNvPicPr>
          <p:nvPr/>
        </p:nvPicPr>
        <p:blipFill>
          <a:blip r:embed="rId2"/>
          <a:stretch>
            <a:fillRect/>
          </a:stretch>
        </p:blipFill>
        <p:spPr>
          <a:xfrm>
            <a:off x="7656276" y="3716999"/>
            <a:ext cx="732606" cy="720463"/>
          </a:xfrm>
          <a:prstGeom prst="rect">
            <a:avLst/>
          </a:prstGeom>
        </p:spPr>
      </p:pic>
      <p:pic>
        <p:nvPicPr>
          <p:cNvPr id="1026" name="Picture 2" descr="China&amp;#39;s Alibaba Adds Voice Recognition To Its Taobao App | Chinese new year  wishes, App, ? logo">
            <a:extLst>
              <a:ext uri="{FF2B5EF4-FFF2-40B4-BE49-F238E27FC236}">
                <a16:creationId xmlns:a16="http://schemas.microsoft.com/office/drawing/2014/main" id="{051B219E-8973-5042-B9E6-28EAC749A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200" y="2090550"/>
            <a:ext cx="900758" cy="7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9769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4637DB-A3B1-6C47-AF4F-B24C2DF192DC}"/>
              </a:ext>
            </a:extLst>
          </p:cNvPr>
          <p:cNvSpPr>
            <a:spLocks noGrp="1"/>
          </p:cNvSpPr>
          <p:nvPr>
            <p:ph type="title"/>
          </p:nvPr>
        </p:nvSpPr>
        <p:spPr/>
        <p:txBody>
          <a:bodyPr/>
          <a:lstStyle/>
          <a:p>
            <a:r>
              <a:rPr kumimoji="1" lang="en-US" altLang="zh-CN" dirty="0"/>
              <a:t>CAP</a:t>
            </a:r>
            <a:r>
              <a:rPr kumimoji="1" lang="en-US" altLang="zh-CN" b="0" dirty="0"/>
              <a:t>: n</a:t>
            </a:r>
            <a:r>
              <a:rPr lang="en-US" altLang="zh-CN" b="0" dirty="0"/>
              <a:t>ot a Binary Decision</a:t>
            </a:r>
            <a:endParaRPr kumimoji="1" lang="zh-CN" altLang="en-US" b="0" dirty="0"/>
          </a:p>
        </p:txBody>
      </p:sp>
      <p:sp>
        <p:nvSpPr>
          <p:cNvPr id="3" name="内容占位符 2">
            <a:extLst>
              <a:ext uri="{FF2B5EF4-FFF2-40B4-BE49-F238E27FC236}">
                <a16:creationId xmlns:a16="http://schemas.microsoft.com/office/drawing/2014/main" id="{4B180CE1-84CF-3A4E-BE3B-40D4D07E701C}"/>
              </a:ext>
            </a:extLst>
          </p:cNvPr>
          <p:cNvSpPr>
            <a:spLocks noGrp="1"/>
          </p:cNvSpPr>
          <p:nvPr>
            <p:ph idx="1"/>
          </p:nvPr>
        </p:nvSpPr>
        <p:spPr>
          <a:xfrm>
            <a:off x="457200" y="1129308"/>
            <a:ext cx="8686800" cy="3771636"/>
          </a:xfrm>
        </p:spPr>
        <p:txBody>
          <a:bodyPr/>
          <a:lstStyle/>
          <a:p>
            <a:r>
              <a:rPr lang="en-US" altLang="zh-CN" dirty="0"/>
              <a:t>Example: a CP system does not mean no "A" at all during network partition</a:t>
            </a:r>
          </a:p>
          <a:p>
            <a:pPr lvl="1"/>
            <a:r>
              <a:rPr lang="en-US" altLang="zh-CN" dirty="0"/>
              <a:t>If the Euro zone and US zone are disconnected, the US zone can still keep available</a:t>
            </a:r>
          </a:p>
          <a:p>
            <a:pPr lvl="1"/>
            <a:r>
              <a:rPr lang="en-US" altLang="zh-CN" dirty="0"/>
              <a:t>Only the Euro zone is not available</a:t>
            </a:r>
          </a:p>
          <a:p>
            <a:pPr lvl="1"/>
            <a:r>
              <a:rPr lang="en-US" altLang="zh-CN" dirty="0"/>
              <a:t>When the network connects again, apply US zone data to Euro zone for consistency</a:t>
            </a:r>
            <a:endParaRPr lang="zh-CN" altLang="en-US" dirty="0"/>
          </a:p>
          <a:p>
            <a:endParaRPr kumimoji="1" lang="zh-CN" altLang="en-US" dirty="0"/>
          </a:p>
        </p:txBody>
      </p:sp>
      <p:sp>
        <p:nvSpPr>
          <p:cNvPr id="4" name="灯片编号占位符 3">
            <a:extLst>
              <a:ext uri="{FF2B5EF4-FFF2-40B4-BE49-F238E27FC236}">
                <a16:creationId xmlns:a16="http://schemas.microsoft.com/office/drawing/2014/main" id="{7D58CE2B-342B-484C-99F6-4421A4221D6C}"/>
              </a:ext>
            </a:extLst>
          </p:cNvPr>
          <p:cNvSpPr>
            <a:spLocks noGrp="1"/>
          </p:cNvSpPr>
          <p:nvPr>
            <p:ph type="sldNum" sz="quarter" idx="12"/>
          </p:nvPr>
        </p:nvSpPr>
        <p:spPr/>
        <p:txBody>
          <a:bodyPr/>
          <a:lstStyle/>
          <a:p>
            <a:fld id="{ADE361C3-C043-4A6E-BDCE-8DA1E7D90A3B}" type="slidenum">
              <a:rPr lang="zh-CN" altLang="en-US" smtClean="0"/>
              <a:t>66</a:t>
            </a:fld>
            <a:endParaRPr lang="zh-CN" altLang="en-US"/>
          </a:p>
        </p:txBody>
      </p:sp>
    </p:spTree>
    <p:extLst>
      <p:ext uri="{BB962C8B-B14F-4D97-AF65-F5344CB8AC3E}">
        <p14:creationId xmlns:p14="http://schemas.microsoft.com/office/powerpoint/2010/main" val="14288484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
            <a:extLst>
              <a:ext uri="{FF2B5EF4-FFF2-40B4-BE49-F238E27FC236}">
                <a16:creationId xmlns:a16="http://schemas.microsoft.com/office/drawing/2014/main" id="{BC5548FD-FBC1-794B-BC40-ABF55E5C225E}"/>
              </a:ext>
            </a:extLst>
          </p:cNvPr>
          <p:cNvSpPr txBox="1">
            <a:spLocks/>
          </p:cNvSpPr>
          <p:nvPr/>
        </p:nvSpPr>
        <p:spPr>
          <a:xfrm>
            <a:off x="323528" y="3865612"/>
            <a:ext cx="8950795" cy="1507083"/>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20000"/>
              </a:lnSpc>
              <a:spcBef>
                <a:spcPts val="1200"/>
              </a:spcBef>
              <a:buFont typeface="Arial" pitchFamily="34" charset="0"/>
              <a:buNone/>
              <a:defRPr sz="2000" b="0" kern="1200">
                <a:solidFill>
                  <a:schemeClr val="tx1">
                    <a:tint val="75000"/>
                  </a:schemeClr>
                </a:solidFill>
                <a:latin typeface="+mn-lt"/>
                <a:ea typeface="+mn-ea"/>
                <a:cs typeface="DengXian" charset="0"/>
              </a:defRPr>
            </a:lvl1pPr>
            <a:lvl2pPr marL="457200" indent="0" algn="l"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2pPr>
            <a:lvl3pPr marL="914400" indent="0" algn="l" defTabSz="914400" rtl="0" eaLnBrk="1" latinLnBrk="0" hangingPunct="1">
              <a:lnSpc>
                <a:spcPct val="120000"/>
              </a:lnSpc>
              <a:spcBef>
                <a:spcPct val="20000"/>
              </a:spcBef>
              <a:buFont typeface="Arial" pitchFamily="34" charset="0"/>
              <a:buNone/>
              <a:defRPr sz="1600" kern="1200">
                <a:solidFill>
                  <a:schemeClr val="tx1">
                    <a:tint val="75000"/>
                  </a:schemeClr>
                </a:solidFill>
                <a:latin typeface="+mn-lt"/>
                <a:ea typeface="+mn-ea"/>
                <a:cs typeface="DengXian" charset="0"/>
              </a:defRPr>
            </a:lvl3pPr>
            <a:lvl4pPr marL="13716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4pPr>
            <a:lvl5pPr marL="18288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en-US" altLang="zh-CN" sz="2600" b="1" dirty="0">
                <a:solidFill>
                  <a:schemeClr val="tx1"/>
                </a:solidFill>
              </a:rPr>
              <a:t>Gray failure</a:t>
            </a:r>
          </a:p>
          <a:p>
            <a:r>
              <a:rPr kumimoji="1" lang="en-US" altLang="zh-CN" sz="2400" dirty="0">
                <a:solidFill>
                  <a:schemeClr val="tx1"/>
                </a:solidFill>
              </a:rPr>
              <a:t>The Achilles’ Heel of Cloud-Scale Systems, HotOS’17 </a:t>
            </a:r>
          </a:p>
          <a:p>
            <a:r>
              <a:rPr kumimoji="1" lang="en-US" altLang="zh-CN" sz="2400" dirty="0">
                <a:solidFill>
                  <a:schemeClr val="tx1"/>
                </a:solidFill>
              </a:rPr>
              <a:t>From Microsoft  </a:t>
            </a:r>
          </a:p>
          <a:p>
            <a:endParaRPr kumimoji="1" lang="en-US" altLang="zh-CN" sz="2400" dirty="0">
              <a:solidFill>
                <a:schemeClr val="tx1"/>
              </a:solidFill>
            </a:endParaRPr>
          </a:p>
        </p:txBody>
      </p:sp>
    </p:spTree>
    <p:extLst>
      <p:ext uri="{BB962C8B-B14F-4D97-AF65-F5344CB8AC3E}">
        <p14:creationId xmlns:p14="http://schemas.microsoft.com/office/powerpoint/2010/main" val="1488852517"/>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2705D-83BF-08DA-1737-E606456A98E1}"/>
              </a:ext>
            </a:extLst>
          </p:cNvPr>
          <p:cNvSpPr>
            <a:spLocks noGrp="1"/>
          </p:cNvSpPr>
          <p:nvPr>
            <p:ph type="title"/>
          </p:nvPr>
        </p:nvSpPr>
        <p:spPr/>
        <p:txBody>
          <a:bodyPr/>
          <a:lstStyle/>
          <a:p>
            <a:r>
              <a:rPr kumimoji="1" lang="en-US" altLang="zh-CN" dirty="0"/>
              <a:t>Fault-tolerance methods have been well-studied </a:t>
            </a:r>
            <a:endParaRPr kumimoji="1" lang="zh-CN" altLang="en-US" dirty="0"/>
          </a:p>
        </p:txBody>
      </p:sp>
      <p:pic>
        <p:nvPicPr>
          <p:cNvPr id="6" name="内容占位符 5" descr="网站&#10;&#10;描述已自动生成">
            <a:extLst>
              <a:ext uri="{FF2B5EF4-FFF2-40B4-BE49-F238E27FC236}">
                <a16:creationId xmlns:a16="http://schemas.microsoft.com/office/drawing/2014/main" id="{0E87AB5C-C4AB-B5A4-AD4C-843888F0AF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8868" y="1228246"/>
            <a:ext cx="7906264" cy="3969777"/>
          </a:xfrm>
        </p:spPr>
      </p:pic>
      <p:sp>
        <p:nvSpPr>
          <p:cNvPr id="4" name="灯片编号占位符 3">
            <a:extLst>
              <a:ext uri="{FF2B5EF4-FFF2-40B4-BE49-F238E27FC236}">
                <a16:creationId xmlns:a16="http://schemas.microsoft.com/office/drawing/2014/main" id="{6951FBF6-6D6A-350E-A0CD-EF06D2C84970}"/>
              </a:ext>
            </a:extLst>
          </p:cNvPr>
          <p:cNvSpPr>
            <a:spLocks noGrp="1"/>
          </p:cNvSpPr>
          <p:nvPr>
            <p:ph type="sldNum" sz="quarter" idx="12"/>
          </p:nvPr>
        </p:nvSpPr>
        <p:spPr/>
        <p:txBody>
          <a:bodyPr/>
          <a:lstStyle/>
          <a:p>
            <a:fld id="{ADE361C3-C043-4A6E-BDCE-8DA1E7D90A3B}" type="slidenum">
              <a:rPr lang="zh-CN" altLang="en-US" smtClean="0"/>
              <a:pPr/>
              <a:t>68</a:t>
            </a:fld>
            <a:endParaRPr lang="zh-CN" altLang="en-US" dirty="0"/>
          </a:p>
        </p:txBody>
      </p:sp>
      <p:sp>
        <p:nvSpPr>
          <p:cNvPr id="7" name="矩形 6">
            <a:extLst>
              <a:ext uri="{FF2B5EF4-FFF2-40B4-BE49-F238E27FC236}">
                <a16:creationId xmlns:a16="http://schemas.microsoft.com/office/drawing/2014/main" id="{A9AF7824-BEE9-3867-F606-43216E7F3A0A}"/>
              </a:ext>
            </a:extLst>
          </p:cNvPr>
          <p:cNvSpPr/>
          <p:nvPr/>
        </p:nvSpPr>
        <p:spPr>
          <a:xfrm>
            <a:off x="1979712" y="1129308"/>
            <a:ext cx="792088" cy="288032"/>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5DC1B5F9-2DAC-38DC-8D1B-CA5C8096A0CD}"/>
              </a:ext>
            </a:extLst>
          </p:cNvPr>
          <p:cNvSpPr/>
          <p:nvPr/>
        </p:nvSpPr>
        <p:spPr>
          <a:xfrm>
            <a:off x="7631044" y="4909991"/>
            <a:ext cx="792088" cy="288032"/>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46836070"/>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D8D34C-F1DF-5EDC-B324-4A8DD3453C0A}"/>
              </a:ext>
            </a:extLst>
          </p:cNvPr>
          <p:cNvSpPr>
            <a:spLocks noGrp="1"/>
          </p:cNvSpPr>
          <p:nvPr>
            <p:ph type="title"/>
          </p:nvPr>
        </p:nvSpPr>
        <p:spPr/>
        <p:txBody>
          <a:bodyPr/>
          <a:lstStyle/>
          <a:p>
            <a:r>
              <a:rPr kumimoji="1" lang="en-US" altLang="zh-CN" dirty="0"/>
              <a:t>Gray failure </a:t>
            </a:r>
            <a:endParaRPr kumimoji="1" lang="zh-CN" altLang="en-US" dirty="0"/>
          </a:p>
        </p:txBody>
      </p:sp>
      <p:pic>
        <p:nvPicPr>
          <p:cNvPr id="6" name="内容占位符 5" descr="图形用户界面, 图示&#10;&#10;中度可信度描述已自动生成">
            <a:extLst>
              <a:ext uri="{FF2B5EF4-FFF2-40B4-BE49-F238E27FC236}">
                <a16:creationId xmlns:a16="http://schemas.microsoft.com/office/drawing/2014/main" id="{01867C25-A7E6-E93B-AE97-2197FBED579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1613" y="2314120"/>
            <a:ext cx="3312368" cy="3172014"/>
          </a:xfrm>
        </p:spPr>
      </p:pic>
      <p:sp>
        <p:nvSpPr>
          <p:cNvPr id="4" name="灯片编号占位符 3">
            <a:extLst>
              <a:ext uri="{FF2B5EF4-FFF2-40B4-BE49-F238E27FC236}">
                <a16:creationId xmlns:a16="http://schemas.microsoft.com/office/drawing/2014/main" id="{CD3DFF43-F984-31CD-F6E3-420CD963CCC4}"/>
              </a:ext>
            </a:extLst>
          </p:cNvPr>
          <p:cNvSpPr>
            <a:spLocks noGrp="1"/>
          </p:cNvSpPr>
          <p:nvPr>
            <p:ph type="sldNum" sz="quarter" idx="12"/>
          </p:nvPr>
        </p:nvSpPr>
        <p:spPr/>
        <p:txBody>
          <a:bodyPr/>
          <a:lstStyle/>
          <a:p>
            <a:fld id="{ADE361C3-C043-4A6E-BDCE-8DA1E7D90A3B}" type="slidenum">
              <a:rPr lang="zh-CN" altLang="en-US" smtClean="0"/>
              <a:pPr/>
              <a:t>69</a:t>
            </a:fld>
            <a:endParaRPr lang="zh-CN" altLang="en-US" dirty="0"/>
          </a:p>
        </p:txBody>
      </p:sp>
      <p:sp>
        <p:nvSpPr>
          <p:cNvPr id="7" name="内容占位符 2">
            <a:extLst>
              <a:ext uri="{FF2B5EF4-FFF2-40B4-BE49-F238E27FC236}">
                <a16:creationId xmlns:a16="http://schemas.microsoft.com/office/drawing/2014/main" id="{E8A7BC94-AF6E-0824-3F1B-8A0D38872598}"/>
              </a:ext>
            </a:extLst>
          </p:cNvPr>
          <p:cNvSpPr txBox="1">
            <a:spLocks/>
          </p:cNvSpPr>
          <p:nvPr/>
        </p:nvSpPr>
        <p:spPr>
          <a:xfrm>
            <a:off x="457200" y="1129308"/>
            <a:ext cx="8686800" cy="3771636"/>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Traditional approaches consider a fail-stop manner </a:t>
            </a:r>
            <a:endParaRPr lang="zh-CN" altLang="en-US" dirty="0"/>
          </a:p>
          <a:p>
            <a:pPr lvl="1"/>
            <a:endParaRPr kumimoji="1" lang="zh-CN" altLang="en-US" dirty="0"/>
          </a:p>
        </p:txBody>
      </p:sp>
    </p:spTree>
    <p:extLst>
      <p:ext uri="{BB962C8B-B14F-4D97-AF65-F5344CB8AC3E}">
        <p14:creationId xmlns:p14="http://schemas.microsoft.com/office/powerpoint/2010/main" val="576104907"/>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E8C48-7C9D-AFBA-5779-344E3AAF66B4}"/>
            </a:ext>
          </a:extLst>
        </p:cNvPr>
        <p:cNvGrpSpPr/>
        <p:nvPr/>
      </p:nvGrpSpPr>
      <p:grpSpPr>
        <a:xfrm>
          <a:off x="0" y="0"/>
          <a:ext cx="0" cy="0"/>
          <a:chOff x="0" y="0"/>
          <a:chExt cx="0" cy="0"/>
        </a:xfrm>
      </p:grpSpPr>
      <p:sp>
        <p:nvSpPr>
          <p:cNvPr id="5" name="标题 4">
            <a:extLst>
              <a:ext uri="{FF2B5EF4-FFF2-40B4-BE49-F238E27FC236}">
                <a16:creationId xmlns:a16="http://schemas.microsoft.com/office/drawing/2014/main" id="{40FC5D89-9C96-7F1A-7DA3-4DCE9866F34C}"/>
              </a:ext>
            </a:extLst>
          </p:cNvPr>
          <p:cNvSpPr>
            <a:spLocks noGrp="1"/>
          </p:cNvSpPr>
          <p:nvPr>
            <p:ph type="ctrTitle"/>
          </p:nvPr>
        </p:nvSpPr>
        <p:spPr>
          <a:xfrm>
            <a:off x="685800" y="1777380"/>
            <a:ext cx="7772400" cy="2160240"/>
          </a:xfrm>
        </p:spPr>
        <p:txBody>
          <a:bodyPr>
            <a:noAutofit/>
          </a:bodyPr>
          <a:lstStyle/>
          <a:p>
            <a:pPr>
              <a:lnSpc>
                <a:spcPct val="110000"/>
              </a:lnSpc>
            </a:pPr>
            <a:r>
              <a:rPr kumimoji="1" lang="en-US" altLang="zh-CN" sz="3600" dirty="0"/>
              <a:t>Yet, the key principles &amp; techniques in building scalable system is similar: i.e., we need to build </a:t>
            </a:r>
            <a:r>
              <a:rPr kumimoji="1" lang="en-US" altLang="zh-CN" sz="3600" u="sng" dirty="0"/>
              <a:t>a distributed (and parallel) system </a:t>
            </a:r>
            <a:endParaRPr kumimoji="1" lang="zh-CN" altLang="en-US" sz="3600" b="0" u="sng" dirty="0">
              <a:latin typeface="+mn-lt"/>
            </a:endParaRPr>
          </a:p>
        </p:txBody>
      </p:sp>
    </p:spTree>
    <p:extLst>
      <p:ext uri="{BB962C8B-B14F-4D97-AF65-F5344CB8AC3E}">
        <p14:creationId xmlns:p14="http://schemas.microsoft.com/office/powerpoint/2010/main" val="1413961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A6466-807C-7F37-8F98-357406FBD6BF}"/>
              </a:ext>
            </a:extLst>
          </p:cNvPr>
          <p:cNvSpPr>
            <a:spLocks noGrp="1"/>
          </p:cNvSpPr>
          <p:nvPr>
            <p:ph type="title"/>
          </p:nvPr>
        </p:nvSpPr>
        <p:spPr/>
        <p:txBody>
          <a:bodyPr/>
          <a:lstStyle/>
          <a:p>
            <a:r>
              <a:rPr kumimoji="1" lang="en-US" altLang="zh-CN" dirty="0"/>
              <a:t>Gray failure </a:t>
            </a:r>
            <a:endParaRPr kumimoji="1" lang="zh-CN" altLang="en-US" dirty="0"/>
          </a:p>
        </p:txBody>
      </p:sp>
      <p:pic>
        <p:nvPicPr>
          <p:cNvPr id="6" name="内容占位符 5" descr="图片包含 图形用户界面&#10;&#10;描述已自动生成">
            <a:extLst>
              <a:ext uri="{FF2B5EF4-FFF2-40B4-BE49-F238E27FC236}">
                <a16:creationId xmlns:a16="http://schemas.microsoft.com/office/drawing/2014/main" id="{E7238815-ABE4-1F5E-339D-1022DF2435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842" y="1342659"/>
            <a:ext cx="7420315" cy="3771900"/>
          </a:xfrm>
        </p:spPr>
      </p:pic>
      <p:sp>
        <p:nvSpPr>
          <p:cNvPr id="4" name="灯片编号占位符 3">
            <a:extLst>
              <a:ext uri="{FF2B5EF4-FFF2-40B4-BE49-F238E27FC236}">
                <a16:creationId xmlns:a16="http://schemas.microsoft.com/office/drawing/2014/main" id="{20A52451-9306-80F8-717D-3A7BD175D23E}"/>
              </a:ext>
            </a:extLst>
          </p:cNvPr>
          <p:cNvSpPr>
            <a:spLocks noGrp="1"/>
          </p:cNvSpPr>
          <p:nvPr>
            <p:ph type="sldNum" sz="quarter" idx="12"/>
          </p:nvPr>
        </p:nvSpPr>
        <p:spPr/>
        <p:txBody>
          <a:bodyPr/>
          <a:lstStyle/>
          <a:p>
            <a:fld id="{ADE361C3-C043-4A6E-BDCE-8DA1E7D90A3B}" type="slidenum">
              <a:rPr lang="zh-CN" altLang="en-US" smtClean="0"/>
              <a:pPr/>
              <a:t>70</a:t>
            </a:fld>
            <a:endParaRPr lang="zh-CN" altLang="en-US" dirty="0"/>
          </a:p>
        </p:txBody>
      </p:sp>
    </p:spTree>
    <p:extLst>
      <p:ext uri="{BB962C8B-B14F-4D97-AF65-F5344CB8AC3E}">
        <p14:creationId xmlns:p14="http://schemas.microsoft.com/office/powerpoint/2010/main" val="1777349160"/>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325C0C-DC3C-23CA-30BA-25B9FC0B1B52}"/>
              </a:ext>
            </a:extLst>
          </p:cNvPr>
          <p:cNvSpPr>
            <a:spLocks noGrp="1"/>
          </p:cNvSpPr>
          <p:nvPr>
            <p:ph type="title"/>
          </p:nvPr>
        </p:nvSpPr>
        <p:spPr/>
        <p:txBody>
          <a:bodyPr/>
          <a:lstStyle/>
          <a:p>
            <a:r>
              <a:rPr kumimoji="1" lang="en-US" altLang="zh-CN" dirty="0"/>
              <a:t>Gray failure </a:t>
            </a:r>
            <a:endParaRPr kumimoji="1" lang="zh-CN" altLang="en-US" dirty="0"/>
          </a:p>
        </p:txBody>
      </p:sp>
      <p:sp>
        <p:nvSpPr>
          <p:cNvPr id="3" name="内容占位符 2">
            <a:extLst>
              <a:ext uri="{FF2B5EF4-FFF2-40B4-BE49-F238E27FC236}">
                <a16:creationId xmlns:a16="http://schemas.microsoft.com/office/drawing/2014/main" id="{990955AD-A45B-B951-C74F-5A76F78B60D2}"/>
              </a:ext>
            </a:extLst>
          </p:cNvPr>
          <p:cNvSpPr>
            <a:spLocks noGrp="1"/>
          </p:cNvSpPr>
          <p:nvPr>
            <p:ph idx="1"/>
          </p:nvPr>
        </p:nvSpPr>
        <p:spPr>
          <a:xfrm>
            <a:off x="457200" y="1561356"/>
            <a:ext cx="8229600" cy="3339588"/>
          </a:xfrm>
        </p:spPr>
        <p:txBody>
          <a:bodyPr/>
          <a:lstStyle/>
          <a:p>
            <a:r>
              <a:rPr kumimoji="1" lang="en-US" altLang="zh-CN" b="0" dirty="0">
                <a:latin typeface="Consolas" panose="020B0609020204030204" pitchFamily="49" charset="0"/>
                <a:cs typeface="Consolas" panose="020B0609020204030204" pitchFamily="49" charset="0"/>
              </a:rPr>
              <a:t>"</a:t>
            </a:r>
            <a:r>
              <a:rPr kumimoji="1" lang="en" altLang="zh-CN" b="0" dirty="0">
                <a:latin typeface="Consolas" panose="020B0609020204030204" pitchFamily="49" charset="0"/>
                <a:cs typeface="Consolas" panose="020B0609020204030204" pitchFamily="49" charset="0"/>
              </a:rPr>
              <a:t>Component failures whose manifestations are fairly subtle and thus defy quick and definitive detection"</a:t>
            </a:r>
            <a:endParaRPr kumimoji="1" lang="zh-CN" altLang="en-US" b="0" dirty="0">
              <a:latin typeface="Consolas" panose="020B0609020204030204" pitchFamily="49" charset="0"/>
              <a:cs typeface="Consolas" panose="020B0609020204030204" pitchFamily="49" charset="0"/>
            </a:endParaRPr>
          </a:p>
        </p:txBody>
      </p:sp>
      <p:sp>
        <p:nvSpPr>
          <p:cNvPr id="4" name="灯片编号占位符 3">
            <a:extLst>
              <a:ext uri="{FF2B5EF4-FFF2-40B4-BE49-F238E27FC236}">
                <a16:creationId xmlns:a16="http://schemas.microsoft.com/office/drawing/2014/main" id="{1DED95A2-4278-7557-9D4A-CF1703CAD855}"/>
              </a:ext>
            </a:extLst>
          </p:cNvPr>
          <p:cNvSpPr>
            <a:spLocks noGrp="1"/>
          </p:cNvSpPr>
          <p:nvPr>
            <p:ph type="sldNum" sz="quarter" idx="12"/>
          </p:nvPr>
        </p:nvSpPr>
        <p:spPr/>
        <p:txBody>
          <a:bodyPr/>
          <a:lstStyle/>
          <a:p>
            <a:fld id="{ADE361C3-C043-4A6E-BDCE-8DA1E7D90A3B}" type="slidenum">
              <a:rPr lang="zh-CN" altLang="en-US" smtClean="0"/>
              <a:pPr/>
              <a:t>71</a:t>
            </a:fld>
            <a:endParaRPr lang="zh-CN" altLang="en-US" dirty="0"/>
          </a:p>
        </p:txBody>
      </p:sp>
    </p:spTree>
    <p:extLst>
      <p:ext uri="{BB962C8B-B14F-4D97-AF65-F5344CB8AC3E}">
        <p14:creationId xmlns:p14="http://schemas.microsoft.com/office/powerpoint/2010/main" val="4094098466"/>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99710-220F-779E-3753-B3378419C860}"/>
              </a:ext>
            </a:extLst>
          </p:cNvPr>
          <p:cNvSpPr>
            <a:spLocks noGrp="1"/>
          </p:cNvSpPr>
          <p:nvPr>
            <p:ph type="title"/>
          </p:nvPr>
        </p:nvSpPr>
        <p:spPr/>
        <p:txBody>
          <a:bodyPr/>
          <a:lstStyle/>
          <a:p>
            <a:r>
              <a:rPr kumimoji="1" lang="en-US" altLang="zh-CN" dirty="0"/>
              <a:t>Case #1. Redundancy in Datacenter Network (1) </a:t>
            </a:r>
            <a:endParaRPr kumimoji="1" lang="zh-CN" altLang="en-US" dirty="0"/>
          </a:p>
        </p:txBody>
      </p:sp>
      <p:pic>
        <p:nvPicPr>
          <p:cNvPr id="6" name="内容占位符 5" descr="图示&#10;&#10;描述已自动生成">
            <a:extLst>
              <a:ext uri="{FF2B5EF4-FFF2-40B4-BE49-F238E27FC236}">
                <a16:creationId xmlns:a16="http://schemas.microsoft.com/office/drawing/2014/main" id="{FBBC7C26-A2A0-3F85-2DA7-21FF6637017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402406"/>
            <a:ext cx="8229600" cy="3224514"/>
          </a:xfrm>
        </p:spPr>
      </p:pic>
      <p:sp>
        <p:nvSpPr>
          <p:cNvPr id="4" name="灯片编号占位符 3">
            <a:extLst>
              <a:ext uri="{FF2B5EF4-FFF2-40B4-BE49-F238E27FC236}">
                <a16:creationId xmlns:a16="http://schemas.microsoft.com/office/drawing/2014/main" id="{6590B086-746E-E996-A47D-A2178BEDC17B}"/>
              </a:ext>
            </a:extLst>
          </p:cNvPr>
          <p:cNvSpPr>
            <a:spLocks noGrp="1"/>
          </p:cNvSpPr>
          <p:nvPr>
            <p:ph type="sldNum" sz="quarter" idx="12"/>
          </p:nvPr>
        </p:nvSpPr>
        <p:spPr/>
        <p:txBody>
          <a:bodyPr/>
          <a:lstStyle/>
          <a:p>
            <a:fld id="{ADE361C3-C043-4A6E-BDCE-8DA1E7D90A3B}" type="slidenum">
              <a:rPr lang="zh-CN" altLang="en-US" smtClean="0"/>
              <a:pPr/>
              <a:t>72</a:t>
            </a:fld>
            <a:endParaRPr lang="zh-CN" altLang="en-US" dirty="0"/>
          </a:p>
        </p:txBody>
      </p:sp>
    </p:spTree>
    <p:extLst>
      <p:ext uri="{BB962C8B-B14F-4D97-AF65-F5344CB8AC3E}">
        <p14:creationId xmlns:p14="http://schemas.microsoft.com/office/powerpoint/2010/main" val="2316824752"/>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3F02BD-2C63-4983-22C0-2705E1A58152}"/>
              </a:ext>
            </a:extLst>
          </p:cNvPr>
          <p:cNvSpPr>
            <a:spLocks noGrp="1"/>
          </p:cNvSpPr>
          <p:nvPr>
            <p:ph type="title"/>
          </p:nvPr>
        </p:nvSpPr>
        <p:spPr/>
        <p:txBody>
          <a:bodyPr/>
          <a:lstStyle/>
          <a:p>
            <a:r>
              <a:rPr kumimoji="1" lang="en-US" altLang="zh-CN" dirty="0"/>
              <a:t>Case #1. Redundancy in Datacenter Network (1) s</a:t>
            </a:r>
            <a:endParaRPr kumimoji="1" lang="zh-CN" altLang="en-US" dirty="0"/>
          </a:p>
        </p:txBody>
      </p:sp>
      <p:pic>
        <p:nvPicPr>
          <p:cNvPr id="6" name="内容占位符 5" descr="图示&#10;&#10;描述已自动生成">
            <a:extLst>
              <a:ext uri="{FF2B5EF4-FFF2-40B4-BE49-F238E27FC236}">
                <a16:creationId xmlns:a16="http://schemas.microsoft.com/office/drawing/2014/main" id="{CF5B56DF-2927-3926-BBF3-B80DF09653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60085"/>
            <a:ext cx="8229600" cy="3109155"/>
          </a:xfrm>
        </p:spPr>
      </p:pic>
      <p:sp>
        <p:nvSpPr>
          <p:cNvPr id="4" name="灯片编号占位符 3">
            <a:extLst>
              <a:ext uri="{FF2B5EF4-FFF2-40B4-BE49-F238E27FC236}">
                <a16:creationId xmlns:a16="http://schemas.microsoft.com/office/drawing/2014/main" id="{9E6B22BA-7F97-55AE-EDDE-19C364B49D84}"/>
              </a:ext>
            </a:extLst>
          </p:cNvPr>
          <p:cNvSpPr>
            <a:spLocks noGrp="1"/>
          </p:cNvSpPr>
          <p:nvPr>
            <p:ph type="sldNum" sz="quarter" idx="12"/>
          </p:nvPr>
        </p:nvSpPr>
        <p:spPr/>
        <p:txBody>
          <a:bodyPr/>
          <a:lstStyle/>
          <a:p>
            <a:fld id="{ADE361C3-C043-4A6E-BDCE-8DA1E7D90A3B}" type="slidenum">
              <a:rPr lang="zh-CN" altLang="en-US" smtClean="0"/>
              <a:pPr/>
              <a:t>73</a:t>
            </a:fld>
            <a:endParaRPr lang="zh-CN" altLang="en-US" dirty="0"/>
          </a:p>
        </p:txBody>
      </p:sp>
    </p:spTree>
    <p:extLst>
      <p:ext uri="{BB962C8B-B14F-4D97-AF65-F5344CB8AC3E}">
        <p14:creationId xmlns:p14="http://schemas.microsoft.com/office/powerpoint/2010/main" val="3696067974"/>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BB196-302F-5D4A-2D2D-1AD7270DFB0E}"/>
              </a:ext>
            </a:extLst>
          </p:cNvPr>
          <p:cNvSpPr>
            <a:spLocks noGrp="1"/>
          </p:cNvSpPr>
          <p:nvPr>
            <p:ph type="title"/>
          </p:nvPr>
        </p:nvSpPr>
        <p:spPr/>
        <p:txBody>
          <a:bodyPr/>
          <a:lstStyle/>
          <a:p>
            <a:r>
              <a:rPr kumimoji="1" lang="en-US" altLang="zh-CN" dirty="0"/>
              <a:t>Case #1. Redundancy in Datacenter Network (1) s</a:t>
            </a:r>
            <a:endParaRPr kumimoji="1" lang="zh-CN" altLang="en-US" dirty="0"/>
          </a:p>
        </p:txBody>
      </p:sp>
      <p:pic>
        <p:nvPicPr>
          <p:cNvPr id="6" name="内容占位符 5" descr="图示&#10;&#10;描述已自动生成">
            <a:extLst>
              <a:ext uri="{FF2B5EF4-FFF2-40B4-BE49-F238E27FC236}">
                <a16:creationId xmlns:a16="http://schemas.microsoft.com/office/drawing/2014/main" id="{29733E97-29DA-C229-0BBC-8DCC782B64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57948"/>
            <a:ext cx="8229600" cy="3113429"/>
          </a:xfrm>
        </p:spPr>
      </p:pic>
      <p:sp>
        <p:nvSpPr>
          <p:cNvPr id="4" name="灯片编号占位符 3">
            <a:extLst>
              <a:ext uri="{FF2B5EF4-FFF2-40B4-BE49-F238E27FC236}">
                <a16:creationId xmlns:a16="http://schemas.microsoft.com/office/drawing/2014/main" id="{B0E255DD-A616-5EA9-1F7A-1DC8FAB99E25}"/>
              </a:ext>
            </a:extLst>
          </p:cNvPr>
          <p:cNvSpPr>
            <a:spLocks noGrp="1"/>
          </p:cNvSpPr>
          <p:nvPr>
            <p:ph type="sldNum" sz="quarter" idx="12"/>
          </p:nvPr>
        </p:nvSpPr>
        <p:spPr/>
        <p:txBody>
          <a:bodyPr/>
          <a:lstStyle/>
          <a:p>
            <a:fld id="{ADE361C3-C043-4A6E-BDCE-8DA1E7D90A3B}" type="slidenum">
              <a:rPr lang="zh-CN" altLang="en-US" smtClean="0"/>
              <a:pPr/>
              <a:t>74</a:t>
            </a:fld>
            <a:endParaRPr lang="zh-CN" altLang="en-US" dirty="0"/>
          </a:p>
        </p:txBody>
      </p:sp>
    </p:spTree>
    <p:extLst>
      <p:ext uri="{BB962C8B-B14F-4D97-AF65-F5344CB8AC3E}">
        <p14:creationId xmlns:p14="http://schemas.microsoft.com/office/powerpoint/2010/main" val="3991888356"/>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593F2A-97C7-28FD-94AF-E157E25645D1}"/>
              </a:ext>
            </a:extLst>
          </p:cNvPr>
          <p:cNvSpPr>
            <a:spLocks noGrp="1"/>
          </p:cNvSpPr>
          <p:nvPr>
            <p:ph type="title"/>
          </p:nvPr>
        </p:nvSpPr>
        <p:spPr/>
        <p:txBody>
          <a:bodyPr/>
          <a:lstStyle/>
          <a:p>
            <a:r>
              <a:rPr kumimoji="1" lang="en-US" altLang="zh-CN" dirty="0"/>
              <a:t>Case #1. Redundancy in Datacenter Network (1) s</a:t>
            </a:r>
            <a:endParaRPr kumimoji="1" lang="zh-CN" altLang="en-US" dirty="0"/>
          </a:p>
        </p:txBody>
      </p:sp>
      <p:pic>
        <p:nvPicPr>
          <p:cNvPr id="8" name="内容占位符 7" descr="图示&#10;&#10;描述已自动生成">
            <a:extLst>
              <a:ext uri="{FF2B5EF4-FFF2-40B4-BE49-F238E27FC236}">
                <a16:creationId xmlns:a16="http://schemas.microsoft.com/office/drawing/2014/main" id="{2A878843-34CF-AD8D-0382-25DA61E481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446911"/>
            <a:ext cx="8229600" cy="3135503"/>
          </a:xfrm>
        </p:spPr>
      </p:pic>
      <p:sp>
        <p:nvSpPr>
          <p:cNvPr id="4" name="灯片编号占位符 3">
            <a:extLst>
              <a:ext uri="{FF2B5EF4-FFF2-40B4-BE49-F238E27FC236}">
                <a16:creationId xmlns:a16="http://schemas.microsoft.com/office/drawing/2014/main" id="{35C5ADB5-328D-FA6B-E5FA-F3182C836CD5}"/>
              </a:ext>
            </a:extLst>
          </p:cNvPr>
          <p:cNvSpPr>
            <a:spLocks noGrp="1"/>
          </p:cNvSpPr>
          <p:nvPr>
            <p:ph type="sldNum" sz="quarter" idx="12"/>
          </p:nvPr>
        </p:nvSpPr>
        <p:spPr/>
        <p:txBody>
          <a:bodyPr/>
          <a:lstStyle/>
          <a:p>
            <a:fld id="{ADE361C3-C043-4A6E-BDCE-8DA1E7D90A3B}" type="slidenum">
              <a:rPr lang="zh-CN" altLang="en-US" smtClean="0"/>
              <a:pPr/>
              <a:t>75</a:t>
            </a:fld>
            <a:endParaRPr lang="zh-CN" altLang="en-US" dirty="0"/>
          </a:p>
        </p:txBody>
      </p:sp>
    </p:spTree>
    <p:extLst>
      <p:ext uri="{BB962C8B-B14F-4D97-AF65-F5344CB8AC3E}">
        <p14:creationId xmlns:p14="http://schemas.microsoft.com/office/powerpoint/2010/main" val="2777784096"/>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949F59-059D-9830-287D-038BEEDCF566}"/>
              </a:ext>
            </a:extLst>
          </p:cNvPr>
          <p:cNvSpPr>
            <a:spLocks noGrp="1"/>
          </p:cNvSpPr>
          <p:nvPr>
            <p:ph type="title"/>
          </p:nvPr>
        </p:nvSpPr>
        <p:spPr/>
        <p:txBody>
          <a:bodyPr/>
          <a:lstStyle/>
          <a:p>
            <a:r>
              <a:rPr kumimoji="1" lang="en-US" altLang="zh-CN" dirty="0"/>
              <a:t>Case #1. Redundancy in Datacenter Network (1) s</a:t>
            </a:r>
            <a:endParaRPr kumimoji="1" lang="zh-CN" altLang="en-US" dirty="0"/>
          </a:p>
        </p:txBody>
      </p:sp>
      <p:pic>
        <p:nvPicPr>
          <p:cNvPr id="6" name="内容占位符 5" descr="图示&#10;&#10;描述已自动生成">
            <a:extLst>
              <a:ext uri="{FF2B5EF4-FFF2-40B4-BE49-F238E27FC236}">
                <a16:creationId xmlns:a16="http://schemas.microsoft.com/office/drawing/2014/main" id="{5B389500-2C39-D797-CB29-5C75571A4D4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222381"/>
            <a:ext cx="8229600" cy="3584564"/>
          </a:xfrm>
        </p:spPr>
      </p:pic>
      <p:sp>
        <p:nvSpPr>
          <p:cNvPr id="4" name="灯片编号占位符 3">
            <a:extLst>
              <a:ext uri="{FF2B5EF4-FFF2-40B4-BE49-F238E27FC236}">
                <a16:creationId xmlns:a16="http://schemas.microsoft.com/office/drawing/2014/main" id="{779346B8-2C42-FDED-5873-D7D914A7AB10}"/>
              </a:ext>
            </a:extLst>
          </p:cNvPr>
          <p:cNvSpPr>
            <a:spLocks noGrp="1"/>
          </p:cNvSpPr>
          <p:nvPr>
            <p:ph type="sldNum" sz="quarter" idx="12"/>
          </p:nvPr>
        </p:nvSpPr>
        <p:spPr/>
        <p:txBody>
          <a:bodyPr/>
          <a:lstStyle/>
          <a:p>
            <a:fld id="{ADE361C3-C043-4A6E-BDCE-8DA1E7D90A3B}" type="slidenum">
              <a:rPr lang="zh-CN" altLang="en-US" smtClean="0"/>
              <a:pPr/>
              <a:t>76</a:t>
            </a:fld>
            <a:endParaRPr lang="zh-CN" altLang="en-US" dirty="0"/>
          </a:p>
        </p:txBody>
      </p:sp>
    </p:spTree>
    <p:extLst>
      <p:ext uri="{BB962C8B-B14F-4D97-AF65-F5344CB8AC3E}">
        <p14:creationId xmlns:p14="http://schemas.microsoft.com/office/powerpoint/2010/main" val="3682575587"/>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D0453A-7502-881B-A776-C5484238B300}"/>
              </a:ext>
            </a:extLst>
          </p:cNvPr>
          <p:cNvSpPr>
            <a:spLocks noGrp="1"/>
          </p:cNvSpPr>
          <p:nvPr>
            <p:ph type="title"/>
          </p:nvPr>
        </p:nvSpPr>
        <p:spPr/>
        <p:txBody>
          <a:bodyPr/>
          <a:lstStyle/>
          <a:p>
            <a:r>
              <a:rPr kumimoji="1" lang="en-US" altLang="zh-CN" dirty="0"/>
              <a:t>Case #1. Redundancy in Datacenter Network (2) s</a:t>
            </a:r>
            <a:endParaRPr kumimoji="1" lang="zh-CN" altLang="en-US" dirty="0"/>
          </a:p>
        </p:txBody>
      </p:sp>
      <p:pic>
        <p:nvPicPr>
          <p:cNvPr id="6" name="内容占位符 5" descr="图示&#10;&#10;描述已自动生成">
            <a:extLst>
              <a:ext uri="{FF2B5EF4-FFF2-40B4-BE49-F238E27FC236}">
                <a16:creationId xmlns:a16="http://schemas.microsoft.com/office/drawing/2014/main" id="{34272BFD-7072-D851-8FC9-98364CF16E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130565"/>
            <a:ext cx="8229600" cy="3768196"/>
          </a:xfrm>
        </p:spPr>
      </p:pic>
      <p:sp>
        <p:nvSpPr>
          <p:cNvPr id="4" name="灯片编号占位符 3">
            <a:extLst>
              <a:ext uri="{FF2B5EF4-FFF2-40B4-BE49-F238E27FC236}">
                <a16:creationId xmlns:a16="http://schemas.microsoft.com/office/drawing/2014/main" id="{CD7B9495-55BA-BE16-5325-DB855A09F658}"/>
              </a:ext>
            </a:extLst>
          </p:cNvPr>
          <p:cNvSpPr>
            <a:spLocks noGrp="1"/>
          </p:cNvSpPr>
          <p:nvPr>
            <p:ph type="sldNum" sz="quarter" idx="12"/>
          </p:nvPr>
        </p:nvSpPr>
        <p:spPr/>
        <p:txBody>
          <a:bodyPr/>
          <a:lstStyle/>
          <a:p>
            <a:fld id="{ADE361C3-C043-4A6E-BDCE-8DA1E7D90A3B}" type="slidenum">
              <a:rPr lang="zh-CN" altLang="en-US" smtClean="0"/>
              <a:pPr/>
              <a:t>77</a:t>
            </a:fld>
            <a:endParaRPr lang="zh-CN" altLang="en-US" dirty="0"/>
          </a:p>
        </p:txBody>
      </p:sp>
      <p:sp>
        <p:nvSpPr>
          <p:cNvPr id="10" name="矩形 9">
            <a:extLst>
              <a:ext uri="{FF2B5EF4-FFF2-40B4-BE49-F238E27FC236}">
                <a16:creationId xmlns:a16="http://schemas.microsoft.com/office/drawing/2014/main" id="{BDA18ECF-B20F-29F0-AC75-D3D9EF7D673C}"/>
              </a:ext>
            </a:extLst>
          </p:cNvPr>
          <p:cNvSpPr/>
          <p:nvPr/>
        </p:nvSpPr>
        <p:spPr>
          <a:xfrm>
            <a:off x="7956376" y="4729708"/>
            <a:ext cx="730424" cy="288032"/>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24902925"/>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3FB9B7-366A-5FBF-74FC-C20D83937FD3}"/>
              </a:ext>
            </a:extLst>
          </p:cNvPr>
          <p:cNvSpPr>
            <a:spLocks noGrp="1"/>
          </p:cNvSpPr>
          <p:nvPr>
            <p:ph type="title"/>
          </p:nvPr>
        </p:nvSpPr>
        <p:spPr/>
        <p:txBody>
          <a:bodyPr/>
          <a:lstStyle/>
          <a:p>
            <a:r>
              <a:rPr kumimoji="1" lang="en-US" altLang="zh-CN" dirty="0"/>
              <a:t>Case #1. Redundancy in Datacenter Network (2) s</a:t>
            </a:r>
            <a:endParaRPr kumimoji="1" lang="zh-CN" altLang="en-US" dirty="0"/>
          </a:p>
        </p:txBody>
      </p:sp>
      <p:pic>
        <p:nvPicPr>
          <p:cNvPr id="6" name="内容占位符 5" descr="图示&#10;&#10;描述已自动生成">
            <a:extLst>
              <a:ext uri="{FF2B5EF4-FFF2-40B4-BE49-F238E27FC236}">
                <a16:creationId xmlns:a16="http://schemas.microsoft.com/office/drawing/2014/main" id="{6A1A0DED-1E53-DC96-4004-2CC5D5845B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3271" y="1128713"/>
            <a:ext cx="7757458" cy="3771900"/>
          </a:xfrm>
        </p:spPr>
      </p:pic>
      <p:sp>
        <p:nvSpPr>
          <p:cNvPr id="4" name="灯片编号占位符 3">
            <a:extLst>
              <a:ext uri="{FF2B5EF4-FFF2-40B4-BE49-F238E27FC236}">
                <a16:creationId xmlns:a16="http://schemas.microsoft.com/office/drawing/2014/main" id="{2FC4EC77-848C-3266-1B77-90DD191FD92E}"/>
              </a:ext>
            </a:extLst>
          </p:cNvPr>
          <p:cNvSpPr>
            <a:spLocks noGrp="1"/>
          </p:cNvSpPr>
          <p:nvPr>
            <p:ph type="sldNum" sz="quarter" idx="12"/>
          </p:nvPr>
        </p:nvSpPr>
        <p:spPr/>
        <p:txBody>
          <a:bodyPr/>
          <a:lstStyle/>
          <a:p>
            <a:fld id="{ADE361C3-C043-4A6E-BDCE-8DA1E7D90A3B}" type="slidenum">
              <a:rPr lang="zh-CN" altLang="en-US" smtClean="0"/>
              <a:pPr/>
              <a:t>78</a:t>
            </a:fld>
            <a:endParaRPr lang="zh-CN" altLang="en-US" dirty="0"/>
          </a:p>
        </p:txBody>
      </p:sp>
      <p:sp>
        <p:nvSpPr>
          <p:cNvPr id="7" name="矩形 6">
            <a:extLst>
              <a:ext uri="{FF2B5EF4-FFF2-40B4-BE49-F238E27FC236}">
                <a16:creationId xmlns:a16="http://schemas.microsoft.com/office/drawing/2014/main" id="{4FA5FFCE-914C-C3C5-24E2-186778533C9B}"/>
              </a:ext>
            </a:extLst>
          </p:cNvPr>
          <p:cNvSpPr/>
          <p:nvPr/>
        </p:nvSpPr>
        <p:spPr>
          <a:xfrm>
            <a:off x="7956376" y="4729708"/>
            <a:ext cx="730424" cy="288032"/>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48014152"/>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DEE35A-04AE-D24A-9692-708C4C1825CF}"/>
              </a:ext>
            </a:extLst>
          </p:cNvPr>
          <p:cNvSpPr>
            <a:spLocks noGrp="1"/>
          </p:cNvSpPr>
          <p:nvPr>
            <p:ph type="title"/>
          </p:nvPr>
        </p:nvSpPr>
        <p:spPr/>
        <p:txBody>
          <a:bodyPr/>
          <a:lstStyle/>
          <a:p>
            <a:r>
              <a:rPr kumimoji="1" lang="en-US" altLang="zh-CN" dirty="0"/>
              <a:t>Case #1. Redundancy in Datacenter Network (3) s</a:t>
            </a:r>
            <a:endParaRPr kumimoji="1" lang="zh-CN" altLang="en-US" dirty="0"/>
          </a:p>
        </p:txBody>
      </p:sp>
      <p:pic>
        <p:nvPicPr>
          <p:cNvPr id="6" name="内容占位符 5" descr="图示&#10;&#10;描述已自动生成">
            <a:extLst>
              <a:ext uri="{FF2B5EF4-FFF2-40B4-BE49-F238E27FC236}">
                <a16:creationId xmlns:a16="http://schemas.microsoft.com/office/drawing/2014/main" id="{193EA2A4-6832-B29A-24B2-2E12EE9FC7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5841" y="1128713"/>
            <a:ext cx="7452317" cy="3771900"/>
          </a:xfrm>
        </p:spPr>
      </p:pic>
      <p:sp>
        <p:nvSpPr>
          <p:cNvPr id="4" name="灯片编号占位符 3">
            <a:extLst>
              <a:ext uri="{FF2B5EF4-FFF2-40B4-BE49-F238E27FC236}">
                <a16:creationId xmlns:a16="http://schemas.microsoft.com/office/drawing/2014/main" id="{3292D1E4-6F3D-C532-AF07-09188061B697}"/>
              </a:ext>
            </a:extLst>
          </p:cNvPr>
          <p:cNvSpPr>
            <a:spLocks noGrp="1"/>
          </p:cNvSpPr>
          <p:nvPr>
            <p:ph type="sldNum" sz="quarter" idx="12"/>
          </p:nvPr>
        </p:nvSpPr>
        <p:spPr/>
        <p:txBody>
          <a:bodyPr/>
          <a:lstStyle/>
          <a:p>
            <a:fld id="{ADE361C3-C043-4A6E-BDCE-8DA1E7D90A3B}" type="slidenum">
              <a:rPr lang="zh-CN" altLang="en-US" smtClean="0"/>
              <a:pPr/>
              <a:t>79</a:t>
            </a:fld>
            <a:endParaRPr lang="zh-CN" altLang="en-US" dirty="0"/>
          </a:p>
        </p:txBody>
      </p:sp>
      <p:sp>
        <p:nvSpPr>
          <p:cNvPr id="7" name="矩形 6">
            <a:extLst>
              <a:ext uri="{FF2B5EF4-FFF2-40B4-BE49-F238E27FC236}">
                <a16:creationId xmlns:a16="http://schemas.microsoft.com/office/drawing/2014/main" id="{5FCB3BB1-A39C-F02A-59F4-D68174EBD734}"/>
              </a:ext>
            </a:extLst>
          </p:cNvPr>
          <p:cNvSpPr/>
          <p:nvPr/>
        </p:nvSpPr>
        <p:spPr>
          <a:xfrm>
            <a:off x="7956376" y="4729708"/>
            <a:ext cx="730424" cy="288032"/>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20556966"/>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683568" y="-310852"/>
            <a:ext cx="7772400" cy="2864696"/>
          </a:xfrm>
        </p:spPr>
        <p:txBody>
          <a:bodyPr>
            <a:noAutofit/>
          </a:bodyPr>
          <a:lstStyle/>
          <a:p>
            <a:pPr>
              <a:lnSpc>
                <a:spcPct val="110000"/>
              </a:lnSpc>
            </a:pPr>
            <a:r>
              <a:rPr kumimoji="1" lang="en-US" altLang="zh-CN" sz="3600" dirty="0"/>
              <a:t>Case study: </a:t>
            </a:r>
            <a:br>
              <a:rPr kumimoji="1" lang="en-US" altLang="zh-CN" sz="3600" dirty="0"/>
            </a:br>
            <a:r>
              <a:rPr kumimoji="1" lang="en-US" altLang="zh-CN" sz="3600" b="0" dirty="0"/>
              <a:t>An e-commerce web application</a:t>
            </a:r>
            <a:endParaRPr kumimoji="1" lang="zh-CN" altLang="en-US" sz="3600" b="0" dirty="0">
              <a:latin typeface="+mn-lt"/>
            </a:endParaRPr>
          </a:p>
        </p:txBody>
      </p:sp>
      <p:pic>
        <p:nvPicPr>
          <p:cNvPr id="2" name="图片 1">
            <a:extLst>
              <a:ext uri="{FF2B5EF4-FFF2-40B4-BE49-F238E27FC236}">
                <a16:creationId xmlns:a16="http://schemas.microsoft.com/office/drawing/2014/main" id="{FF581FC9-EC2B-2F57-E64B-7ACF857328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23728" y="2065412"/>
            <a:ext cx="4824536" cy="3155354"/>
          </a:xfrm>
          <a:prstGeom prst="rect">
            <a:avLst/>
          </a:prstGeom>
          <a:ln>
            <a:solidFill>
              <a:schemeClr val="bg1">
                <a:lumMod val="9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207630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86E2C3-4BAF-146F-30F9-733EB12DCB6B}"/>
              </a:ext>
            </a:extLst>
          </p:cNvPr>
          <p:cNvSpPr>
            <a:spLocks noGrp="1"/>
          </p:cNvSpPr>
          <p:nvPr>
            <p:ph type="title"/>
          </p:nvPr>
        </p:nvSpPr>
        <p:spPr/>
        <p:txBody>
          <a:bodyPr/>
          <a:lstStyle/>
          <a:p>
            <a:r>
              <a:rPr kumimoji="1" lang="en-US" altLang="zh-CN" dirty="0"/>
              <a:t>Case #2. Failure detector </a:t>
            </a:r>
            <a:endParaRPr kumimoji="1" lang="zh-CN" altLang="en-US" dirty="0"/>
          </a:p>
        </p:txBody>
      </p:sp>
      <p:pic>
        <p:nvPicPr>
          <p:cNvPr id="6" name="内容占位符 5" descr="图示&#10;&#10;描述已自动生成">
            <a:extLst>
              <a:ext uri="{FF2B5EF4-FFF2-40B4-BE49-F238E27FC236}">
                <a16:creationId xmlns:a16="http://schemas.microsoft.com/office/drawing/2014/main" id="{5ACA7A1C-69D7-4916-3CAF-B05EBBBFA5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4287" y="1128713"/>
            <a:ext cx="7135425" cy="3771900"/>
          </a:xfrm>
        </p:spPr>
      </p:pic>
      <p:sp>
        <p:nvSpPr>
          <p:cNvPr id="4" name="灯片编号占位符 3">
            <a:extLst>
              <a:ext uri="{FF2B5EF4-FFF2-40B4-BE49-F238E27FC236}">
                <a16:creationId xmlns:a16="http://schemas.microsoft.com/office/drawing/2014/main" id="{FA9D43CD-5E61-7580-064F-52E784BFA858}"/>
              </a:ext>
            </a:extLst>
          </p:cNvPr>
          <p:cNvSpPr>
            <a:spLocks noGrp="1"/>
          </p:cNvSpPr>
          <p:nvPr>
            <p:ph type="sldNum" sz="quarter" idx="12"/>
          </p:nvPr>
        </p:nvSpPr>
        <p:spPr/>
        <p:txBody>
          <a:bodyPr/>
          <a:lstStyle/>
          <a:p>
            <a:fld id="{ADE361C3-C043-4A6E-BDCE-8DA1E7D90A3B}" type="slidenum">
              <a:rPr lang="zh-CN" altLang="en-US" smtClean="0"/>
              <a:pPr/>
              <a:t>80</a:t>
            </a:fld>
            <a:endParaRPr lang="zh-CN" altLang="en-US" dirty="0"/>
          </a:p>
        </p:txBody>
      </p:sp>
    </p:spTree>
    <p:extLst>
      <p:ext uri="{BB962C8B-B14F-4D97-AF65-F5344CB8AC3E}">
        <p14:creationId xmlns:p14="http://schemas.microsoft.com/office/powerpoint/2010/main" val="1838331551"/>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8D9266-4B5D-C862-8230-6CA24F3A7B70}"/>
              </a:ext>
            </a:extLst>
          </p:cNvPr>
          <p:cNvSpPr>
            <a:spLocks noGrp="1"/>
          </p:cNvSpPr>
          <p:nvPr>
            <p:ph type="title"/>
          </p:nvPr>
        </p:nvSpPr>
        <p:spPr/>
        <p:txBody>
          <a:bodyPr/>
          <a:lstStyle/>
          <a:p>
            <a:r>
              <a:rPr kumimoji="1" lang="en-US" altLang="zh-CN" dirty="0"/>
              <a:t>Case #2. Failure detector </a:t>
            </a:r>
            <a:endParaRPr kumimoji="1" lang="zh-CN" altLang="en-US" dirty="0"/>
          </a:p>
        </p:txBody>
      </p:sp>
      <p:pic>
        <p:nvPicPr>
          <p:cNvPr id="6" name="内容占位符 5" descr="图示&#10;&#10;描述已自动生成">
            <a:extLst>
              <a:ext uri="{FF2B5EF4-FFF2-40B4-BE49-F238E27FC236}">
                <a16:creationId xmlns:a16="http://schemas.microsoft.com/office/drawing/2014/main" id="{E5BC7ABA-FD83-378D-229F-3D7591EA02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4997" y="1128713"/>
            <a:ext cx="7174005" cy="3771900"/>
          </a:xfrm>
        </p:spPr>
      </p:pic>
      <p:sp>
        <p:nvSpPr>
          <p:cNvPr id="4" name="灯片编号占位符 3">
            <a:extLst>
              <a:ext uri="{FF2B5EF4-FFF2-40B4-BE49-F238E27FC236}">
                <a16:creationId xmlns:a16="http://schemas.microsoft.com/office/drawing/2014/main" id="{E24E639A-7C36-148A-8C0F-37EFDC215505}"/>
              </a:ext>
            </a:extLst>
          </p:cNvPr>
          <p:cNvSpPr>
            <a:spLocks noGrp="1"/>
          </p:cNvSpPr>
          <p:nvPr>
            <p:ph type="sldNum" sz="quarter" idx="12"/>
          </p:nvPr>
        </p:nvSpPr>
        <p:spPr/>
        <p:txBody>
          <a:bodyPr/>
          <a:lstStyle/>
          <a:p>
            <a:fld id="{ADE361C3-C043-4A6E-BDCE-8DA1E7D90A3B}" type="slidenum">
              <a:rPr lang="zh-CN" altLang="en-US" smtClean="0"/>
              <a:pPr/>
              <a:t>81</a:t>
            </a:fld>
            <a:endParaRPr lang="zh-CN" altLang="en-US" dirty="0"/>
          </a:p>
        </p:txBody>
      </p:sp>
    </p:spTree>
    <p:extLst>
      <p:ext uri="{BB962C8B-B14F-4D97-AF65-F5344CB8AC3E}">
        <p14:creationId xmlns:p14="http://schemas.microsoft.com/office/powerpoint/2010/main" val="2280857844"/>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C9EEFD-4CCD-753F-B384-C93D4BDED89A}"/>
              </a:ext>
            </a:extLst>
          </p:cNvPr>
          <p:cNvSpPr>
            <a:spLocks noGrp="1"/>
          </p:cNvSpPr>
          <p:nvPr>
            <p:ph type="title"/>
          </p:nvPr>
        </p:nvSpPr>
        <p:spPr/>
        <p:txBody>
          <a:bodyPr/>
          <a:lstStyle/>
          <a:p>
            <a:r>
              <a:rPr kumimoji="1" lang="en-US" altLang="zh-CN" dirty="0"/>
              <a:t>Case #2. Failure detector </a:t>
            </a:r>
            <a:endParaRPr kumimoji="1" lang="zh-CN" altLang="en-US" dirty="0"/>
          </a:p>
        </p:txBody>
      </p:sp>
      <p:pic>
        <p:nvPicPr>
          <p:cNvPr id="6" name="内容占位符 5" descr="图示&#10;&#10;描述已自动生成">
            <a:extLst>
              <a:ext uri="{FF2B5EF4-FFF2-40B4-BE49-F238E27FC236}">
                <a16:creationId xmlns:a16="http://schemas.microsoft.com/office/drawing/2014/main" id="{C831E6E7-93C2-53C0-87F9-DC8CC7DFC9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2188" y="1128713"/>
            <a:ext cx="6959624" cy="3771900"/>
          </a:xfrm>
        </p:spPr>
      </p:pic>
      <p:sp>
        <p:nvSpPr>
          <p:cNvPr id="4" name="灯片编号占位符 3">
            <a:extLst>
              <a:ext uri="{FF2B5EF4-FFF2-40B4-BE49-F238E27FC236}">
                <a16:creationId xmlns:a16="http://schemas.microsoft.com/office/drawing/2014/main" id="{64ECD996-D7DA-6B42-1BCF-A516C151FC38}"/>
              </a:ext>
            </a:extLst>
          </p:cNvPr>
          <p:cNvSpPr>
            <a:spLocks noGrp="1"/>
          </p:cNvSpPr>
          <p:nvPr>
            <p:ph type="sldNum" sz="quarter" idx="12"/>
          </p:nvPr>
        </p:nvSpPr>
        <p:spPr/>
        <p:txBody>
          <a:bodyPr/>
          <a:lstStyle/>
          <a:p>
            <a:fld id="{ADE361C3-C043-4A6E-BDCE-8DA1E7D90A3B}" type="slidenum">
              <a:rPr lang="zh-CN" altLang="en-US" smtClean="0"/>
              <a:pPr/>
              <a:t>82</a:t>
            </a:fld>
            <a:endParaRPr lang="zh-CN" altLang="en-US" dirty="0"/>
          </a:p>
        </p:txBody>
      </p:sp>
    </p:spTree>
    <p:extLst>
      <p:ext uri="{BB962C8B-B14F-4D97-AF65-F5344CB8AC3E}">
        <p14:creationId xmlns:p14="http://schemas.microsoft.com/office/powerpoint/2010/main" val="2324727846"/>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6AAB2E-87F0-83A1-F99D-2DBA64F78B75}"/>
              </a:ext>
            </a:extLst>
          </p:cNvPr>
          <p:cNvSpPr>
            <a:spLocks noGrp="1"/>
          </p:cNvSpPr>
          <p:nvPr>
            <p:ph type="title"/>
          </p:nvPr>
        </p:nvSpPr>
        <p:spPr/>
        <p:txBody>
          <a:bodyPr/>
          <a:lstStyle/>
          <a:p>
            <a:r>
              <a:rPr kumimoji="1" lang="en-US" altLang="zh-CN" dirty="0"/>
              <a:t>Case #2. Failure detector </a:t>
            </a:r>
            <a:endParaRPr kumimoji="1" lang="zh-CN" altLang="en-US" dirty="0"/>
          </a:p>
        </p:txBody>
      </p:sp>
      <p:pic>
        <p:nvPicPr>
          <p:cNvPr id="6" name="内容占位符 5" descr="图示&#10;&#10;描述已自动生成">
            <a:extLst>
              <a:ext uri="{FF2B5EF4-FFF2-40B4-BE49-F238E27FC236}">
                <a16:creationId xmlns:a16="http://schemas.microsoft.com/office/drawing/2014/main" id="{DDB8906B-37B9-902D-B1D7-DB1BB0512F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2763" y="1128713"/>
            <a:ext cx="7298473" cy="3771900"/>
          </a:xfrm>
        </p:spPr>
      </p:pic>
      <p:sp>
        <p:nvSpPr>
          <p:cNvPr id="4" name="灯片编号占位符 3">
            <a:extLst>
              <a:ext uri="{FF2B5EF4-FFF2-40B4-BE49-F238E27FC236}">
                <a16:creationId xmlns:a16="http://schemas.microsoft.com/office/drawing/2014/main" id="{32B30043-83F4-AAC8-698B-CFF40F8635B4}"/>
              </a:ext>
            </a:extLst>
          </p:cNvPr>
          <p:cNvSpPr>
            <a:spLocks noGrp="1"/>
          </p:cNvSpPr>
          <p:nvPr>
            <p:ph type="sldNum" sz="quarter" idx="12"/>
          </p:nvPr>
        </p:nvSpPr>
        <p:spPr/>
        <p:txBody>
          <a:bodyPr/>
          <a:lstStyle/>
          <a:p>
            <a:fld id="{ADE361C3-C043-4A6E-BDCE-8DA1E7D90A3B}" type="slidenum">
              <a:rPr lang="zh-CN" altLang="en-US" smtClean="0"/>
              <a:pPr/>
              <a:t>83</a:t>
            </a:fld>
            <a:endParaRPr lang="zh-CN" altLang="en-US" dirty="0"/>
          </a:p>
        </p:txBody>
      </p:sp>
    </p:spTree>
    <p:extLst>
      <p:ext uri="{BB962C8B-B14F-4D97-AF65-F5344CB8AC3E}">
        <p14:creationId xmlns:p14="http://schemas.microsoft.com/office/powerpoint/2010/main" val="1238289262"/>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5A38D-2499-6402-FBDF-61625627FA04}"/>
              </a:ext>
            </a:extLst>
          </p:cNvPr>
          <p:cNvSpPr>
            <a:spLocks noGrp="1"/>
          </p:cNvSpPr>
          <p:nvPr>
            <p:ph type="title"/>
          </p:nvPr>
        </p:nvSpPr>
        <p:spPr/>
        <p:txBody>
          <a:bodyPr/>
          <a:lstStyle/>
          <a:p>
            <a:r>
              <a:rPr kumimoji="1" lang="en-US" altLang="zh-CN" dirty="0"/>
              <a:t>Case #2. Failure detector </a:t>
            </a:r>
            <a:endParaRPr kumimoji="1" lang="zh-CN" altLang="en-US" dirty="0"/>
          </a:p>
        </p:txBody>
      </p:sp>
      <p:pic>
        <p:nvPicPr>
          <p:cNvPr id="6" name="内容占位符 5" descr="图示&#10;&#10;描述已自动生成">
            <a:extLst>
              <a:ext uri="{FF2B5EF4-FFF2-40B4-BE49-F238E27FC236}">
                <a16:creationId xmlns:a16="http://schemas.microsoft.com/office/drawing/2014/main" id="{A60B9EAB-0132-0B93-F891-C0F5C8C9BF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6187" y="1128713"/>
            <a:ext cx="7551625" cy="3771900"/>
          </a:xfrm>
        </p:spPr>
      </p:pic>
      <p:sp>
        <p:nvSpPr>
          <p:cNvPr id="4" name="灯片编号占位符 3">
            <a:extLst>
              <a:ext uri="{FF2B5EF4-FFF2-40B4-BE49-F238E27FC236}">
                <a16:creationId xmlns:a16="http://schemas.microsoft.com/office/drawing/2014/main" id="{0B93B460-18C1-1EE7-3934-A31121BB0F62}"/>
              </a:ext>
            </a:extLst>
          </p:cNvPr>
          <p:cNvSpPr>
            <a:spLocks noGrp="1"/>
          </p:cNvSpPr>
          <p:nvPr>
            <p:ph type="sldNum" sz="quarter" idx="12"/>
          </p:nvPr>
        </p:nvSpPr>
        <p:spPr/>
        <p:txBody>
          <a:bodyPr/>
          <a:lstStyle/>
          <a:p>
            <a:fld id="{ADE361C3-C043-4A6E-BDCE-8DA1E7D90A3B}" type="slidenum">
              <a:rPr lang="zh-CN" altLang="en-US" smtClean="0"/>
              <a:pPr/>
              <a:t>84</a:t>
            </a:fld>
            <a:endParaRPr lang="zh-CN" altLang="en-US" dirty="0"/>
          </a:p>
        </p:txBody>
      </p:sp>
    </p:spTree>
    <p:extLst>
      <p:ext uri="{BB962C8B-B14F-4D97-AF65-F5344CB8AC3E}">
        <p14:creationId xmlns:p14="http://schemas.microsoft.com/office/powerpoint/2010/main" val="2802706541"/>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33DF4-064C-B3B5-A788-725FDCCCF9E0}"/>
              </a:ext>
            </a:extLst>
          </p:cNvPr>
          <p:cNvSpPr>
            <a:spLocks noGrp="1"/>
          </p:cNvSpPr>
          <p:nvPr>
            <p:ph type="title"/>
          </p:nvPr>
        </p:nvSpPr>
        <p:spPr/>
        <p:txBody>
          <a:bodyPr/>
          <a:lstStyle/>
          <a:p>
            <a:r>
              <a:rPr kumimoji="1" lang="en-US" altLang="zh-CN" dirty="0"/>
              <a:t>Case #2. Failure detector </a:t>
            </a:r>
            <a:endParaRPr kumimoji="1" lang="zh-CN" altLang="en-US" dirty="0"/>
          </a:p>
        </p:txBody>
      </p:sp>
      <p:sp>
        <p:nvSpPr>
          <p:cNvPr id="3" name="内容占位符 2">
            <a:extLst>
              <a:ext uri="{FF2B5EF4-FFF2-40B4-BE49-F238E27FC236}">
                <a16:creationId xmlns:a16="http://schemas.microsoft.com/office/drawing/2014/main" id="{37B52BD3-116C-65FC-7067-04D04447EDD3}"/>
              </a:ext>
            </a:extLst>
          </p:cNvPr>
          <p:cNvSpPr>
            <a:spLocks noGrp="1"/>
          </p:cNvSpPr>
          <p:nvPr>
            <p:ph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2F292AC-9868-4991-68B9-DE27DEFC8FB1}"/>
              </a:ext>
            </a:extLst>
          </p:cNvPr>
          <p:cNvSpPr>
            <a:spLocks noGrp="1"/>
          </p:cNvSpPr>
          <p:nvPr>
            <p:ph type="sldNum" sz="quarter" idx="12"/>
          </p:nvPr>
        </p:nvSpPr>
        <p:spPr/>
        <p:txBody>
          <a:bodyPr/>
          <a:lstStyle/>
          <a:p>
            <a:fld id="{ADE361C3-C043-4A6E-BDCE-8DA1E7D90A3B}" type="slidenum">
              <a:rPr lang="zh-CN" altLang="en-US" smtClean="0"/>
              <a:pPr/>
              <a:t>85</a:t>
            </a:fld>
            <a:endParaRPr lang="zh-CN" altLang="en-US" dirty="0"/>
          </a:p>
        </p:txBody>
      </p:sp>
      <p:pic>
        <p:nvPicPr>
          <p:cNvPr id="5" name="图片 4">
            <a:extLst>
              <a:ext uri="{FF2B5EF4-FFF2-40B4-BE49-F238E27FC236}">
                <a16:creationId xmlns:a16="http://schemas.microsoft.com/office/drawing/2014/main" id="{67CAE8A8-B995-1330-3362-E55334022A55}"/>
              </a:ext>
            </a:extLst>
          </p:cNvPr>
          <p:cNvPicPr>
            <a:picLocks noChangeAspect="1"/>
          </p:cNvPicPr>
          <p:nvPr/>
        </p:nvPicPr>
        <p:blipFill>
          <a:blip r:embed="rId2"/>
          <a:stretch>
            <a:fillRect/>
          </a:stretch>
        </p:blipFill>
        <p:spPr>
          <a:xfrm>
            <a:off x="685800" y="1473323"/>
            <a:ext cx="7772400" cy="3625630"/>
          </a:xfrm>
          <a:prstGeom prst="rect">
            <a:avLst/>
          </a:prstGeom>
        </p:spPr>
      </p:pic>
    </p:spTree>
    <p:extLst>
      <p:ext uri="{BB962C8B-B14F-4D97-AF65-F5344CB8AC3E}">
        <p14:creationId xmlns:p14="http://schemas.microsoft.com/office/powerpoint/2010/main" val="2716790200"/>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DB6A3B-57B1-FFDE-A579-764C9F0ABCDB}"/>
              </a:ext>
            </a:extLst>
          </p:cNvPr>
          <p:cNvSpPr>
            <a:spLocks noGrp="1"/>
          </p:cNvSpPr>
          <p:nvPr>
            <p:ph type="title"/>
          </p:nvPr>
        </p:nvSpPr>
        <p:spPr/>
        <p:txBody>
          <a:bodyPr/>
          <a:lstStyle/>
          <a:p>
            <a:r>
              <a:rPr kumimoji="1" lang="en-US" altLang="zh-CN" dirty="0"/>
              <a:t>Gray failure trait: Differential Observability </a:t>
            </a:r>
            <a:endParaRPr kumimoji="1" lang="zh-CN" altLang="en-US" dirty="0"/>
          </a:p>
        </p:txBody>
      </p:sp>
      <p:pic>
        <p:nvPicPr>
          <p:cNvPr id="6" name="内容占位符 5" descr="图示&#10;&#10;描述已自动生成">
            <a:extLst>
              <a:ext uri="{FF2B5EF4-FFF2-40B4-BE49-F238E27FC236}">
                <a16:creationId xmlns:a16="http://schemas.microsoft.com/office/drawing/2014/main" id="{2637C080-A9E8-3D32-ABC6-5317512ECB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5308" y="1128713"/>
            <a:ext cx="7333384" cy="3771900"/>
          </a:xfrm>
        </p:spPr>
      </p:pic>
      <p:sp>
        <p:nvSpPr>
          <p:cNvPr id="4" name="灯片编号占位符 3">
            <a:extLst>
              <a:ext uri="{FF2B5EF4-FFF2-40B4-BE49-F238E27FC236}">
                <a16:creationId xmlns:a16="http://schemas.microsoft.com/office/drawing/2014/main" id="{5969D579-6E2C-549F-3907-F94B65B032D5}"/>
              </a:ext>
            </a:extLst>
          </p:cNvPr>
          <p:cNvSpPr>
            <a:spLocks noGrp="1"/>
          </p:cNvSpPr>
          <p:nvPr>
            <p:ph type="sldNum" sz="quarter" idx="12"/>
          </p:nvPr>
        </p:nvSpPr>
        <p:spPr/>
        <p:txBody>
          <a:bodyPr/>
          <a:lstStyle/>
          <a:p>
            <a:fld id="{ADE361C3-C043-4A6E-BDCE-8DA1E7D90A3B}" type="slidenum">
              <a:rPr lang="zh-CN" altLang="en-US" smtClean="0"/>
              <a:pPr/>
              <a:t>86</a:t>
            </a:fld>
            <a:endParaRPr lang="zh-CN" altLang="en-US" dirty="0"/>
          </a:p>
        </p:txBody>
      </p:sp>
      <p:sp>
        <p:nvSpPr>
          <p:cNvPr id="7" name="矩形 6">
            <a:extLst>
              <a:ext uri="{FF2B5EF4-FFF2-40B4-BE49-F238E27FC236}">
                <a16:creationId xmlns:a16="http://schemas.microsoft.com/office/drawing/2014/main" id="{449FEA91-E143-36F7-96F4-C69397943F9F}"/>
              </a:ext>
            </a:extLst>
          </p:cNvPr>
          <p:cNvSpPr/>
          <p:nvPr/>
        </p:nvSpPr>
        <p:spPr>
          <a:xfrm>
            <a:off x="8028384" y="4657700"/>
            <a:ext cx="720080" cy="288032"/>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9E67611-532A-B8C2-4610-8D584BC99E5F}"/>
              </a:ext>
            </a:extLst>
          </p:cNvPr>
          <p:cNvSpPr/>
          <p:nvPr/>
        </p:nvSpPr>
        <p:spPr>
          <a:xfrm>
            <a:off x="-252536" y="1128713"/>
            <a:ext cx="9505056" cy="1800795"/>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23E1D589-34BC-835E-4CAD-50813B72EBD3}"/>
              </a:ext>
            </a:extLst>
          </p:cNvPr>
          <p:cNvSpPr/>
          <p:nvPr/>
        </p:nvSpPr>
        <p:spPr>
          <a:xfrm>
            <a:off x="448205" y="1561356"/>
            <a:ext cx="2231898" cy="1800795"/>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43341574"/>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DB6A3B-57B1-FFDE-A579-764C9F0ABCDB}"/>
              </a:ext>
            </a:extLst>
          </p:cNvPr>
          <p:cNvSpPr>
            <a:spLocks noGrp="1"/>
          </p:cNvSpPr>
          <p:nvPr>
            <p:ph type="title"/>
          </p:nvPr>
        </p:nvSpPr>
        <p:spPr/>
        <p:txBody>
          <a:bodyPr/>
          <a:lstStyle/>
          <a:p>
            <a:r>
              <a:rPr kumimoji="1" lang="en-US" altLang="zh-CN" dirty="0"/>
              <a:t>Gray failure trait: Differential Observability </a:t>
            </a:r>
            <a:endParaRPr kumimoji="1" lang="zh-CN" altLang="en-US" dirty="0"/>
          </a:p>
        </p:txBody>
      </p:sp>
      <p:pic>
        <p:nvPicPr>
          <p:cNvPr id="6" name="内容占位符 5" descr="图示&#10;&#10;描述已自动生成">
            <a:extLst>
              <a:ext uri="{FF2B5EF4-FFF2-40B4-BE49-F238E27FC236}">
                <a16:creationId xmlns:a16="http://schemas.microsoft.com/office/drawing/2014/main" id="{2637C080-A9E8-3D32-ABC6-5317512ECB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5308" y="1128713"/>
            <a:ext cx="7333384" cy="3771900"/>
          </a:xfrm>
        </p:spPr>
      </p:pic>
      <p:sp>
        <p:nvSpPr>
          <p:cNvPr id="4" name="灯片编号占位符 3">
            <a:extLst>
              <a:ext uri="{FF2B5EF4-FFF2-40B4-BE49-F238E27FC236}">
                <a16:creationId xmlns:a16="http://schemas.microsoft.com/office/drawing/2014/main" id="{5969D579-6E2C-549F-3907-F94B65B032D5}"/>
              </a:ext>
            </a:extLst>
          </p:cNvPr>
          <p:cNvSpPr>
            <a:spLocks noGrp="1"/>
          </p:cNvSpPr>
          <p:nvPr>
            <p:ph type="sldNum" sz="quarter" idx="12"/>
          </p:nvPr>
        </p:nvSpPr>
        <p:spPr/>
        <p:txBody>
          <a:bodyPr/>
          <a:lstStyle/>
          <a:p>
            <a:fld id="{ADE361C3-C043-4A6E-BDCE-8DA1E7D90A3B}" type="slidenum">
              <a:rPr lang="zh-CN" altLang="en-US" smtClean="0"/>
              <a:pPr/>
              <a:t>87</a:t>
            </a:fld>
            <a:endParaRPr lang="zh-CN" altLang="en-US" dirty="0"/>
          </a:p>
        </p:txBody>
      </p:sp>
      <p:sp>
        <p:nvSpPr>
          <p:cNvPr id="7" name="矩形 6">
            <a:extLst>
              <a:ext uri="{FF2B5EF4-FFF2-40B4-BE49-F238E27FC236}">
                <a16:creationId xmlns:a16="http://schemas.microsoft.com/office/drawing/2014/main" id="{449FEA91-E143-36F7-96F4-C69397943F9F}"/>
              </a:ext>
            </a:extLst>
          </p:cNvPr>
          <p:cNvSpPr/>
          <p:nvPr/>
        </p:nvSpPr>
        <p:spPr>
          <a:xfrm>
            <a:off x="8028384" y="4657700"/>
            <a:ext cx="720080" cy="288032"/>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21823465"/>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C6AFE-940A-CE4F-8B8C-0C3A0EAEB946}"/>
              </a:ext>
            </a:extLst>
          </p:cNvPr>
          <p:cNvSpPr>
            <a:spLocks noGrp="1"/>
          </p:cNvSpPr>
          <p:nvPr>
            <p:ph type="title"/>
          </p:nvPr>
        </p:nvSpPr>
        <p:spPr/>
        <p:txBody>
          <a:bodyPr/>
          <a:lstStyle/>
          <a:p>
            <a:r>
              <a:rPr kumimoji="1" lang="en-US" altLang="zh-CN" dirty="0"/>
              <a:t>Applying the model </a:t>
            </a:r>
            <a:endParaRPr kumimoji="1" lang="zh-CN" altLang="en-US" dirty="0"/>
          </a:p>
        </p:txBody>
      </p:sp>
      <p:pic>
        <p:nvPicPr>
          <p:cNvPr id="6" name="内容占位符 5" descr="图示&#10;&#10;描述已自动生成">
            <a:extLst>
              <a:ext uri="{FF2B5EF4-FFF2-40B4-BE49-F238E27FC236}">
                <a16:creationId xmlns:a16="http://schemas.microsoft.com/office/drawing/2014/main" id="{AC077D1F-730E-C6A4-E9FC-9C9AD60F07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48765"/>
            <a:ext cx="8229600" cy="2931795"/>
          </a:xfrm>
        </p:spPr>
      </p:pic>
      <p:sp>
        <p:nvSpPr>
          <p:cNvPr id="4" name="灯片编号占位符 3">
            <a:extLst>
              <a:ext uri="{FF2B5EF4-FFF2-40B4-BE49-F238E27FC236}">
                <a16:creationId xmlns:a16="http://schemas.microsoft.com/office/drawing/2014/main" id="{F29708C4-3821-CDDD-3E1E-EA13CB1994EB}"/>
              </a:ext>
            </a:extLst>
          </p:cNvPr>
          <p:cNvSpPr>
            <a:spLocks noGrp="1"/>
          </p:cNvSpPr>
          <p:nvPr>
            <p:ph type="sldNum" sz="quarter" idx="12"/>
          </p:nvPr>
        </p:nvSpPr>
        <p:spPr/>
        <p:txBody>
          <a:bodyPr/>
          <a:lstStyle/>
          <a:p>
            <a:fld id="{ADE361C3-C043-4A6E-BDCE-8DA1E7D90A3B}" type="slidenum">
              <a:rPr lang="zh-CN" altLang="en-US" smtClean="0"/>
              <a:pPr/>
              <a:t>88</a:t>
            </a:fld>
            <a:endParaRPr lang="zh-CN" altLang="en-US" dirty="0"/>
          </a:p>
        </p:txBody>
      </p:sp>
    </p:spTree>
    <p:extLst>
      <p:ext uri="{BB962C8B-B14F-4D97-AF65-F5344CB8AC3E}">
        <p14:creationId xmlns:p14="http://schemas.microsoft.com/office/powerpoint/2010/main" val="3797472764"/>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60954-5993-B169-D962-7F7E482D32E5}"/>
              </a:ext>
            </a:extLst>
          </p:cNvPr>
          <p:cNvSpPr>
            <a:spLocks noGrp="1"/>
          </p:cNvSpPr>
          <p:nvPr>
            <p:ph type="title"/>
          </p:nvPr>
        </p:nvSpPr>
        <p:spPr/>
        <p:txBody>
          <a:bodyPr/>
          <a:lstStyle/>
          <a:p>
            <a:r>
              <a:rPr kumimoji="1" lang="en-US" altLang="zh-CN" dirty="0"/>
              <a:t>Direction #1. Close observation gap </a:t>
            </a:r>
            <a:endParaRPr kumimoji="1" lang="zh-CN" altLang="en-US" dirty="0"/>
          </a:p>
        </p:txBody>
      </p:sp>
      <p:pic>
        <p:nvPicPr>
          <p:cNvPr id="6" name="内容占位符 5" descr="图形用户界面&#10;&#10;描述已自动生成">
            <a:extLst>
              <a:ext uri="{FF2B5EF4-FFF2-40B4-BE49-F238E27FC236}">
                <a16:creationId xmlns:a16="http://schemas.microsoft.com/office/drawing/2014/main" id="{98362BBB-3D83-E3CB-CE2B-663CCE00F11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495"/>
          <a:stretch/>
        </p:blipFill>
        <p:spPr>
          <a:xfrm>
            <a:off x="863588" y="1071097"/>
            <a:ext cx="7416824" cy="4162667"/>
          </a:xfrm>
        </p:spPr>
      </p:pic>
      <p:sp>
        <p:nvSpPr>
          <p:cNvPr id="4" name="灯片编号占位符 3">
            <a:extLst>
              <a:ext uri="{FF2B5EF4-FFF2-40B4-BE49-F238E27FC236}">
                <a16:creationId xmlns:a16="http://schemas.microsoft.com/office/drawing/2014/main" id="{E202FF4D-D33D-94D9-E586-27E9B0D98AEF}"/>
              </a:ext>
            </a:extLst>
          </p:cNvPr>
          <p:cNvSpPr>
            <a:spLocks noGrp="1"/>
          </p:cNvSpPr>
          <p:nvPr>
            <p:ph type="sldNum" sz="quarter" idx="12"/>
          </p:nvPr>
        </p:nvSpPr>
        <p:spPr/>
        <p:txBody>
          <a:bodyPr/>
          <a:lstStyle/>
          <a:p>
            <a:fld id="{ADE361C3-C043-4A6E-BDCE-8DA1E7D90A3B}" type="slidenum">
              <a:rPr lang="zh-CN" altLang="en-US" smtClean="0"/>
              <a:pPr/>
              <a:t>89</a:t>
            </a:fld>
            <a:endParaRPr lang="zh-CN" altLang="en-US" dirty="0"/>
          </a:p>
        </p:txBody>
      </p:sp>
    </p:spTree>
    <p:extLst>
      <p:ext uri="{BB962C8B-B14F-4D97-AF65-F5344CB8AC3E}">
        <p14:creationId xmlns:p14="http://schemas.microsoft.com/office/powerpoint/2010/main" val="3869144018"/>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8754C-6D49-064C-B39B-184FAC979391}"/>
              </a:ext>
            </a:extLst>
          </p:cNvPr>
          <p:cNvSpPr>
            <a:spLocks noGrp="1"/>
          </p:cNvSpPr>
          <p:nvPr>
            <p:ph type="title"/>
          </p:nvPr>
        </p:nvSpPr>
        <p:spPr/>
        <p:txBody>
          <a:bodyPr/>
          <a:lstStyle/>
          <a:p>
            <a:r>
              <a:rPr kumimoji="1" lang="en-US" altLang="zh-CN" dirty="0"/>
              <a:t>Each</a:t>
            </a:r>
            <a:r>
              <a:rPr kumimoji="1" lang="zh-CN" altLang="en-US" dirty="0"/>
              <a:t> </a:t>
            </a:r>
            <a:r>
              <a:rPr kumimoji="1" lang="en-US" altLang="zh-CN" dirty="0"/>
              <a:t>click</a:t>
            </a:r>
            <a:r>
              <a:rPr kumimoji="1" lang="zh-CN" altLang="en-US" dirty="0"/>
              <a:t> </a:t>
            </a:r>
            <a:r>
              <a:rPr kumimoji="1" lang="en-US" altLang="zh-CN" dirty="0"/>
              <a:t>needs</a:t>
            </a:r>
            <a:r>
              <a:rPr kumimoji="1" lang="zh-CN" altLang="en-US" dirty="0"/>
              <a:t> </a:t>
            </a:r>
            <a:r>
              <a:rPr kumimoji="1" lang="en-US" altLang="zh-CN" dirty="0"/>
              <a:t>thousands</a:t>
            </a:r>
            <a:r>
              <a:rPr kumimoji="1" lang="zh-CN" altLang="en-US" dirty="0"/>
              <a:t> </a:t>
            </a:r>
            <a:r>
              <a:rPr kumimoji="1" lang="en-US" altLang="zh-CN" dirty="0"/>
              <a:t>of</a:t>
            </a:r>
            <a:r>
              <a:rPr kumimoji="1" lang="zh-CN" altLang="en-US" dirty="0"/>
              <a:t> </a:t>
            </a:r>
            <a:r>
              <a:rPr kumimoji="1" lang="en-US" altLang="zh-CN" dirty="0"/>
              <a:t>servers</a:t>
            </a:r>
            <a:r>
              <a:rPr kumimoji="1" lang="zh-CN" altLang="en-US" dirty="0"/>
              <a:t> </a:t>
            </a:r>
            <a:r>
              <a:rPr kumimoji="1" lang="en-US" altLang="zh-CN" dirty="0"/>
              <a:t>to</a:t>
            </a:r>
            <a:r>
              <a:rPr kumimoji="1" lang="zh-CN" altLang="en-US" dirty="0"/>
              <a:t> </a:t>
            </a:r>
            <a:r>
              <a:rPr kumimoji="1" lang="en-US" altLang="zh-CN" dirty="0"/>
              <a:t>cooperate</a:t>
            </a:r>
            <a:endParaRPr kumimoji="1" lang="zh-CN" altLang="en-US" b="0" dirty="0"/>
          </a:p>
        </p:txBody>
      </p:sp>
      <p:grpSp>
        <p:nvGrpSpPr>
          <p:cNvPr id="31" name="组合 30">
            <a:extLst>
              <a:ext uri="{FF2B5EF4-FFF2-40B4-BE49-F238E27FC236}">
                <a16:creationId xmlns:a16="http://schemas.microsoft.com/office/drawing/2014/main" id="{5423F327-2DD2-FA46-9A5C-BBEC438FA290}"/>
              </a:ext>
            </a:extLst>
          </p:cNvPr>
          <p:cNvGrpSpPr/>
          <p:nvPr/>
        </p:nvGrpSpPr>
        <p:grpSpPr>
          <a:xfrm>
            <a:off x="5818303" y="4272758"/>
            <a:ext cx="3038209" cy="1240753"/>
            <a:chOff x="5004048" y="4297660"/>
            <a:chExt cx="3038209" cy="1240753"/>
          </a:xfrm>
        </p:grpSpPr>
        <p:grpSp>
          <p:nvGrpSpPr>
            <p:cNvPr id="12" name="组合 11">
              <a:extLst>
                <a:ext uri="{FF2B5EF4-FFF2-40B4-BE49-F238E27FC236}">
                  <a16:creationId xmlns:a16="http://schemas.microsoft.com/office/drawing/2014/main" id="{BD47C26A-2682-D644-A8F3-22B51129F77F}"/>
                </a:ext>
              </a:extLst>
            </p:cNvPr>
            <p:cNvGrpSpPr/>
            <p:nvPr/>
          </p:nvGrpSpPr>
          <p:grpSpPr>
            <a:xfrm>
              <a:off x="5004048" y="4297660"/>
              <a:ext cx="905319" cy="801616"/>
              <a:chOff x="5914584" y="4712265"/>
              <a:chExt cx="905319" cy="801616"/>
            </a:xfrm>
          </p:grpSpPr>
          <p:grpSp>
            <p:nvGrpSpPr>
              <p:cNvPr id="11" name="组合 10">
                <a:extLst>
                  <a:ext uri="{FF2B5EF4-FFF2-40B4-BE49-F238E27FC236}">
                    <a16:creationId xmlns:a16="http://schemas.microsoft.com/office/drawing/2014/main" id="{1C9ACDEE-184B-FB41-BFDE-1AEA1BFF4A14}"/>
                  </a:ext>
                </a:extLst>
              </p:cNvPr>
              <p:cNvGrpSpPr/>
              <p:nvPr/>
            </p:nvGrpSpPr>
            <p:grpSpPr>
              <a:xfrm>
                <a:off x="5914584" y="4712265"/>
                <a:ext cx="901209" cy="801616"/>
                <a:chOff x="5914584" y="4712265"/>
                <a:chExt cx="901209" cy="801616"/>
              </a:xfrm>
            </p:grpSpPr>
            <p:sp>
              <p:nvSpPr>
                <p:cNvPr id="6" name="矩形 5">
                  <a:extLst>
                    <a:ext uri="{FF2B5EF4-FFF2-40B4-BE49-F238E27FC236}">
                      <a16:creationId xmlns:a16="http://schemas.microsoft.com/office/drawing/2014/main" id="{91CA0E6D-03B6-9344-ABB3-0740EC8EA60A}"/>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5B45DDC4-A618-ED40-B089-5B3BED3F2E21}"/>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0" name="组合 9">
                <a:extLst>
                  <a:ext uri="{FF2B5EF4-FFF2-40B4-BE49-F238E27FC236}">
                    <a16:creationId xmlns:a16="http://schemas.microsoft.com/office/drawing/2014/main" id="{CCDC4E2E-5597-0A40-AB6D-EBE32629C798}"/>
                  </a:ext>
                </a:extLst>
              </p:cNvPr>
              <p:cNvGrpSpPr/>
              <p:nvPr/>
            </p:nvGrpSpPr>
            <p:grpSpPr>
              <a:xfrm>
                <a:off x="5914584" y="4989264"/>
                <a:ext cx="905319" cy="494965"/>
                <a:chOff x="4881156" y="4586631"/>
                <a:chExt cx="905319" cy="494965"/>
              </a:xfrm>
            </p:grpSpPr>
            <p:sp>
              <p:nvSpPr>
                <p:cNvPr id="7" name="一个圆顶角并剪去另一个顶角的矩形 6">
                  <a:extLst>
                    <a:ext uri="{FF2B5EF4-FFF2-40B4-BE49-F238E27FC236}">
                      <a16:creationId xmlns:a16="http://schemas.microsoft.com/office/drawing/2014/main" id="{989412F3-AEBD-444F-B936-10486FDC200C}"/>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84D9ADC0-48BD-1040-A20F-7EAE9C91BFAE}"/>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13" name="组合 12">
              <a:extLst>
                <a:ext uri="{FF2B5EF4-FFF2-40B4-BE49-F238E27FC236}">
                  <a16:creationId xmlns:a16="http://schemas.microsoft.com/office/drawing/2014/main" id="{34E2A74C-B1FB-3D4D-9031-321F4104551F}"/>
                </a:ext>
              </a:extLst>
            </p:cNvPr>
            <p:cNvGrpSpPr/>
            <p:nvPr/>
          </p:nvGrpSpPr>
          <p:grpSpPr>
            <a:xfrm>
              <a:off x="5835606" y="4297660"/>
              <a:ext cx="905319" cy="801616"/>
              <a:chOff x="5914584" y="4712265"/>
              <a:chExt cx="905319" cy="801616"/>
            </a:xfrm>
          </p:grpSpPr>
          <p:grpSp>
            <p:nvGrpSpPr>
              <p:cNvPr id="14" name="组合 13">
                <a:extLst>
                  <a:ext uri="{FF2B5EF4-FFF2-40B4-BE49-F238E27FC236}">
                    <a16:creationId xmlns:a16="http://schemas.microsoft.com/office/drawing/2014/main" id="{1A242605-15F2-4749-A385-E0A351BD5BC3}"/>
                  </a:ext>
                </a:extLst>
              </p:cNvPr>
              <p:cNvGrpSpPr/>
              <p:nvPr/>
            </p:nvGrpSpPr>
            <p:grpSpPr>
              <a:xfrm>
                <a:off x="5914584" y="4712265"/>
                <a:ext cx="901209" cy="801616"/>
                <a:chOff x="5914584" y="4712265"/>
                <a:chExt cx="901209" cy="801616"/>
              </a:xfrm>
            </p:grpSpPr>
            <p:sp>
              <p:nvSpPr>
                <p:cNvPr id="18" name="矩形 17">
                  <a:extLst>
                    <a:ext uri="{FF2B5EF4-FFF2-40B4-BE49-F238E27FC236}">
                      <a16:creationId xmlns:a16="http://schemas.microsoft.com/office/drawing/2014/main" id="{A7901C6F-3B85-C14F-B16B-C3FDC294A939}"/>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18">
                  <a:extLst>
                    <a:ext uri="{FF2B5EF4-FFF2-40B4-BE49-F238E27FC236}">
                      <a16:creationId xmlns:a16="http://schemas.microsoft.com/office/drawing/2014/main" id="{65785C67-74DC-A843-9940-64299D2305A5}"/>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5" name="组合 14">
                <a:extLst>
                  <a:ext uri="{FF2B5EF4-FFF2-40B4-BE49-F238E27FC236}">
                    <a16:creationId xmlns:a16="http://schemas.microsoft.com/office/drawing/2014/main" id="{AC0754F9-44CB-7C40-86EB-36552037A5FC}"/>
                  </a:ext>
                </a:extLst>
              </p:cNvPr>
              <p:cNvGrpSpPr/>
              <p:nvPr/>
            </p:nvGrpSpPr>
            <p:grpSpPr>
              <a:xfrm>
                <a:off x="5914584" y="4989264"/>
                <a:ext cx="905319" cy="494965"/>
                <a:chOff x="4881156" y="4586631"/>
                <a:chExt cx="905319" cy="494965"/>
              </a:xfrm>
            </p:grpSpPr>
            <p:sp>
              <p:nvSpPr>
                <p:cNvPr id="16" name="一个圆顶角并剪去另一个顶角的矩形 15">
                  <a:extLst>
                    <a:ext uri="{FF2B5EF4-FFF2-40B4-BE49-F238E27FC236}">
                      <a16:creationId xmlns:a16="http://schemas.microsoft.com/office/drawing/2014/main" id="{3E117309-25AE-0F4D-819E-16CB5A9B9930}"/>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C26124FB-877F-C84B-8C3B-CEA6BE7A4594}"/>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20" name="组合 19">
              <a:extLst>
                <a:ext uri="{FF2B5EF4-FFF2-40B4-BE49-F238E27FC236}">
                  <a16:creationId xmlns:a16="http://schemas.microsoft.com/office/drawing/2014/main" id="{4D019E42-DE43-9E4F-BE41-E461F630B312}"/>
                </a:ext>
              </a:extLst>
            </p:cNvPr>
            <p:cNvGrpSpPr/>
            <p:nvPr/>
          </p:nvGrpSpPr>
          <p:grpSpPr>
            <a:xfrm>
              <a:off x="7136938" y="4297660"/>
              <a:ext cx="905319" cy="801616"/>
              <a:chOff x="5914584" y="4712265"/>
              <a:chExt cx="905319" cy="801616"/>
            </a:xfrm>
          </p:grpSpPr>
          <p:grpSp>
            <p:nvGrpSpPr>
              <p:cNvPr id="21" name="组合 20">
                <a:extLst>
                  <a:ext uri="{FF2B5EF4-FFF2-40B4-BE49-F238E27FC236}">
                    <a16:creationId xmlns:a16="http://schemas.microsoft.com/office/drawing/2014/main" id="{15B81DAD-D9AB-114D-97D9-CAFCC43EAB07}"/>
                  </a:ext>
                </a:extLst>
              </p:cNvPr>
              <p:cNvGrpSpPr/>
              <p:nvPr/>
            </p:nvGrpSpPr>
            <p:grpSpPr>
              <a:xfrm>
                <a:off x="5914584" y="4712265"/>
                <a:ext cx="901209" cy="801616"/>
                <a:chOff x="5914584" y="4712265"/>
                <a:chExt cx="901209" cy="801616"/>
              </a:xfrm>
            </p:grpSpPr>
            <p:sp>
              <p:nvSpPr>
                <p:cNvPr id="25" name="矩形 24">
                  <a:extLst>
                    <a:ext uri="{FF2B5EF4-FFF2-40B4-BE49-F238E27FC236}">
                      <a16:creationId xmlns:a16="http://schemas.microsoft.com/office/drawing/2014/main" id="{35DE99A5-0432-AD41-A57D-48F2E7B450E1}"/>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矩形 25">
                  <a:extLst>
                    <a:ext uri="{FF2B5EF4-FFF2-40B4-BE49-F238E27FC236}">
                      <a16:creationId xmlns:a16="http://schemas.microsoft.com/office/drawing/2014/main" id="{2D40B61A-FBAD-294B-B9FA-7FFA36275BC2}"/>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22" name="组合 21">
                <a:extLst>
                  <a:ext uri="{FF2B5EF4-FFF2-40B4-BE49-F238E27FC236}">
                    <a16:creationId xmlns:a16="http://schemas.microsoft.com/office/drawing/2014/main" id="{B448FAA9-6953-FA46-9DA4-8FCD7826D0B2}"/>
                  </a:ext>
                </a:extLst>
              </p:cNvPr>
              <p:cNvGrpSpPr/>
              <p:nvPr/>
            </p:nvGrpSpPr>
            <p:grpSpPr>
              <a:xfrm>
                <a:off x="5914584" y="4989264"/>
                <a:ext cx="905319" cy="494965"/>
                <a:chOff x="4881156" y="4586631"/>
                <a:chExt cx="905319" cy="494965"/>
              </a:xfrm>
            </p:grpSpPr>
            <p:sp>
              <p:nvSpPr>
                <p:cNvPr id="23" name="一个圆顶角并剪去另一个顶角的矩形 22">
                  <a:extLst>
                    <a:ext uri="{FF2B5EF4-FFF2-40B4-BE49-F238E27FC236}">
                      <a16:creationId xmlns:a16="http://schemas.microsoft.com/office/drawing/2014/main" id="{93AC2A10-5F49-A343-A93D-44664AFDAB3F}"/>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598E71FE-609E-EC47-A067-0057A5232E4C}"/>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sp>
          <p:nvSpPr>
            <p:cNvPr id="27" name="矩形 26">
              <a:extLst>
                <a:ext uri="{FF2B5EF4-FFF2-40B4-BE49-F238E27FC236}">
                  <a16:creationId xmlns:a16="http://schemas.microsoft.com/office/drawing/2014/main" id="{DB10FC9C-A107-4149-8685-83B15C2B96BE}"/>
                </a:ext>
              </a:extLst>
            </p:cNvPr>
            <p:cNvSpPr/>
            <p:nvPr/>
          </p:nvSpPr>
          <p:spPr>
            <a:xfrm>
              <a:off x="6680258" y="454699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29" name="直线连接符 28">
              <a:extLst>
                <a:ext uri="{FF2B5EF4-FFF2-40B4-BE49-F238E27FC236}">
                  <a16:creationId xmlns:a16="http://schemas.microsoft.com/office/drawing/2014/main" id="{F4354987-ADF9-A14C-AB5D-ABFDD18A1C5F}"/>
                </a:ext>
              </a:extLst>
            </p:cNvPr>
            <p:cNvCxnSpPr/>
            <p:nvPr/>
          </p:nvCxnSpPr>
          <p:spPr>
            <a:xfrm>
              <a:off x="5090360" y="5161756"/>
              <a:ext cx="2888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A90C5C2-5D9A-8D40-B8DD-CE12FA270E5E}"/>
                </a:ext>
              </a:extLst>
            </p:cNvPr>
            <p:cNvSpPr/>
            <p:nvPr/>
          </p:nvSpPr>
          <p:spPr>
            <a:xfrm>
              <a:off x="5495307" y="5199859"/>
              <a:ext cx="2191626" cy="338554"/>
            </a:xfrm>
            <a:prstGeom prst="rect">
              <a:avLst/>
            </a:prstGeom>
            <a:noFill/>
          </p:spPr>
          <p:txBody>
            <a:bodyPr wrap="none">
              <a:spAutoFit/>
            </a:bodyPr>
            <a:lstStyle/>
            <a:p>
              <a:r>
                <a:rPr kumimoji="1" lang="en-US" altLang="zh-CN" sz="1600" dirty="0">
                  <a:solidFill>
                    <a:srgbClr val="000000"/>
                  </a:solidFill>
                </a:rPr>
                <a:t>Distributed file system</a:t>
              </a:r>
              <a:endParaRPr lang="zh-CN" altLang="en-US" sz="1600" dirty="0"/>
            </a:p>
          </p:txBody>
        </p:sp>
      </p:grpSp>
      <p:grpSp>
        <p:nvGrpSpPr>
          <p:cNvPr id="49" name="组合 48">
            <a:extLst>
              <a:ext uri="{FF2B5EF4-FFF2-40B4-BE49-F238E27FC236}">
                <a16:creationId xmlns:a16="http://schemas.microsoft.com/office/drawing/2014/main" id="{64263A85-E40D-9D43-819A-CB01CE1D5607}"/>
              </a:ext>
            </a:extLst>
          </p:cNvPr>
          <p:cNvGrpSpPr/>
          <p:nvPr/>
        </p:nvGrpSpPr>
        <p:grpSpPr>
          <a:xfrm>
            <a:off x="5758122" y="2568458"/>
            <a:ext cx="3098390" cy="1384372"/>
            <a:chOff x="5645427" y="2766408"/>
            <a:chExt cx="3098390" cy="1384372"/>
          </a:xfrm>
        </p:grpSpPr>
        <p:grpSp>
          <p:nvGrpSpPr>
            <p:cNvPr id="33" name="组合 32">
              <a:extLst>
                <a:ext uri="{FF2B5EF4-FFF2-40B4-BE49-F238E27FC236}">
                  <a16:creationId xmlns:a16="http://schemas.microsoft.com/office/drawing/2014/main" id="{FB96783A-F43B-E541-8D1C-B7188074E461}"/>
                </a:ext>
              </a:extLst>
            </p:cNvPr>
            <p:cNvGrpSpPr/>
            <p:nvPr/>
          </p:nvGrpSpPr>
          <p:grpSpPr>
            <a:xfrm>
              <a:off x="5645427" y="2766408"/>
              <a:ext cx="1309974" cy="899967"/>
              <a:chOff x="6831174" y="4263832"/>
              <a:chExt cx="1309974" cy="899967"/>
            </a:xfrm>
          </p:grpSpPr>
          <p:sp>
            <p:nvSpPr>
              <p:cNvPr id="34" name="矩形 33">
                <a:extLst>
                  <a:ext uri="{FF2B5EF4-FFF2-40B4-BE49-F238E27FC236}">
                    <a16:creationId xmlns:a16="http://schemas.microsoft.com/office/drawing/2014/main" id="{F4C4882F-F695-0641-A35A-899F1DA963D8}"/>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矩形 34">
                <a:extLst>
                  <a:ext uri="{FF2B5EF4-FFF2-40B4-BE49-F238E27FC236}">
                    <a16:creationId xmlns:a16="http://schemas.microsoft.com/office/drawing/2014/main" id="{E7FBA828-708B-6141-A6E9-9819E16F5F8F}"/>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36" name="组合 35">
                <a:extLst>
                  <a:ext uri="{FF2B5EF4-FFF2-40B4-BE49-F238E27FC236}">
                    <a16:creationId xmlns:a16="http://schemas.microsoft.com/office/drawing/2014/main" id="{579059C0-7ABD-6345-851B-51E6A7A27EE0}"/>
                  </a:ext>
                </a:extLst>
              </p:cNvPr>
              <p:cNvGrpSpPr/>
              <p:nvPr/>
            </p:nvGrpSpPr>
            <p:grpSpPr>
              <a:xfrm>
                <a:off x="6951983" y="4538944"/>
                <a:ext cx="1080001" cy="584154"/>
                <a:chOff x="6642225" y="3964214"/>
                <a:chExt cx="816191" cy="584154"/>
              </a:xfrm>
            </p:grpSpPr>
            <p:sp>
              <p:nvSpPr>
                <p:cNvPr id="37" name="磁盘 36">
                  <a:extLst>
                    <a:ext uri="{FF2B5EF4-FFF2-40B4-BE49-F238E27FC236}">
                      <a16:creationId xmlns:a16="http://schemas.microsoft.com/office/drawing/2014/main" id="{D0FC551E-6A07-504F-BB0B-8B7650BF685C}"/>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38" name="矩形 37">
                  <a:extLst>
                    <a:ext uri="{FF2B5EF4-FFF2-40B4-BE49-F238E27FC236}">
                      <a16:creationId xmlns:a16="http://schemas.microsoft.com/office/drawing/2014/main" id="{383D9A28-8199-4A49-9A2F-8B6220A3E364}"/>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grpSp>
          <p:nvGrpSpPr>
            <p:cNvPr id="39" name="组合 38">
              <a:extLst>
                <a:ext uri="{FF2B5EF4-FFF2-40B4-BE49-F238E27FC236}">
                  <a16:creationId xmlns:a16="http://schemas.microsoft.com/office/drawing/2014/main" id="{5A823212-6BEA-714C-B9A3-0E037ECB2397}"/>
                </a:ext>
              </a:extLst>
            </p:cNvPr>
            <p:cNvGrpSpPr/>
            <p:nvPr/>
          </p:nvGrpSpPr>
          <p:grpSpPr>
            <a:xfrm>
              <a:off x="7433843" y="2770148"/>
              <a:ext cx="1309974" cy="899967"/>
              <a:chOff x="6831174" y="4263832"/>
              <a:chExt cx="1309974" cy="899967"/>
            </a:xfrm>
          </p:grpSpPr>
          <p:sp>
            <p:nvSpPr>
              <p:cNvPr id="40" name="矩形 39">
                <a:extLst>
                  <a:ext uri="{FF2B5EF4-FFF2-40B4-BE49-F238E27FC236}">
                    <a16:creationId xmlns:a16="http://schemas.microsoft.com/office/drawing/2014/main" id="{F9AE2074-5953-3B45-8AD8-761CD5412EB6}"/>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矩形 40">
                <a:extLst>
                  <a:ext uri="{FF2B5EF4-FFF2-40B4-BE49-F238E27FC236}">
                    <a16:creationId xmlns:a16="http://schemas.microsoft.com/office/drawing/2014/main" id="{F9BEDE84-5B54-3743-A6A2-DF823D2A7807}"/>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42" name="组合 41">
                <a:extLst>
                  <a:ext uri="{FF2B5EF4-FFF2-40B4-BE49-F238E27FC236}">
                    <a16:creationId xmlns:a16="http://schemas.microsoft.com/office/drawing/2014/main" id="{48986BE2-02B3-BE48-8674-6C0707E2A578}"/>
                  </a:ext>
                </a:extLst>
              </p:cNvPr>
              <p:cNvGrpSpPr/>
              <p:nvPr/>
            </p:nvGrpSpPr>
            <p:grpSpPr>
              <a:xfrm>
                <a:off x="6951983" y="4538944"/>
                <a:ext cx="1080001" cy="584154"/>
                <a:chOff x="6642225" y="3964214"/>
                <a:chExt cx="816191" cy="584154"/>
              </a:xfrm>
            </p:grpSpPr>
            <p:sp>
              <p:nvSpPr>
                <p:cNvPr id="43" name="磁盘 42">
                  <a:extLst>
                    <a:ext uri="{FF2B5EF4-FFF2-40B4-BE49-F238E27FC236}">
                      <a16:creationId xmlns:a16="http://schemas.microsoft.com/office/drawing/2014/main" id="{1A3F4415-0BAE-BC4C-AC53-0BCD9404384E}"/>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4" name="矩形 43">
                  <a:extLst>
                    <a:ext uri="{FF2B5EF4-FFF2-40B4-BE49-F238E27FC236}">
                      <a16:creationId xmlns:a16="http://schemas.microsoft.com/office/drawing/2014/main" id="{26D4C45F-64C3-A149-A2A3-AD81A5B5D96E}"/>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cxnSp>
          <p:nvCxnSpPr>
            <p:cNvPr id="45" name="直线连接符 44">
              <a:extLst>
                <a:ext uri="{FF2B5EF4-FFF2-40B4-BE49-F238E27FC236}">
                  <a16:creationId xmlns:a16="http://schemas.microsoft.com/office/drawing/2014/main" id="{E039F92C-D0B3-754A-8599-7F6D39381DF4}"/>
                </a:ext>
              </a:extLst>
            </p:cNvPr>
            <p:cNvCxnSpPr>
              <a:cxnSpLocks/>
            </p:cNvCxnSpPr>
            <p:nvPr/>
          </p:nvCxnSpPr>
          <p:spPr>
            <a:xfrm>
              <a:off x="5645427" y="3793604"/>
              <a:ext cx="30813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DF57DD0F-F35E-2243-9CE6-A038FB0AC209}"/>
                </a:ext>
              </a:extLst>
            </p:cNvPr>
            <p:cNvSpPr/>
            <p:nvPr/>
          </p:nvSpPr>
          <p:spPr>
            <a:xfrm>
              <a:off x="6897697" y="306673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sp>
          <p:nvSpPr>
            <p:cNvPr id="48" name="矩形 47">
              <a:extLst>
                <a:ext uri="{FF2B5EF4-FFF2-40B4-BE49-F238E27FC236}">
                  <a16:creationId xmlns:a16="http://schemas.microsoft.com/office/drawing/2014/main" id="{84933A48-1FAB-664C-B70F-33CE44129D2C}"/>
                </a:ext>
              </a:extLst>
            </p:cNvPr>
            <p:cNvSpPr/>
            <p:nvPr/>
          </p:nvSpPr>
          <p:spPr>
            <a:xfrm>
              <a:off x="6151448" y="3812226"/>
              <a:ext cx="2064989" cy="338554"/>
            </a:xfrm>
            <a:prstGeom prst="rect">
              <a:avLst/>
            </a:prstGeom>
            <a:noFill/>
          </p:spPr>
          <p:txBody>
            <a:bodyPr wrap="none">
              <a:spAutoFit/>
            </a:bodyPr>
            <a:lstStyle/>
            <a:p>
              <a:r>
                <a:rPr kumimoji="1" lang="en-US" altLang="zh-CN" sz="1600" dirty="0">
                  <a:solidFill>
                    <a:srgbClr val="000000"/>
                  </a:solidFill>
                </a:rPr>
                <a:t>Distributed database</a:t>
              </a:r>
              <a:endParaRPr lang="zh-CN" altLang="en-US" sz="1600" dirty="0"/>
            </a:p>
          </p:txBody>
        </p:sp>
      </p:grpSp>
      <p:grpSp>
        <p:nvGrpSpPr>
          <p:cNvPr id="67" name="组合 66">
            <a:extLst>
              <a:ext uri="{FF2B5EF4-FFF2-40B4-BE49-F238E27FC236}">
                <a16:creationId xmlns:a16="http://schemas.microsoft.com/office/drawing/2014/main" id="{655A47CD-C52C-7344-A0F0-C43B60EE8C51}"/>
              </a:ext>
            </a:extLst>
          </p:cNvPr>
          <p:cNvGrpSpPr/>
          <p:nvPr/>
        </p:nvGrpSpPr>
        <p:grpSpPr>
          <a:xfrm>
            <a:off x="5383207" y="1199766"/>
            <a:ext cx="3704912" cy="1076455"/>
            <a:chOff x="5248883" y="1420516"/>
            <a:chExt cx="3704912" cy="1076455"/>
          </a:xfrm>
        </p:grpSpPr>
        <p:grpSp>
          <p:nvGrpSpPr>
            <p:cNvPr id="63" name="组合 62">
              <a:extLst>
                <a:ext uri="{FF2B5EF4-FFF2-40B4-BE49-F238E27FC236}">
                  <a16:creationId xmlns:a16="http://schemas.microsoft.com/office/drawing/2014/main" id="{0049526E-9C02-8847-9DCE-75B4DA1A35B8}"/>
                </a:ext>
              </a:extLst>
            </p:cNvPr>
            <p:cNvGrpSpPr/>
            <p:nvPr/>
          </p:nvGrpSpPr>
          <p:grpSpPr>
            <a:xfrm>
              <a:off x="5248883" y="1420516"/>
              <a:ext cx="3704912" cy="608773"/>
              <a:chOff x="5248883" y="1420516"/>
              <a:chExt cx="3704912" cy="608773"/>
            </a:xfrm>
          </p:grpSpPr>
          <p:grpSp>
            <p:nvGrpSpPr>
              <p:cNvPr id="50" name="组合 49">
                <a:extLst>
                  <a:ext uri="{FF2B5EF4-FFF2-40B4-BE49-F238E27FC236}">
                    <a16:creationId xmlns:a16="http://schemas.microsoft.com/office/drawing/2014/main" id="{A6290FE6-7B28-B041-9700-797D1A665E30}"/>
                  </a:ext>
                </a:extLst>
              </p:cNvPr>
              <p:cNvGrpSpPr/>
              <p:nvPr/>
            </p:nvGrpSpPr>
            <p:grpSpPr>
              <a:xfrm>
                <a:off x="5248883" y="1424862"/>
                <a:ext cx="1215397" cy="604427"/>
                <a:chOff x="4705349" y="3308267"/>
                <a:chExt cx="1215397" cy="604427"/>
              </a:xfrm>
            </p:grpSpPr>
            <p:sp>
              <p:nvSpPr>
                <p:cNvPr id="51" name="梯形 50">
                  <a:extLst>
                    <a:ext uri="{FF2B5EF4-FFF2-40B4-BE49-F238E27FC236}">
                      <a16:creationId xmlns:a16="http://schemas.microsoft.com/office/drawing/2014/main" id="{633EA070-08CE-304E-957A-19FE29FDC7D7}"/>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FEB742FE-0674-4240-95B8-E898D1C70E2D}"/>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3" name="矩形 52">
                  <a:extLst>
                    <a:ext uri="{FF2B5EF4-FFF2-40B4-BE49-F238E27FC236}">
                      <a16:creationId xmlns:a16="http://schemas.microsoft.com/office/drawing/2014/main" id="{E262782E-9207-F04A-A5EC-307E2C4E191B}"/>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4" name="组合 53">
                <a:extLst>
                  <a:ext uri="{FF2B5EF4-FFF2-40B4-BE49-F238E27FC236}">
                    <a16:creationId xmlns:a16="http://schemas.microsoft.com/office/drawing/2014/main" id="{5563B8AC-DE7B-7D4B-8357-A076C2B4CFE5}"/>
                  </a:ext>
                </a:extLst>
              </p:cNvPr>
              <p:cNvGrpSpPr/>
              <p:nvPr/>
            </p:nvGrpSpPr>
            <p:grpSpPr>
              <a:xfrm>
                <a:off x="6350866" y="1424862"/>
                <a:ext cx="1215397" cy="604427"/>
                <a:chOff x="4705349" y="3308267"/>
                <a:chExt cx="1215397" cy="604427"/>
              </a:xfrm>
            </p:grpSpPr>
            <p:sp>
              <p:nvSpPr>
                <p:cNvPr id="55" name="梯形 54">
                  <a:extLst>
                    <a:ext uri="{FF2B5EF4-FFF2-40B4-BE49-F238E27FC236}">
                      <a16:creationId xmlns:a16="http://schemas.microsoft.com/office/drawing/2014/main" id="{BFA1B711-F7B1-D74B-8EC7-258D6A5D843C}"/>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96373344-E07C-9B4D-B0EA-FF19D8963E36}"/>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7" name="矩形 56">
                  <a:extLst>
                    <a:ext uri="{FF2B5EF4-FFF2-40B4-BE49-F238E27FC236}">
                      <a16:creationId xmlns:a16="http://schemas.microsoft.com/office/drawing/2014/main" id="{3E597C7E-5C7C-8D44-B974-9E19AC44006C}"/>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8" name="组合 57">
                <a:extLst>
                  <a:ext uri="{FF2B5EF4-FFF2-40B4-BE49-F238E27FC236}">
                    <a16:creationId xmlns:a16="http://schemas.microsoft.com/office/drawing/2014/main" id="{6B0BC6C6-FF3B-E24B-A903-48343EB9449E}"/>
                  </a:ext>
                </a:extLst>
              </p:cNvPr>
              <p:cNvGrpSpPr/>
              <p:nvPr/>
            </p:nvGrpSpPr>
            <p:grpSpPr>
              <a:xfrm>
                <a:off x="7738398" y="1420516"/>
                <a:ext cx="1215397" cy="604427"/>
                <a:chOff x="4705349" y="3308267"/>
                <a:chExt cx="1215397" cy="604427"/>
              </a:xfrm>
            </p:grpSpPr>
            <p:sp>
              <p:nvSpPr>
                <p:cNvPr id="59" name="梯形 58">
                  <a:extLst>
                    <a:ext uri="{FF2B5EF4-FFF2-40B4-BE49-F238E27FC236}">
                      <a16:creationId xmlns:a16="http://schemas.microsoft.com/office/drawing/2014/main" id="{639C8129-0557-974A-8CEA-1BF6051660FC}"/>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a:extLst>
                    <a:ext uri="{FF2B5EF4-FFF2-40B4-BE49-F238E27FC236}">
                      <a16:creationId xmlns:a16="http://schemas.microsoft.com/office/drawing/2014/main" id="{B57CD5B1-A9F2-E94A-83D9-56959E854C78}"/>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61" name="矩形 60">
                  <a:extLst>
                    <a:ext uri="{FF2B5EF4-FFF2-40B4-BE49-F238E27FC236}">
                      <a16:creationId xmlns:a16="http://schemas.microsoft.com/office/drawing/2014/main" id="{D1F82572-618E-2542-8CE7-8CF2FE750D21}"/>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sp>
            <p:nvSpPr>
              <p:cNvPr id="62" name="矩形 61">
                <a:extLst>
                  <a:ext uri="{FF2B5EF4-FFF2-40B4-BE49-F238E27FC236}">
                    <a16:creationId xmlns:a16="http://schemas.microsoft.com/office/drawing/2014/main" id="{0933B426-38CD-DA4B-B42C-15B0E429ABC0}"/>
                  </a:ext>
                </a:extLst>
              </p:cNvPr>
              <p:cNvSpPr/>
              <p:nvPr/>
            </p:nvSpPr>
            <p:spPr>
              <a:xfrm>
                <a:off x="7415910" y="1502122"/>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grpSp>
        <p:cxnSp>
          <p:nvCxnSpPr>
            <p:cNvPr id="64" name="直线连接符 63">
              <a:extLst>
                <a:ext uri="{FF2B5EF4-FFF2-40B4-BE49-F238E27FC236}">
                  <a16:creationId xmlns:a16="http://schemas.microsoft.com/office/drawing/2014/main" id="{382746F2-7425-FD44-9653-E9EAE1662529}"/>
                </a:ext>
              </a:extLst>
            </p:cNvPr>
            <p:cNvCxnSpPr>
              <a:cxnSpLocks/>
            </p:cNvCxnSpPr>
            <p:nvPr/>
          </p:nvCxnSpPr>
          <p:spPr>
            <a:xfrm>
              <a:off x="5308749" y="2137420"/>
              <a:ext cx="3645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AEC58762-3B38-1944-BFB4-2A1A74CACFD1}"/>
                </a:ext>
              </a:extLst>
            </p:cNvPr>
            <p:cNvSpPr/>
            <p:nvPr/>
          </p:nvSpPr>
          <p:spPr>
            <a:xfrm>
              <a:off x="6027005" y="2158417"/>
              <a:ext cx="1927131" cy="338554"/>
            </a:xfrm>
            <a:prstGeom prst="rect">
              <a:avLst/>
            </a:prstGeom>
            <a:noFill/>
          </p:spPr>
          <p:txBody>
            <a:bodyPr wrap="none">
              <a:spAutoFit/>
            </a:bodyPr>
            <a:lstStyle/>
            <a:p>
              <a:r>
                <a:rPr kumimoji="1" lang="en-US" altLang="zh-CN" sz="1600" dirty="0">
                  <a:solidFill>
                    <a:srgbClr val="000000"/>
                  </a:solidFill>
                </a:rPr>
                <a:t>Distributed caching</a:t>
              </a:r>
              <a:endParaRPr lang="zh-CN" altLang="en-US" sz="1600" dirty="0"/>
            </a:p>
          </p:txBody>
        </p:sp>
      </p:grpSp>
      <p:grpSp>
        <p:nvGrpSpPr>
          <p:cNvPr id="94" name="组合 93">
            <a:extLst>
              <a:ext uri="{FF2B5EF4-FFF2-40B4-BE49-F238E27FC236}">
                <a16:creationId xmlns:a16="http://schemas.microsoft.com/office/drawing/2014/main" id="{679EA17D-E345-284E-B32B-488BFA689030}"/>
              </a:ext>
            </a:extLst>
          </p:cNvPr>
          <p:cNvGrpSpPr/>
          <p:nvPr/>
        </p:nvGrpSpPr>
        <p:grpSpPr>
          <a:xfrm>
            <a:off x="2236116" y="3199271"/>
            <a:ext cx="768261" cy="2146974"/>
            <a:chOff x="3096000" y="3119298"/>
            <a:chExt cx="768261" cy="2146974"/>
          </a:xfrm>
        </p:grpSpPr>
        <p:sp>
          <p:nvSpPr>
            <p:cNvPr id="68" name="矩形 67">
              <a:extLst>
                <a:ext uri="{FF2B5EF4-FFF2-40B4-BE49-F238E27FC236}">
                  <a16:creationId xmlns:a16="http://schemas.microsoft.com/office/drawing/2014/main" id="{E6723146-8EB2-CF4C-B0F4-257964AF79F2}"/>
                </a:ext>
              </a:extLst>
            </p:cNvPr>
            <p:cNvSpPr/>
            <p:nvPr/>
          </p:nvSpPr>
          <p:spPr>
            <a:xfrm>
              <a:off x="3096000" y="3119298"/>
              <a:ext cx="725111" cy="214697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9" name="组合 68">
              <a:extLst>
                <a:ext uri="{FF2B5EF4-FFF2-40B4-BE49-F238E27FC236}">
                  <a16:creationId xmlns:a16="http://schemas.microsoft.com/office/drawing/2014/main" id="{2C3CEF28-2579-DD43-9CCC-59314B8976F0}"/>
                </a:ext>
              </a:extLst>
            </p:cNvPr>
            <p:cNvGrpSpPr/>
            <p:nvPr/>
          </p:nvGrpSpPr>
          <p:grpSpPr>
            <a:xfrm rot="5400000">
              <a:off x="2988299" y="3437380"/>
              <a:ext cx="690955" cy="180000"/>
              <a:chOff x="4884739" y="2696400"/>
              <a:chExt cx="690955" cy="180000"/>
            </a:xfrm>
          </p:grpSpPr>
          <p:sp>
            <p:nvSpPr>
              <p:cNvPr id="70" name="矩形 69">
                <a:extLst>
                  <a:ext uri="{FF2B5EF4-FFF2-40B4-BE49-F238E27FC236}">
                    <a16:creationId xmlns:a16="http://schemas.microsoft.com/office/drawing/2014/main" id="{E0F9F0AF-CE12-484F-91B3-E3DE0BD0819A}"/>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6B406DB9-FC35-6645-8D8F-3DDA229189F0}"/>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F22369A5-BF57-1D4F-B917-34569BBC224E}"/>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73" name="组合 72">
              <a:extLst>
                <a:ext uri="{FF2B5EF4-FFF2-40B4-BE49-F238E27FC236}">
                  <a16:creationId xmlns:a16="http://schemas.microsoft.com/office/drawing/2014/main" id="{FB8E4386-7B4F-864B-A886-CA4FE401E797}"/>
                </a:ext>
              </a:extLst>
            </p:cNvPr>
            <p:cNvGrpSpPr/>
            <p:nvPr/>
          </p:nvGrpSpPr>
          <p:grpSpPr>
            <a:xfrm rot="5400000">
              <a:off x="3219367" y="3437381"/>
              <a:ext cx="690955" cy="180000"/>
              <a:chOff x="4884739" y="2696400"/>
              <a:chExt cx="690955" cy="180000"/>
            </a:xfrm>
          </p:grpSpPr>
          <p:sp>
            <p:nvSpPr>
              <p:cNvPr id="74" name="矩形 73">
                <a:extLst>
                  <a:ext uri="{FF2B5EF4-FFF2-40B4-BE49-F238E27FC236}">
                    <a16:creationId xmlns:a16="http://schemas.microsoft.com/office/drawing/2014/main" id="{BBFC6B61-5C4D-BC44-8004-017035448507}"/>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a:extLst>
                  <a:ext uri="{FF2B5EF4-FFF2-40B4-BE49-F238E27FC236}">
                    <a16:creationId xmlns:a16="http://schemas.microsoft.com/office/drawing/2014/main" id="{246187C0-35C2-C246-9F4A-E5417FEE7AED}"/>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a:extLst>
                  <a:ext uri="{FF2B5EF4-FFF2-40B4-BE49-F238E27FC236}">
                    <a16:creationId xmlns:a16="http://schemas.microsoft.com/office/drawing/2014/main" id="{F9331AE6-D4DD-FE4B-AA09-BB5A22BBC23E}"/>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5" name="组合 84">
              <a:extLst>
                <a:ext uri="{FF2B5EF4-FFF2-40B4-BE49-F238E27FC236}">
                  <a16:creationId xmlns:a16="http://schemas.microsoft.com/office/drawing/2014/main" id="{29379095-8FE5-2F4B-A68E-1784DF85FC0A}"/>
                </a:ext>
              </a:extLst>
            </p:cNvPr>
            <p:cNvGrpSpPr/>
            <p:nvPr/>
          </p:nvGrpSpPr>
          <p:grpSpPr>
            <a:xfrm rot="5400000">
              <a:off x="2988299" y="4762203"/>
              <a:ext cx="690955" cy="180000"/>
              <a:chOff x="4884739" y="2696400"/>
              <a:chExt cx="690955" cy="180000"/>
            </a:xfrm>
          </p:grpSpPr>
          <p:sp>
            <p:nvSpPr>
              <p:cNvPr id="86" name="矩形 85">
                <a:extLst>
                  <a:ext uri="{FF2B5EF4-FFF2-40B4-BE49-F238E27FC236}">
                    <a16:creationId xmlns:a16="http://schemas.microsoft.com/office/drawing/2014/main" id="{0D2522E0-4206-A643-AE89-9A6B4EB0DD19}"/>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a:extLst>
                  <a:ext uri="{FF2B5EF4-FFF2-40B4-BE49-F238E27FC236}">
                    <a16:creationId xmlns:a16="http://schemas.microsoft.com/office/drawing/2014/main" id="{9698B6F6-D843-E545-B57B-9B95C847BB0D}"/>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a:extLst>
                  <a:ext uri="{FF2B5EF4-FFF2-40B4-BE49-F238E27FC236}">
                    <a16:creationId xmlns:a16="http://schemas.microsoft.com/office/drawing/2014/main" id="{5AA85EA1-2AE0-7741-BE58-B578E926D2D6}"/>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9" name="组合 88">
              <a:extLst>
                <a:ext uri="{FF2B5EF4-FFF2-40B4-BE49-F238E27FC236}">
                  <a16:creationId xmlns:a16="http://schemas.microsoft.com/office/drawing/2014/main" id="{665ECE32-AAAC-0E45-BC2E-6A1A50A26F3A}"/>
                </a:ext>
              </a:extLst>
            </p:cNvPr>
            <p:cNvGrpSpPr/>
            <p:nvPr/>
          </p:nvGrpSpPr>
          <p:grpSpPr>
            <a:xfrm rot="5400000">
              <a:off x="3219367" y="4762204"/>
              <a:ext cx="690955" cy="180000"/>
              <a:chOff x="4884739" y="2696400"/>
              <a:chExt cx="690955" cy="180000"/>
            </a:xfrm>
          </p:grpSpPr>
          <p:sp>
            <p:nvSpPr>
              <p:cNvPr id="90" name="矩形 89">
                <a:extLst>
                  <a:ext uri="{FF2B5EF4-FFF2-40B4-BE49-F238E27FC236}">
                    <a16:creationId xmlns:a16="http://schemas.microsoft.com/office/drawing/2014/main" id="{119E4D7D-D602-F849-8287-F5DB9333753E}"/>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a:extLst>
                  <a:ext uri="{FF2B5EF4-FFF2-40B4-BE49-F238E27FC236}">
                    <a16:creationId xmlns:a16="http://schemas.microsoft.com/office/drawing/2014/main" id="{EA5462B7-5DEF-2343-BE37-EABBA3E37AA8}"/>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a:extLst>
                  <a:ext uri="{FF2B5EF4-FFF2-40B4-BE49-F238E27FC236}">
                    <a16:creationId xmlns:a16="http://schemas.microsoft.com/office/drawing/2014/main" id="{486D7C86-DF7E-DA48-8904-81267A678A7F}"/>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3" name="矩形 92">
              <a:extLst>
                <a:ext uri="{FF2B5EF4-FFF2-40B4-BE49-F238E27FC236}">
                  <a16:creationId xmlns:a16="http://schemas.microsoft.com/office/drawing/2014/main" id="{3D052E93-10D3-1949-9AC2-D730557DC529}"/>
                </a:ext>
              </a:extLst>
            </p:cNvPr>
            <p:cNvSpPr/>
            <p:nvPr/>
          </p:nvSpPr>
          <p:spPr>
            <a:xfrm>
              <a:off x="3126559" y="4015893"/>
              <a:ext cx="737702" cy="461665"/>
            </a:xfrm>
            <a:prstGeom prst="rect">
              <a:avLst/>
            </a:prstGeom>
            <a:noFill/>
          </p:spPr>
          <p:txBody>
            <a:bodyPr wrap="none">
              <a:spAutoFit/>
            </a:bodyPr>
            <a:lstStyle/>
            <a:p>
              <a:r>
                <a:rPr kumimoji="1" lang="en-US" altLang="zh-CN" sz="1200" dirty="0">
                  <a:solidFill>
                    <a:srgbClr val="000000"/>
                  </a:solidFill>
                </a:rPr>
                <a:t>Load</a:t>
              </a:r>
            </a:p>
            <a:p>
              <a:r>
                <a:rPr kumimoji="1" lang="en-US" altLang="zh-CN" sz="1200" dirty="0">
                  <a:solidFill>
                    <a:srgbClr val="000000"/>
                  </a:solidFill>
                </a:rPr>
                <a:t>Balance</a:t>
              </a:r>
              <a:endParaRPr lang="zh-CN" altLang="en-US" sz="1200" dirty="0"/>
            </a:p>
          </p:txBody>
        </p:sp>
      </p:grpSp>
      <p:grpSp>
        <p:nvGrpSpPr>
          <p:cNvPr id="95" name="组合 94">
            <a:extLst>
              <a:ext uri="{FF2B5EF4-FFF2-40B4-BE49-F238E27FC236}">
                <a16:creationId xmlns:a16="http://schemas.microsoft.com/office/drawing/2014/main" id="{CAD7F6FF-8A91-AE4B-BAEC-6932407C43F3}"/>
              </a:ext>
            </a:extLst>
          </p:cNvPr>
          <p:cNvGrpSpPr/>
          <p:nvPr/>
        </p:nvGrpSpPr>
        <p:grpSpPr>
          <a:xfrm>
            <a:off x="3302994" y="2814021"/>
            <a:ext cx="1703228" cy="1049410"/>
            <a:chOff x="5882155" y="4329138"/>
            <a:chExt cx="1703228" cy="1049410"/>
          </a:xfrm>
        </p:grpSpPr>
        <p:sp>
          <p:nvSpPr>
            <p:cNvPr id="96" name="矩形 95">
              <a:extLst>
                <a:ext uri="{FF2B5EF4-FFF2-40B4-BE49-F238E27FC236}">
                  <a16:creationId xmlns:a16="http://schemas.microsoft.com/office/drawing/2014/main" id="{2E49C364-B8BA-6449-A661-ED21CC349A6C}"/>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97" name="圆角矩形 96">
              <a:extLst>
                <a:ext uri="{FF2B5EF4-FFF2-40B4-BE49-F238E27FC236}">
                  <a16:creationId xmlns:a16="http://schemas.microsoft.com/office/drawing/2014/main" id="{FBD61F8B-7C0E-174D-9459-45345C127C82}"/>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#1</a:t>
              </a:r>
            </a:p>
            <a:p>
              <a:pPr algn="ctr"/>
              <a:r>
                <a:rPr kumimoji="1" lang="en-US" altLang="zh-CN" sz="1200" dirty="0">
                  <a:solidFill>
                    <a:schemeClr val="tx1"/>
                  </a:solidFill>
                </a:rPr>
                <a:t>generate the page</a:t>
              </a:r>
            </a:p>
          </p:txBody>
        </p:sp>
        <p:sp>
          <p:nvSpPr>
            <p:cNvPr id="98" name="矩形 97">
              <a:extLst>
                <a:ext uri="{FF2B5EF4-FFF2-40B4-BE49-F238E27FC236}">
                  <a16:creationId xmlns:a16="http://schemas.microsoft.com/office/drawing/2014/main" id="{0A6034AD-D619-D14A-98E1-159CEF8C591B}"/>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110" name="组合 109">
            <a:extLst>
              <a:ext uri="{FF2B5EF4-FFF2-40B4-BE49-F238E27FC236}">
                <a16:creationId xmlns:a16="http://schemas.microsoft.com/office/drawing/2014/main" id="{48A48ED5-9A84-9A44-9771-E0F889B3C91E}"/>
              </a:ext>
            </a:extLst>
          </p:cNvPr>
          <p:cNvGrpSpPr/>
          <p:nvPr/>
        </p:nvGrpSpPr>
        <p:grpSpPr>
          <a:xfrm>
            <a:off x="3270533" y="4048243"/>
            <a:ext cx="1703228" cy="1049410"/>
            <a:chOff x="5882155" y="4329138"/>
            <a:chExt cx="1703228" cy="1049410"/>
          </a:xfrm>
        </p:grpSpPr>
        <p:sp>
          <p:nvSpPr>
            <p:cNvPr id="111" name="矩形 110">
              <a:extLst>
                <a:ext uri="{FF2B5EF4-FFF2-40B4-BE49-F238E27FC236}">
                  <a16:creationId xmlns:a16="http://schemas.microsoft.com/office/drawing/2014/main" id="{F30AB55A-2691-EF48-A482-BC41654BA740}"/>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112" name="圆角矩形 111">
              <a:extLst>
                <a:ext uri="{FF2B5EF4-FFF2-40B4-BE49-F238E27FC236}">
                  <a16:creationId xmlns:a16="http://schemas.microsoft.com/office/drawing/2014/main" id="{14F6D9ED-74C9-6C44-8651-1A8BB432554D}"/>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#2</a:t>
              </a:r>
            </a:p>
            <a:p>
              <a:pPr algn="ctr"/>
              <a:r>
                <a:rPr kumimoji="1" lang="en-US" altLang="zh-CN" sz="1200" dirty="0">
                  <a:solidFill>
                    <a:schemeClr val="tx1"/>
                  </a:solidFill>
                </a:rPr>
                <a:t>add the order</a:t>
              </a:r>
            </a:p>
          </p:txBody>
        </p:sp>
        <p:sp>
          <p:nvSpPr>
            <p:cNvPr id="113" name="矩形 112">
              <a:extLst>
                <a:ext uri="{FF2B5EF4-FFF2-40B4-BE49-F238E27FC236}">
                  <a16:creationId xmlns:a16="http://schemas.microsoft.com/office/drawing/2014/main" id="{B6A8D56D-91CD-4E40-B1F1-1DA733B4F71A}"/>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
        <p:nvSpPr>
          <p:cNvPr id="116" name="矩形 115">
            <a:extLst>
              <a:ext uri="{FF2B5EF4-FFF2-40B4-BE49-F238E27FC236}">
                <a16:creationId xmlns:a16="http://schemas.microsoft.com/office/drawing/2014/main" id="{ED38AE4B-AB97-8349-88BB-BBD0BC56AE0A}"/>
              </a:ext>
            </a:extLst>
          </p:cNvPr>
          <p:cNvSpPr/>
          <p:nvPr/>
        </p:nvSpPr>
        <p:spPr>
          <a:xfrm rot="5400000">
            <a:off x="398422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32" name="直线连接符 31">
            <a:extLst>
              <a:ext uri="{FF2B5EF4-FFF2-40B4-BE49-F238E27FC236}">
                <a16:creationId xmlns:a16="http://schemas.microsoft.com/office/drawing/2014/main" id="{62CFE7A8-456B-BE4A-9CAA-BFE9F9C7F29D}"/>
              </a:ext>
            </a:extLst>
          </p:cNvPr>
          <p:cNvCxnSpPr>
            <a:cxnSpLocks/>
          </p:cNvCxnSpPr>
          <p:nvPr/>
        </p:nvCxnSpPr>
        <p:spPr>
          <a:xfrm>
            <a:off x="1979712" y="2706957"/>
            <a:ext cx="0" cy="3586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E1C7E32B-7D55-C346-9A45-BFF03300B8E5}"/>
              </a:ext>
            </a:extLst>
          </p:cNvPr>
          <p:cNvCxnSpPr/>
          <p:nvPr/>
        </p:nvCxnSpPr>
        <p:spPr>
          <a:xfrm>
            <a:off x="1979712" y="2706957"/>
            <a:ext cx="32403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线连接符 78">
            <a:extLst>
              <a:ext uri="{FF2B5EF4-FFF2-40B4-BE49-F238E27FC236}">
                <a16:creationId xmlns:a16="http://schemas.microsoft.com/office/drawing/2014/main" id="{611C8C85-D755-DF40-A021-5F2C5DC03874}"/>
              </a:ext>
            </a:extLst>
          </p:cNvPr>
          <p:cNvCxnSpPr/>
          <p:nvPr/>
        </p:nvCxnSpPr>
        <p:spPr>
          <a:xfrm flipV="1">
            <a:off x="5220072" y="1129308"/>
            <a:ext cx="0" cy="15776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线连接符 80">
            <a:extLst>
              <a:ext uri="{FF2B5EF4-FFF2-40B4-BE49-F238E27FC236}">
                <a16:creationId xmlns:a16="http://schemas.microsoft.com/office/drawing/2014/main" id="{D35B7C9F-3A9D-8842-AF7E-8B9A5A349A27}"/>
              </a:ext>
            </a:extLst>
          </p:cNvPr>
          <p:cNvCxnSpPr/>
          <p:nvPr/>
        </p:nvCxnSpPr>
        <p:spPr>
          <a:xfrm>
            <a:off x="5220072" y="1129308"/>
            <a:ext cx="43924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1" name="组合 100">
            <a:extLst>
              <a:ext uri="{FF2B5EF4-FFF2-40B4-BE49-F238E27FC236}">
                <a16:creationId xmlns:a16="http://schemas.microsoft.com/office/drawing/2014/main" id="{5F480364-98F9-7645-9EF1-BAFF5DD2B10D}"/>
              </a:ext>
            </a:extLst>
          </p:cNvPr>
          <p:cNvGrpSpPr/>
          <p:nvPr/>
        </p:nvGrpSpPr>
        <p:grpSpPr>
          <a:xfrm rot="16200000">
            <a:off x="703673" y="3881347"/>
            <a:ext cx="1548280" cy="638043"/>
            <a:chOff x="6020855" y="1361203"/>
            <a:chExt cx="1548280" cy="638043"/>
          </a:xfrm>
        </p:grpSpPr>
        <p:sp>
          <p:nvSpPr>
            <p:cNvPr id="102" name="云形 101">
              <a:extLst>
                <a:ext uri="{FF2B5EF4-FFF2-40B4-BE49-F238E27FC236}">
                  <a16:creationId xmlns:a16="http://schemas.microsoft.com/office/drawing/2014/main" id="{BE8A3EF8-56AB-3448-8B8F-EE59DD71D3EE}"/>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矩形 102">
              <a:extLst>
                <a:ext uri="{FF2B5EF4-FFF2-40B4-BE49-F238E27FC236}">
                  <a16:creationId xmlns:a16="http://schemas.microsoft.com/office/drawing/2014/main" id="{CADC3DD3-35E0-A74C-8D61-976534E7135A}"/>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grpSp>
        <p:nvGrpSpPr>
          <p:cNvPr id="83" name="组合 82">
            <a:extLst>
              <a:ext uri="{FF2B5EF4-FFF2-40B4-BE49-F238E27FC236}">
                <a16:creationId xmlns:a16="http://schemas.microsoft.com/office/drawing/2014/main" id="{F6CADC1D-E4DF-0D4B-A8BB-1F9214EE356E}"/>
              </a:ext>
            </a:extLst>
          </p:cNvPr>
          <p:cNvGrpSpPr/>
          <p:nvPr/>
        </p:nvGrpSpPr>
        <p:grpSpPr>
          <a:xfrm>
            <a:off x="1911161" y="3550232"/>
            <a:ext cx="252000" cy="517828"/>
            <a:chOff x="1735514" y="3550232"/>
            <a:chExt cx="420567" cy="517828"/>
          </a:xfrm>
        </p:grpSpPr>
        <p:cxnSp>
          <p:nvCxnSpPr>
            <p:cNvPr id="104" name="直线箭头连接符 103">
              <a:extLst>
                <a:ext uri="{FF2B5EF4-FFF2-40B4-BE49-F238E27FC236}">
                  <a16:creationId xmlns:a16="http://schemas.microsoft.com/office/drawing/2014/main" id="{05D65598-F0A7-0047-BA18-C55DEADA6456}"/>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直线箭头连接符 105">
              <a:extLst>
                <a:ext uri="{FF2B5EF4-FFF2-40B4-BE49-F238E27FC236}">
                  <a16:creationId xmlns:a16="http://schemas.microsoft.com/office/drawing/2014/main" id="{016A3FED-70D7-BA47-9584-E3EE6525F024}"/>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线箭头连接符 106">
              <a:extLst>
                <a:ext uri="{FF2B5EF4-FFF2-40B4-BE49-F238E27FC236}">
                  <a16:creationId xmlns:a16="http://schemas.microsoft.com/office/drawing/2014/main" id="{2F467B4D-074B-A745-B81A-7629D4389C29}"/>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直线箭头连接符 107">
              <a:extLst>
                <a:ext uri="{FF2B5EF4-FFF2-40B4-BE49-F238E27FC236}">
                  <a16:creationId xmlns:a16="http://schemas.microsoft.com/office/drawing/2014/main" id="{221BEB65-A1F4-B244-906A-FA585150DFC3}"/>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5" name="组合 114">
            <a:extLst>
              <a:ext uri="{FF2B5EF4-FFF2-40B4-BE49-F238E27FC236}">
                <a16:creationId xmlns:a16="http://schemas.microsoft.com/office/drawing/2014/main" id="{BC25CCC5-34C1-4F46-B50E-612F416D41CD}"/>
              </a:ext>
            </a:extLst>
          </p:cNvPr>
          <p:cNvGrpSpPr/>
          <p:nvPr/>
        </p:nvGrpSpPr>
        <p:grpSpPr>
          <a:xfrm>
            <a:off x="1907704" y="4263806"/>
            <a:ext cx="252000" cy="517828"/>
            <a:chOff x="1735514" y="3550232"/>
            <a:chExt cx="420567" cy="517828"/>
          </a:xfrm>
        </p:grpSpPr>
        <p:cxnSp>
          <p:nvCxnSpPr>
            <p:cNvPr id="117" name="直线箭头连接符 116">
              <a:extLst>
                <a:ext uri="{FF2B5EF4-FFF2-40B4-BE49-F238E27FC236}">
                  <a16:creationId xmlns:a16="http://schemas.microsoft.com/office/drawing/2014/main" id="{FE70FE28-178C-CC4B-90C4-9A23874F50F3}"/>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8" name="直线箭头连接符 117">
              <a:extLst>
                <a:ext uri="{FF2B5EF4-FFF2-40B4-BE49-F238E27FC236}">
                  <a16:creationId xmlns:a16="http://schemas.microsoft.com/office/drawing/2014/main" id="{A27D1004-3AB4-5341-9B3F-570C7280A3F7}"/>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6A9BD2A1-6A8C-1A40-A2B9-5F389427E746}"/>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42EE3A9F-E5A7-2941-B397-FF792A5A26DF}"/>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99" name="任意形状 98">
            <a:extLst>
              <a:ext uri="{FF2B5EF4-FFF2-40B4-BE49-F238E27FC236}">
                <a16:creationId xmlns:a16="http://schemas.microsoft.com/office/drawing/2014/main" id="{BE404872-4BC5-A04E-864F-97DDC5DBAA21}"/>
              </a:ext>
            </a:extLst>
          </p:cNvPr>
          <p:cNvSpPr/>
          <p:nvPr/>
        </p:nvSpPr>
        <p:spPr>
          <a:xfrm>
            <a:off x="2675106" y="2972121"/>
            <a:ext cx="680937" cy="425574"/>
          </a:xfrm>
          <a:custGeom>
            <a:avLst/>
            <a:gdLst>
              <a:gd name="connsiteX0" fmla="*/ 0 w 680937"/>
              <a:gd name="connsiteY0" fmla="*/ 403377 h 425574"/>
              <a:gd name="connsiteX1" fmla="*/ 447473 w 680937"/>
              <a:gd name="connsiteY1" fmla="*/ 383922 h 425574"/>
              <a:gd name="connsiteX2" fmla="*/ 379379 w 680937"/>
              <a:gd name="connsiteY2" fmla="*/ 23998 h 425574"/>
              <a:gd name="connsiteX3" fmla="*/ 680937 w 680937"/>
              <a:gd name="connsiteY3" fmla="*/ 62909 h 425574"/>
            </a:gdLst>
            <a:ahLst/>
            <a:cxnLst>
              <a:cxn ang="0">
                <a:pos x="connsiteX0" y="connsiteY0"/>
              </a:cxn>
              <a:cxn ang="0">
                <a:pos x="connsiteX1" y="connsiteY1"/>
              </a:cxn>
              <a:cxn ang="0">
                <a:pos x="connsiteX2" y="connsiteY2"/>
              </a:cxn>
              <a:cxn ang="0">
                <a:pos x="connsiteX3" y="connsiteY3"/>
              </a:cxn>
            </a:cxnLst>
            <a:rect l="l" t="t" r="r" b="b"/>
            <a:pathLst>
              <a:path w="680937" h="425574">
                <a:moveTo>
                  <a:pt x="0" y="403377"/>
                </a:moveTo>
                <a:cubicBezTo>
                  <a:pt x="192121" y="425264"/>
                  <a:pt x="384243" y="447152"/>
                  <a:pt x="447473" y="383922"/>
                </a:cubicBezTo>
                <a:cubicBezTo>
                  <a:pt x="510703" y="320692"/>
                  <a:pt x="340468" y="77500"/>
                  <a:pt x="379379" y="23998"/>
                </a:cubicBezTo>
                <a:cubicBezTo>
                  <a:pt x="418290" y="-29504"/>
                  <a:pt x="549613" y="16702"/>
                  <a:pt x="680937" y="6290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任意形状 99">
            <a:extLst>
              <a:ext uri="{FF2B5EF4-FFF2-40B4-BE49-F238E27FC236}">
                <a16:creationId xmlns:a16="http://schemas.microsoft.com/office/drawing/2014/main" id="{4DD1C2E8-AD77-4941-90D9-C47CEDE9A763}"/>
              </a:ext>
            </a:extLst>
          </p:cNvPr>
          <p:cNvSpPr/>
          <p:nvPr/>
        </p:nvSpPr>
        <p:spPr>
          <a:xfrm>
            <a:off x="2733472" y="3533078"/>
            <a:ext cx="671209" cy="1017912"/>
          </a:xfrm>
          <a:custGeom>
            <a:avLst/>
            <a:gdLst>
              <a:gd name="connsiteX0" fmla="*/ 0 w 671209"/>
              <a:gd name="connsiteY0" fmla="*/ 75884 h 1017912"/>
              <a:gd name="connsiteX1" fmla="*/ 291830 w 671209"/>
              <a:gd name="connsiteY1" fmla="*/ 85611 h 1017912"/>
              <a:gd name="connsiteX2" fmla="*/ 340468 w 671209"/>
              <a:gd name="connsiteY2" fmla="*/ 941645 h 1017912"/>
              <a:gd name="connsiteX3" fmla="*/ 671209 w 671209"/>
              <a:gd name="connsiteY3" fmla="*/ 922190 h 1017912"/>
            </a:gdLst>
            <a:ahLst/>
            <a:cxnLst>
              <a:cxn ang="0">
                <a:pos x="connsiteX0" y="connsiteY0"/>
              </a:cxn>
              <a:cxn ang="0">
                <a:pos x="connsiteX1" y="connsiteY1"/>
              </a:cxn>
              <a:cxn ang="0">
                <a:pos x="connsiteX2" y="connsiteY2"/>
              </a:cxn>
              <a:cxn ang="0">
                <a:pos x="connsiteX3" y="connsiteY3"/>
              </a:cxn>
            </a:cxnLst>
            <a:rect l="l" t="t" r="r" b="b"/>
            <a:pathLst>
              <a:path w="671209" h="1017912">
                <a:moveTo>
                  <a:pt x="0" y="75884"/>
                </a:moveTo>
                <a:cubicBezTo>
                  <a:pt x="117542" y="8601"/>
                  <a:pt x="235085" y="-58682"/>
                  <a:pt x="291830" y="85611"/>
                </a:cubicBezTo>
                <a:cubicBezTo>
                  <a:pt x="348575" y="229904"/>
                  <a:pt x="277238" y="802215"/>
                  <a:pt x="340468" y="941645"/>
                </a:cubicBezTo>
                <a:cubicBezTo>
                  <a:pt x="403698" y="1081075"/>
                  <a:pt x="537453" y="1001632"/>
                  <a:pt x="671209" y="92219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任意形状 104">
            <a:extLst>
              <a:ext uri="{FF2B5EF4-FFF2-40B4-BE49-F238E27FC236}">
                <a16:creationId xmlns:a16="http://schemas.microsoft.com/office/drawing/2014/main" id="{23E173F5-C724-6C41-B86A-D161FDCCA1E5}"/>
              </a:ext>
            </a:extLst>
          </p:cNvPr>
          <p:cNvSpPr/>
          <p:nvPr/>
        </p:nvSpPr>
        <p:spPr>
          <a:xfrm>
            <a:off x="2743200" y="4928179"/>
            <a:ext cx="1215957" cy="488037"/>
          </a:xfrm>
          <a:custGeom>
            <a:avLst/>
            <a:gdLst>
              <a:gd name="connsiteX0" fmla="*/ 0 w 1215957"/>
              <a:gd name="connsiteY0" fmla="*/ 3744 h 488037"/>
              <a:gd name="connsiteX1" fmla="*/ 379379 w 1215957"/>
              <a:gd name="connsiteY1" fmla="*/ 62110 h 488037"/>
              <a:gd name="connsiteX2" fmla="*/ 680936 w 1215957"/>
              <a:gd name="connsiteY2" fmla="*/ 431761 h 488037"/>
              <a:gd name="connsiteX3" fmla="*/ 1215957 w 1215957"/>
              <a:gd name="connsiteY3" fmla="*/ 480400 h 488037"/>
            </a:gdLst>
            <a:ahLst/>
            <a:cxnLst>
              <a:cxn ang="0">
                <a:pos x="connsiteX0" y="connsiteY0"/>
              </a:cxn>
              <a:cxn ang="0">
                <a:pos x="connsiteX1" y="connsiteY1"/>
              </a:cxn>
              <a:cxn ang="0">
                <a:pos x="connsiteX2" y="connsiteY2"/>
              </a:cxn>
              <a:cxn ang="0">
                <a:pos x="connsiteX3" y="connsiteY3"/>
              </a:cxn>
            </a:cxnLst>
            <a:rect l="l" t="t" r="r" b="b"/>
            <a:pathLst>
              <a:path w="1215957" h="488037">
                <a:moveTo>
                  <a:pt x="0" y="3744"/>
                </a:moveTo>
                <a:cubicBezTo>
                  <a:pt x="132945" y="-2741"/>
                  <a:pt x="265890" y="-9226"/>
                  <a:pt x="379379" y="62110"/>
                </a:cubicBezTo>
                <a:cubicBezTo>
                  <a:pt x="492868" y="133446"/>
                  <a:pt x="541506" y="362046"/>
                  <a:pt x="680936" y="431761"/>
                </a:cubicBezTo>
                <a:cubicBezTo>
                  <a:pt x="820366" y="501476"/>
                  <a:pt x="1018161" y="490938"/>
                  <a:pt x="1215957" y="48040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任意形状 120">
            <a:extLst>
              <a:ext uri="{FF2B5EF4-FFF2-40B4-BE49-F238E27FC236}">
                <a16:creationId xmlns:a16="http://schemas.microsoft.com/office/drawing/2014/main" id="{E0C9AF04-3263-0F47-9EF1-F650C8311800}"/>
              </a:ext>
            </a:extLst>
          </p:cNvPr>
          <p:cNvSpPr/>
          <p:nvPr/>
        </p:nvSpPr>
        <p:spPr>
          <a:xfrm>
            <a:off x="4864086" y="2014176"/>
            <a:ext cx="1283795" cy="1189054"/>
          </a:xfrm>
          <a:custGeom>
            <a:avLst/>
            <a:gdLst>
              <a:gd name="connsiteX0" fmla="*/ 9471 w 1283795"/>
              <a:gd name="connsiteY0" fmla="*/ 1118130 h 1189054"/>
              <a:gd name="connsiteX1" fmla="*/ 67837 w 1283795"/>
              <a:gd name="connsiteY1" fmla="*/ 1127858 h 1189054"/>
              <a:gd name="connsiteX2" fmla="*/ 515310 w 1283795"/>
              <a:gd name="connsiteY2" fmla="*/ 1108403 h 1189054"/>
              <a:gd name="connsiteX3" fmla="*/ 641769 w 1283795"/>
              <a:gd name="connsiteY3" fmla="*/ 106454 h 1189054"/>
              <a:gd name="connsiteX4" fmla="*/ 1283795 w 1283795"/>
              <a:gd name="connsiteY4" fmla="*/ 77271 h 118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795" h="1189054">
                <a:moveTo>
                  <a:pt x="9471" y="1118130"/>
                </a:moveTo>
                <a:cubicBezTo>
                  <a:pt x="-3499" y="1123804"/>
                  <a:pt x="-16469" y="1129479"/>
                  <a:pt x="67837" y="1127858"/>
                </a:cubicBezTo>
                <a:cubicBezTo>
                  <a:pt x="152143" y="1126237"/>
                  <a:pt x="419655" y="1278637"/>
                  <a:pt x="515310" y="1108403"/>
                </a:cubicBezTo>
                <a:cubicBezTo>
                  <a:pt x="610965" y="938169"/>
                  <a:pt x="513688" y="278309"/>
                  <a:pt x="641769" y="106454"/>
                </a:cubicBezTo>
                <a:cubicBezTo>
                  <a:pt x="769850" y="-65401"/>
                  <a:pt x="1026822" y="5935"/>
                  <a:pt x="1283795" y="7727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任意形状 121">
            <a:extLst>
              <a:ext uri="{FF2B5EF4-FFF2-40B4-BE49-F238E27FC236}">
                <a16:creationId xmlns:a16="http://schemas.microsoft.com/office/drawing/2014/main" id="{4BA51334-7962-6840-B00E-B060393D3642}"/>
              </a:ext>
            </a:extLst>
          </p:cNvPr>
          <p:cNvSpPr/>
          <p:nvPr/>
        </p:nvSpPr>
        <p:spPr>
          <a:xfrm>
            <a:off x="4902740" y="4349164"/>
            <a:ext cx="1420239" cy="942683"/>
          </a:xfrm>
          <a:custGeom>
            <a:avLst/>
            <a:gdLst>
              <a:gd name="connsiteX0" fmla="*/ 0 w 1420239"/>
              <a:gd name="connsiteY0" fmla="*/ 47738 h 942683"/>
              <a:gd name="connsiteX1" fmla="*/ 593388 w 1420239"/>
              <a:gd name="connsiteY1" fmla="*/ 47738 h 942683"/>
              <a:gd name="connsiteX2" fmla="*/ 680937 w 1420239"/>
              <a:gd name="connsiteY2" fmla="*/ 543849 h 942683"/>
              <a:gd name="connsiteX3" fmla="*/ 1420239 w 1420239"/>
              <a:gd name="connsiteY3" fmla="*/ 942683 h 942683"/>
            </a:gdLst>
            <a:ahLst/>
            <a:cxnLst>
              <a:cxn ang="0">
                <a:pos x="connsiteX0" y="connsiteY0"/>
              </a:cxn>
              <a:cxn ang="0">
                <a:pos x="connsiteX1" y="connsiteY1"/>
              </a:cxn>
              <a:cxn ang="0">
                <a:pos x="connsiteX2" y="connsiteY2"/>
              </a:cxn>
              <a:cxn ang="0">
                <a:pos x="connsiteX3" y="connsiteY3"/>
              </a:cxn>
            </a:cxnLst>
            <a:rect l="l" t="t" r="r" b="b"/>
            <a:pathLst>
              <a:path w="1420239" h="942683">
                <a:moveTo>
                  <a:pt x="0" y="47738"/>
                </a:moveTo>
                <a:cubicBezTo>
                  <a:pt x="239949" y="6395"/>
                  <a:pt x="479899" y="-34947"/>
                  <a:pt x="593388" y="47738"/>
                </a:cubicBezTo>
                <a:cubicBezTo>
                  <a:pt x="706877" y="130423"/>
                  <a:pt x="543129" y="394692"/>
                  <a:pt x="680937" y="543849"/>
                </a:cubicBezTo>
                <a:cubicBezTo>
                  <a:pt x="818745" y="693006"/>
                  <a:pt x="1119492" y="817844"/>
                  <a:pt x="1420239" y="942683"/>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任意形状 122">
            <a:extLst>
              <a:ext uri="{FF2B5EF4-FFF2-40B4-BE49-F238E27FC236}">
                <a16:creationId xmlns:a16="http://schemas.microsoft.com/office/drawing/2014/main" id="{439DB04C-0DFB-8143-8A12-2C8FA4BEA623}"/>
              </a:ext>
            </a:extLst>
          </p:cNvPr>
          <p:cNvSpPr/>
          <p:nvPr/>
        </p:nvSpPr>
        <p:spPr>
          <a:xfrm>
            <a:off x="4931923" y="3381875"/>
            <a:ext cx="1313234" cy="460911"/>
          </a:xfrm>
          <a:custGeom>
            <a:avLst/>
            <a:gdLst>
              <a:gd name="connsiteX0" fmla="*/ 0 w 1313234"/>
              <a:gd name="connsiteY0" fmla="*/ 51989 h 460911"/>
              <a:gd name="connsiteX1" fmla="*/ 437745 w 1313234"/>
              <a:gd name="connsiteY1" fmla="*/ 32534 h 460911"/>
              <a:gd name="connsiteX2" fmla="*/ 428017 w 1313234"/>
              <a:gd name="connsiteY2" fmla="*/ 431368 h 460911"/>
              <a:gd name="connsiteX3" fmla="*/ 1313234 w 1313234"/>
              <a:gd name="connsiteY3" fmla="*/ 431368 h 460911"/>
              <a:gd name="connsiteX4" fmla="*/ 1313234 w 1313234"/>
              <a:gd name="connsiteY4" fmla="*/ 431368 h 46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34" h="460911">
                <a:moveTo>
                  <a:pt x="0" y="51989"/>
                </a:moveTo>
                <a:cubicBezTo>
                  <a:pt x="183204" y="10646"/>
                  <a:pt x="366409" y="-30696"/>
                  <a:pt x="437745" y="32534"/>
                </a:cubicBezTo>
                <a:cubicBezTo>
                  <a:pt x="509081" y="95764"/>
                  <a:pt x="282102" y="364896"/>
                  <a:pt x="428017" y="431368"/>
                </a:cubicBezTo>
                <a:cubicBezTo>
                  <a:pt x="573932" y="497840"/>
                  <a:pt x="1313234" y="431368"/>
                  <a:pt x="1313234" y="431368"/>
                </a:cubicBezTo>
                <a:lnTo>
                  <a:pt x="1313234" y="431368"/>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5" name="图片 124">
            <a:extLst>
              <a:ext uri="{FF2B5EF4-FFF2-40B4-BE49-F238E27FC236}">
                <a16:creationId xmlns:a16="http://schemas.microsoft.com/office/drawing/2014/main" id="{B92E8579-7071-1544-A141-00F5C70B1A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945" y="3397695"/>
            <a:ext cx="329286" cy="329286"/>
          </a:xfrm>
          <a:prstGeom prst="rect">
            <a:avLst/>
          </a:prstGeom>
        </p:spPr>
      </p:pic>
      <p:pic>
        <p:nvPicPr>
          <p:cNvPr id="126" name="图片 125">
            <a:extLst>
              <a:ext uri="{FF2B5EF4-FFF2-40B4-BE49-F238E27FC236}">
                <a16:creationId xmlns:a16="http://schemas.microsoft.com/office/drawing/2014/main" id="{DD22D676-CD7E-E44E-9BB5-E209CB080CD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280" y="3955145"/>
            <a:ext cx="536836" cy="536836"/>
          </a:xfrm>
          <a:prstGeom prst="rect">
            <a:avLst/>
          </a:prstGeom>
        </p:spPr>
      </p:pic>
      <p:pic>
        <p:nvPicPr>
          <p:cNvPr id="127" name="图片 126">
            <a:extLst>
              <a:ext uri="{FF2B5EF4-FFF2-40B4-BE49-F238E27FC236}">
                <a16:creationId xmlns:a16="http://schemas.microsoft.com/office/drawing/2014/main" id="{675324F2-C281-7A4E-B5B4-C2F3D32BAD0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547" y="4549038"/>
            <a:ext cx="425471" cy="425471"/>
          </a:xfrm>
          <a:prstGeom prst="rect">
            <a:avLst/>
          </a:prstGeom>
        </p:spPr>
      </p:pic>
      <p:sp>
        <p:nvSpPr>
          <p:cNvPr id="128" name="矩形 127">
            <a:extLst>
              <a:ext uri="{FF2B5EF4-FFF2-40B4-BE49-F238E27FC236}">
                <a16:creationId xmlns:a16="http://schemas.microsoft.com/office/drawing/2014/main" id="{BD66A7A7-BCEE-3940-A1B7-9CCB3771A279}"/>
              </a:ext>
            </a:extLst>
          </p:cNvPr>
          <p:cNvSpPr/>
          <p:nvPr/>
        </p:nvSpPr>
        <p:spPr>
          <a:xfrm rot="5400000">
            <a:off x="38197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135" name="直线箭头连接符 134">
            <a:extLst>
              <a:ext uri="{FF2B5EF4-FFF2-40B4-BE49-F238E27FC236}">
                <a16:creationId xmlns:a16="http://schemas.microsoft.com/office/drawing/2014/main" id="{5043794A-C873-0442-A6F7-F6A71C470E36}"/>
              </a:ext>
            </a:extLst>
          </p:cNvPr>
          <p:cNvCxnSpPr>
            <a:cxnSpLocks/>
          </p:cNvCxnSpPr>
          <p:nvPr/>
        </p:nvCxnSpPr>
        <p:spPr>
          <a:xfrm>
            <a:off x="769034" y="3667368"/>
            <a:ext cx="255810" cy="329391"/>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直线箭头连接符 135">
            <a:extLst>
              <a:ext uri="{FF2B5EF4-FFF2-40B4-BE49-F238E27FC236}">
                <a16:creationId xmlns:a16="http://schemas.microsoft.com/office/drawing/2014/main" id="{A1769EEB-908D-314E-9DCA-944FE67E7CB2}"/>
              </a:ext>
            </a:extLst>
          </p:cNvPr>
          <p:cNvCxnSpPr>
            <a:cxnSpLocks/>
          </p:cNvCxnSpPr>
          <p:nvPr/>
        </p:nvCxnSpPr>
        <p:spPr>
          <a:xfrm>
            <a:off x="804116" y="4272758"/>
            <a:ext cx="252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直线箭头连接符 137">
            <a:extLst>
              <a:ext uri="{FF2B5EF4-FFF2-40B4-BE49-F238E27FC236}">
                <a16:creationId xmlns:a16="http://schemas.microsoft.com/office/drawing/2014/main" id="{89AA7A9E-9DE9-0A45-846A-E0305F1F437D}"/>
              </a:ext>
            </a:extLst>
          </p:cNvPr>
          <p:cNvCxnSpPr>
            <a:cxnSpLocks/>
          </p:cNvCxnSpPr>
          <p:nvPr/>
        </p:nvCxnSpPr>
        <p:spPr>
          <a:xfrm flipV="1">
            <a:off x="795533" y="4557531"/>
            <a:ext cx="260583" cy="23305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3" name="直线箭头连接符 142">
            <a:extLst>
              <a:ext uri="{FF2B5EF4-FFF2-40B4-BE49-F238E27FC236}">
                <a16:creationId xmlns:a16="http://schemas.microsoft.com/office/drawing/2014/main" id="{302B00F7-9627-964E-814B-720623C8FB36}"/>
              </a:ext>
            </a:extLst>
          </p:cNvPr>
          <p:cNvCxnSpPr>
            <a:cxnSpLocks/>
          </p:cNvCxnSpPr>
          <p:nvPr/>
        </p:nvCxnSpPr>
        <p:spPr>
          <a:xfrm flipV="1">
            <a:off x="794988" y="4948686"/>
            <a:ext cx="281447" cy="51067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63F0D016-2D1C-7942-AF69-5F650EC1D7A2}"/>
              </a:ext>
            </a:extLst>
          </p:cNvPr>
          <p:cNvSpPr/>
          <p:nvPr/>
        </p:nvSpPr>
        <p:spPr>
          <a:xfrm>
            <a:off x="113717" y="2910714"/>
            <a:ext cx="825867" cy="369332"/>
          </a:xfrm>
          <a:prstGeom prst="rect">
            <a:avLst/>
          </a:prstGeom>
        </p:spPr>
        <p:txBody>
          <a:bodyPr wrap="none">
            <a:spAutoFit/>
          </a:bodyPr>
          <a:lstStyle/>
          <a:p>
            <a:r>
              <a:rPr kumimoji="1" lang="en-US" altLang="zh-CN" b="1" dirty="0"/>
              <a:t>Users</a:t>
            </a:r>
            <a:endParaRPr lang="zh-CN" altLang="en-US" dirty="0"/>
          </a:p>
        </p:txBody>
      </p:sp>
      <p:grpSp>
        <p:nvGrpSpPr>
          <p:cNvPr id="146" name="组合 145">
            <a:extLst>
              <a:ext uri="{FF2B5EF4-FFF2-40B4-BE49-F238E27FC236}">
                <a16:creationId xmlns:a16="http://schemas.microsoft.com/office/drawing/2014/main" id="{D3A91F16-48DF-3441-AC2E-54599AD1A47B}"/>
              </a:ext>
            </a:extLst>
          </p:cNvPr>
          <p:cNvGrpSpPr/>
          <p:nvPr/>
        </p:nvGrpSpPr>
        <p:grpSpPr>
          <a:xfrm>
            <a:off x="1031305" y="2691437"/>
            <a:ext cx="845234" cy="489970"/>
            <a:chOff x="6020855" y="1361204"/>
            <a:chExt cx="845234" cy="489970"/>
          </a:xfrm>
        </p:grpSpPr>
        <p:sp>
          <p:nvSpPr>
            <p:cNvPr id="147" name="云形 146">
              <a:extLst>
                <a:ext uri="{FF2B5EF4-FFF2-40B4-BE49-F238E27FC236}">
                  <a16:creationId xmlns:a16="http://schemas.microsoft.com/office/drawing/2014/main" id="{8F300CF7-1418-FF44-A9D6-07D2FAA46B16}"/>
                </a:ext>
              </a:extLst>
            </p:cNvPr>
            <p:cNvSpPr/>
            <p:nvPr/>
          </p:nvSpPr>
          <p:spPr>
            <a:xfrm>
              <a:off x="6020855" y="1361204"/>
              <a:ext cx="845234" cy="48997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矩形 147">
              <a:extLst>
                <a:ext uri="{FF2B5EF4-FFF2-40B4-BE49-F238E27FC236}">
                  <a16:creationId xmlns:a16="http://schemas.microsoft.com/office/drawing/2014/main" id="{2F2092E2-A967-5F47-9DF8-767134B35003}"/>
                </a:ext>
              </a:extLst>
            </p:cNvPr>
            <p:cNvSpPr/>
            <p:nvPr/>
          </p:nvSpPr>
          <p:spPr>
            <a:xfrm>
              <a:off x="6110928" y="1413481"/>
              <a:ext cx="684803" cy="369332"/>
            </a:xfrm>
            <a:prstGeom prst="rect">
              <a:avLst/>
            </a:prstGeom>
            <a:noFill/>
          </p:spPr>
          <p:txBody>
            <a:bodyPr wrap="none">
              <a:spAutoFit/>
            </a:bodyPr>
            <a:lstStyle/>
            <a:p>
              <a:r>
                <a:rPr kumimoji="1" lang="en-US" altLang="zh-CN" dirty="0">
                  <a:solidFill>
                    <a:srgbClr val="000000"/>
                  </a:solidFill>
                </a:rPr>
                <a:t>CDN</a:t>
              </a:r>
              <a:endParaRPr lang="zh-CN" altLang="en-US" dirty="0"/>
            </a:p>
          </p:txBody>
        </p:sp>
      </p:grpSp>
      <p:cxnSp>
        <p:nvCxnSpPr>
          <p:cNvPr id="149" name="直线箭头连接符 148">
            <a:extLst>
              <a:ext uri="{FF2B5EF4-FFF2-40B4-BE49-F238E27FC236}">
                <a16:creationId xmlns:a16="http://schemas.microsoft.com/office/drawing/2014/main" id="{02FA31D1-313C-514B-A3A3-C900EFFE3EEB}"/>
              </a:ext>
            </a:extLst>
          </p:cNvPr>
          <p:cNvCxnSpPr>
            <a:cxnSpLocks/>
          </p:cNvCxnSpPr>
          <p:nvPr/>
        </p:nvCxnSpPr>
        <p:spPr>
          <a:xfrm flipV="1">
            <a:off x="1337719" y="3186000"/>
            <a:ext cx="0" cy="23040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直线箭头连接符 150">
            <a:extLst>
              <a:ext uri="{FF2B5EF4-FFF2-40B4-BE49-F238E27FC236}">
                <a16:creationId xmlns:a16="http://schemas.microsoft.com/office/drawing/2014/main" id="{1DC66607-A2C9-C840-82E5-1D88EB7335CA}"/>
              </a:ext>
            </a:extLst>
          </p:cNvPr>
          <p:cNvCxnSpPr>
            <a:cxnSpLocks/>
          </p:cNvCxnSpPr>
          <p:nvPr/>
        </p:nvCxnSpPr>
        <p:spPr>
          <a:xfrm flipV="1">
            <a:off x="1477813" y="3203164"/>
            <a:ext cx="0" cy="180000"/>
          </a:xfrm>
          <a:prstGeom prst="straightConnector1">
            <a:avLst/>
          </a:prstGeom>
          <a:ln w="254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组合 128">
            <a:extLst>
              <a:ext uri="{FF2B5EF4-FFF2-40B4-BE49-F238E27FC236}">
                <a16:creationId xmlns:a16="http://schemas.microsoft.com/office/drawing/2014/main" id="{11DDAF95-21A8-144E-8212-01C6DBDA4F11}"/>
              </a:ext>
            </a:extLst>
          </p:cNvPr>
          <p:cNvGrpSpPr/>
          <p:nvPr/>
        </p:nvGrpSpPr>
        <p:grpSpPr>
          <a:xfrm>
            <a:off x="4492257" y="5204142"/>
            <a:ext cx="1322740" cy="293267"/>
            <a:chOff x="4833436" y="4356643"/>
            <a:chExt cx="1322740" cy="293267"/>
          </a:xfrm>
        </p:grpSpPr>
        <p:sp>
          <p:nvSpPr>
            <p:cNvPr id="130" name="圆柱体 129">
              <a:extLst>
                <a:ext uri="{FF2B5EF4-FFF2-40B4-BE49-F238E27FC236}">
                  <a16:creationId xmlns:a16="http://schemas.microsoft.com/office/drawing/2014/main" id="{2484D309-9744-E347-AB72-D1DCAB88BC91}"/>
                </a:ext>
              </a:extLst>
            </p:cNvPr>
            <p:cNvSpPr/>
            <p:nvPr/>
          </p:nvSpPr>
          <p:spPr>
            <a:xfrm rot="5400000">
              <a:off x="5375673" y="3869407"/>
              <a:ext cx="276998" cy="1284008"/>
            </a:xfrm>
            <a:prstGeom prst="can">
              <a:avLst/>
            </a:prstGeom>
            <a:solidFill>
              <a:schemeClr val="bg1"/>
            </a:solid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130">
              <a:extLst>
                <a:ext uri="{FF2B5EF4-FFF2-40B4-BE49-F238E27FC236}">
                  <a16:creationId xmlns:a16="http://schemas.microsoft.com/office/drawing/2014/main" id="{2D2C67A8-E9FA-E346-8F10-B83628C70EF5}"/>
                </a:ext>
              </a:extLst>
            </p:cNvPr>
            <p:cNvSpPr/>
            <p:nvPr/>
          </p:nvSpPr>
          <p:spPr>
            <a:xfrm>
              <a:off x="4833436" y="4356643"/>
              <a:ext cx="1284008" cy="276999"/>
            </a:xfrm>
            <a:prstGeom prst="rect">
              <a:avLst/>
            </a:prstGeom>
            <a:noFill/>
          </p:spPr>
          <p:txBody>
            <a:bodyPr wrap="square">
              <a:spAutoFit/>
            </a:bodyPr>
            <a:lstStyle/>
            <a:p>
              <a:pPr algn="ctr"/>
              <a:r>
                <a:rPr kumimoji="1" lang="en-US" altLang="zh-CN" sz="1200" dirty="0">
                  <a:solidFill>
                    <a:srgbClr val="000000"/>
                  </a:solidFill>
                </a:rPr>
                <a:t>Message queue</a:t>
              </a:r>
              <a:endParaRPr lang="zh-CN" altLang="en-US" sz="1200" dirty="0"/>
            </a:p>
          </p:txBody>
        </p:sp>
      </p:grpSp>
      <p:sp>
        <p:nvSpPr>
          <p:cNvPr id="132" name="任意形状 131">
            <a:extLst>
              <a:ext uri="{FF2B5EF4-FFF2-40B4-BE49-F238E27FC236}">
                <a16:creationId xmlns:a16="http://schemas.microsoft.com/office/drawing/2014/main" id="{55DFB909-8F93-7F42-9A36-ED4DFBC442C0}"/>
              </a:ext>
            </a:extLst>
          </p:cNvPr>
          <p:cNvSpPr/>
          <p:nvPr/>
        </p:nvSpPr>
        <p:spPr>
          <a:xfrm>
            <a:off x="4994031" y="4797083"/>
            <a:ext cx="342313" cy="365760"/>
          </a:xfrm>
          <a:custGeom>
            <a:avLst/>
            <a:gdLst>
              <a:gd name="connsiteX0" fmla="*/ 0 w 342313"/>
              <a:gd name="connsiteY0" fmla="*/ 0 h 365760"/>
              <a:gd name="connsiteX1" fmla="*/ 295421 w 342313"/>
              <a:gd name="connsiteY1" fmla="*/ 70339 h 365760"/>
              <a:gd name="connsiteX2" fmla="*/ 337624 w 342313"/>
              <a:gd name="connsiteY2" fmla="*/ 365760 h 365760"/>
            </a:gdLst>
            <a:ahLst/>
            <a:cxnLst>
              <a:cxn ang="0">
                <a:pos x="connsiteX0" y="connsiteY0"/>
              </a:cxn>
              <a:cxn ang="0">
                <a:pos x="connsiteX1" y="connsiteY1"/>
              </a:cxn>
              <a:cxn ang="0">
                <a:pos x="connsiteX2" y="connsiteY2"/>
              </a:cxn>
            </a:cxnLst>
            <a:rect l="l" t="t" r="r" b="b"/>
            <a:pathLst>
              <a:path w="342313" h="365760">
                <a:moveTo>
                  <a:pt x="0" y="0"/>
                </a:moveTo>
                <a:cubicBezTo>
                  <a:pt x="119575" y="4689"/>
                  <a:pt x="239150" y="9379"/>
                  <a:pt x="295421" y="70339"/>
                </a:cubicBezTo>
                <a:cubicBezTo>
                  <a:pt x="351692" y="131299"/>
                  <a:pt x="344658" y="248529"/>
                  <a:pt x="337624" y="36576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3" name="图片 132">
            <a:extLst>
              <a:ext uri="{FF2B5EF4-FFF2-40B4-BE49-F238E27FC236}">
                <a16:creationId xmlns:a16="http://schemas.microsoft.com/office/drawing/2014/main" id="{F05ABAE6-ADA1-554F-96E3-CBDD5162516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6019" y="1209408"/>
            <a:ext cx="1817874" cy="1188930"/>
          </a:xfrm>
          <a:prstGeom prst="rect">
            <a:avLst/>
          </a:prstGeom>
          <a:ln>
            <a:solidFill>
              <a:schemeClr val="bg1">
                <a:lumMod val="9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5347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DF21F0-65D8-0E3E-7BA8-31DF961AC829}"/>
              </a:ext>
            </a:extLst>
          </p:cNvPr>
          <p:cNvSpPr>
            <a:spLocks noGrp="1"/>
          </p:cNvSpPr>
          <p:nvPr>
            <p:ph type="title"/>
          </p:nvPr>
        </p:nvSpPr>
        <p:spPr/>
        <p:txBody>
          <a:bodyPr/>
          <a:lstStyle/>
          <a:p>
            <a:r>
              <a:rPr kumimoji="1" lang="en-US" altLang="zh-CN" dirty="0"/>
              <a:t>Direction #2. Approximating application views</a:t>
            </a:r>
            <a:endParaRPr kumimoji="1" lang="zh-CN" altLang="en-US" dirty="0"/>
          </a:p>
        </p:txBody>
      </p:sp>
      <p:sp>
        <p:nvSpPr>
          <p:cNvPr id="3" name="内容占位符 2">
            <a:extLst>
              <a:ext uri="{FF2B5EF4-FFF2-40B4-BE49-F238E27FC236}">
                <a16:creationId xmlns:a16="http://schemas.microsoft.com/office/drawing/2014/main" id="{DA6ABB06-703E-1BD9-9FA7-ABE6D5BB9411}"/>
              </a:ext>
            </a:extLst>
          </p:cNvPr>
          <p:cNvSpPr>
            <a:spLocks noGrp="1"/>
          </p:cNvSpPr>
          <p:nvPr>
            <p:ph idx="1"/>
          </p:nvPr>
        </p:nvSpPr>
        <p:spPr/>
        <p:txBody>
          <a:bodyPr/>
          <a:lstStyle/>
          <a:p>
            <a:r>
              <a:rPr kumimoji="1" lang="en-US" altLang="zh-CN" dirty="0"/>
              <a:t>Ideal: let system measure what its application observes </a:t>
            </a:r>
          </a:p>
          <a:p>
            <a:r>
              <a:rPr kumimoji="1" lang="en" altLang="zh-CN" dirty="0"/>
              <a:t>Infeasible to completely eliminate differential observability </a:t>
            </a:r>
          </a:p>
          <a:p>
            <a:pPr lvl="1"/>
            <a:r>
              <a:rPr kumimoji="1" lang="en" altLang="zh-CN" dirty="0"/>
              <a:t>due to multi-tenancy and modularity constraints </a:t>
            </a:r>
          </a:p>
          <a:p>
            <a:r>
              <a:rPr kumimoji="1" lang="en" altLang="zh-CN" dirty="0"/>
              <a:t>System sends probes to emulate common application usage </a:t>
            </a:r>
          </a:p>
          <a:p>
            <a:pPr lvl="1"/>
            <a:endParaRPr kumimoji="1" lang="en" altLang="zh-CN" dirty="0"/>
          </a:p>
          <a:p>
            <a:endParaRPr kumimoji="1" lang="zh-CN" altLang="en-US" dirty="0"/>
          </a:p>
        </p:txBody>
      </p:sp>
      <p:sp>
        <p:nvSpPr>
          <p:cNvPr id="4" name="灯片编号占位符 3">
            <a:extLst>
              <a:ext uri="{FF2B5EF4-FFF2-40B4-BE49-F238E27FC236}">
                <a16:creationId xmlns:a16="http://schemas.microsoft.com/office/drawing/2014/main" id="{6BC1D520-7A41-C4DA-418A-2B67DD41F2C5}"/>
              </a:ext>
            </a:extLst>
          </p:cNvPr>
          <p:cNvSpPr>
            <a:spLocks noGrp="1"/>
          </p:cNvSpPr>
          <p:nvPr>
            <p:ph type="sldNum" sz="quarter" idx="12"/>
          </p:nvPr>
        </p:nvSpPr>
        <p:spPr/>
        <p:txBody>
          <a:bodyPr/>
          <a:lstStyle/>
          <a:p>
            <a:fld id="{ADE361C3-C043-4A6E-BDCE-8DA1E7D90A3B}" type="slidenum">
              <a:rPr lang="zh-CN" altLang="en-US" smtClean="0"/>
              <a:pPr/>
              <a:t>90</a:t>
            </a:fld>
            <a:endParaRPr lang="zh-CN" altLang="en-US" dirty="0"/>
          </a:p>
        </p:txBody>
      </p:sp>
      <p:pic>
        <p:nvPicPr>
          <p:cNvPr id="6" name="图片 5" descr="图示&#10;&#10;描述已自动生成">
            <a:extLst>
              <a:ext uri="{FF2B5EF4-FFF2-40B4-BE49-F238E27FC236}">
                <a16:creationId xmlns:a16="http://schemas.microsoft.com/office/drawing/2014/main" id="{38F83E9D-E724-A29E-CB60-1D92DA8D6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3040445"/>
            <a:ext cx="4464496" cy="2612412"/>
          </a:xfrm>
          <a:prstGeom prst="rect">
            <a:avLst/>
          </a:prstGeom>
        </p:spPr>
      </p:pic>
    </p:spTree>
    <p:extLst>
      <p:ext uri="{BB962C8B-B14F-4D97-AF65-F5344CB8AC3E}">
        <p14:creationId xmlns:p14="http://schemas.microsoft.com/office/powerpoint/2010/main" val="2614404777"/>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E2E4C-A692-136F-80C2-B0955502290D}"/>
              </a:ext>
            </a:extLst>
          </p:cNvPr>
          <p:cNvSpPr>
            <a:spLocks noGrp="1"/>
          </p:cNvSpPr>
          <p:nvPr>
            <p:ph type="title"/>
          </p:nvPr>
        </p:nvSpPr>
        <p:spPr/>
        <p:txBody>
          <a:bodyPr/>
          <a:lstStyle/>
          <a:p>
            <a:r>
              <a:rPr kumimoji="1" lang="en-US" altLang="zh-CN" dirty="0"/>
              <a:t>Direction #3. Leverage Power of Scale </a:t>
            </a:r>
            <a:endParaRPr kumimoji="1" lang="zh-CN" altLang="en-US" dirty="0"/>
          </a:p>
        </p:txBody>
      </p:sp>
      <p:sp>
        <p:nvSpPr>
          <p:cNvPr id="3" name="内容占位符 2">
            <a:extLst>
              <a:ext uri="{FF2B5EF4-FFF2-40B4-BE49-F238E27FC236}">
                <a16:creationId xmlns:a16="http://schemas.microsoft.com/office/drawing/2014/main" id="{C44B6F76-46F9-FDE2-6A05-B819FE513FA4}"/>
              </a:ext>
            </a:extLst>
          </p:cNvPr>
          <p:cNvSpPr>
            <a:spLocks noGrp="1"/>
          </p:cNvSpPr>
          <p:nvPr>
            <p:ph idx="1"/>
          </p:nvPr>
        </p:nvSpPr>
        <p:spPr>
          <a:xfrm>
            <a:off x="457200" y="1129308"/>
            <a:ext cx="8507288" cy="3771636"/>
          </a:xfrm>
        </p:spPr>
        <p:txBody>
          <a:bodyPr/>
          <a:lstStyle/>
          <a:p>
            <a:r>
              <a:rPr kumimoji="1" lang="en" altLang="zh-CN" dirty="0"/>
              <a:t>Leveraging the observations from a large number of different components</a:t>
            </a:r>
          </a:p>
          <a:p>
            <a:pPr lvl="1"/>
            <a:r>
              <a:rPr kumimoji="1" lang="en" altLang="zh-CN" dirty="0"/>
              <a:t>To complement each other </a:t>
            </a:r>
          </a:p>
          <a:p>
            <a:r>
              <a:rPr kumimoji="1" lang="en" altLang="zh-CN" dirty="0"/>
              <a:t>Challenge: where to place the observation </a:t>
            </a:r>
          </a:p>
          <a:p>
            <a:pPr lvl="1"/>
            <a:r>
              <a:rPr kumimoji="1" lang="en" altLang="zh-CN" dirty="0"/>
              <a:t>Observable vs. detectable </a:t>
            </a:r>
          </a:p>
          <a:p>
            <a:pPr lvl="2"/>
            <a:r>
              <a:rPr kumimoji="1" lang="en" altLang="zh-CN" sz="1800" dirty="0"/>
              <a:t>Even we find the fault, it may not detect who is responsible </a:t>
            </a:r>
          </a:p>
          <a:p>
            <a:pPr lvl="2"/>
            <a:r>
              <a:rPr kumimoji="1" lang="en" altLang="zh-CN" sz="1800" dirty="0"/>
              <a:t>Example solution: infer signals from many network devices  </a:t>
            </a:r>
            <a:endParaRPr kumimoji="1" lang="zh-CN" altLang="en-US" sz="1800" dirty="0"/>
          </a:p>
        </p:txBody>
      </p:sp>
      <p:sp>
        <p:nvSpPr>
          <p:cNvPr id="4" name="灯片编号占位符 3">
            <a:extLst>
              <a:ext uri="{FF2B5EF4-FFF2-40B4-BE49-F238E27FC236}">
                <a16:creationId xmlns:a16="http://schemas.microsoft.com/office/drawing/2014/main" id="{0CEC33CA-A81E-800A-3C8E-585A9A0234DD}"/>
              </a:ext>
            </a:extLst>
          </p:cNvPr>
          <p:cNvSpPr>
            <a:spLocks noGrp="1"/>
          </p:cNvSpPr>
          <p:nvPr>
            <p:ph type="sldNum" sz="quarter" idx="12"/>
          </p:nvPr>
        </p:nvSpPr>
        <p:spPr/>
        <p:txBody>
          <a:bodyPr/>
          <a:lstStyle/>
          <a:p>
            <a:fld id="{ADE361C3-C043-4A6E-BDCE-8DA1E7D90A3B}" type="slidenum">
              <a:rPr lang="zh-CN" altLang="en-US" smtClean="0"/>
              <a:pPr/>
              <a:t>91</a:t>
            </a:fld>
            <a:endParaRPr lang="zh-CN" altLang="en-US" dirty="0"/>
          </a:p>
        </p:txBody>
      </p:sp>
    </p:spTree>
    <p:extLst>
      <p:ext uri="{BB962C8B-B14F-4D97-AF65-F5344CB8AC3E}">
        <p14:creationId xmlns:p14="http://schemas.microsoft.com/office/powerpoint/2010/main" val="3638198340"/>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
            <a:extLst>
              <a:ext uri="{FF2B5EF4-FFF2-40B4-BE49-F238E27FC236}">
                <a16:creationId xmlns:a16="http://schemas.microsoft.com/office/drawing/2014/main" id="{BC5548FD-FBC1-794B-BC40-ABF55E5C225E}"/>
              </a:ext>
            </a:extLst>
          </p:cNvPr>
          <p:cNvSpPr txBox="1">
            <a:spLocks/>
          </p:cNvSpPr>
          <p:nvPr/>
        </p:nvSpPr>
        <p:spPr>
          <a:xfrm>
            <a:off x="323528" y="3793604"/>
            <a:ext cx="8950795" cy="1507083"/>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200"/>
              </a:spcBef>
              <a:buFont typeface="Arial" pitchFamily="34" charset="0"/>
              <a:buNone/>
              <a:defRPr sz="2000" b="0" kern="1200">
                <a:solidFill>
                  <a:schemeClr val="tx1">
                    <a:tint val="75000"/>
                  </a:schemeClr>
                </a:solidFill>
                <a:latin typeface="+mn-lt"/>
                <a:ea typeface="+mn-ea"/>
                <a:cs typeface="DengXian" charset="0"/>
              </a:defRPr>
            </a:lvl1pPr>
            <a:lvl2pPr marL="457200" indent="0" algn="l"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2pPr>
            <a:lvl3pPr marL="914400" indent="0" algn="l" defTabSz="914400" rtl="0" eaLnBrk="1" latinLnBrk="0" hangingPunct="1">
              <a:lnSpc>
                <a:spcPct val="120000"/>
              </a:lnSpc>
              <a:spcBef>
                <a:spcPct val="20000"/>
              </a:spcBef>
              <a:buFont typeface="Arial" pitchFamily="34" charset="0"/>
              <a:buNone/>
              <a:defRPr sz="1600" kern="1200">
                <a:solidFill>
                  <a:schemeClr val="tx1">
                    <a:tint val="75000"/>
                  </a:schemeClr>
                </a:solidFill>
                <a:latin typeface="+mn-lt"/>
                <a:ea typeface="+mn-ea"/>
                <a:cs typeface="DengXian" charset="0"/>
              </a:defRPr>
            </a:lvl3pPr>
            <a:lvl4pPr marL="13716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4pPr>
            <a:lvl5pPr marL="18288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en-US" altLang="zh-CN" sz="2600" b="1" dirty="0">
                <a:solidFill>
                  <a:schemeClr val="tx1"/>
                </a:solidFill>
              </a:rPr>
              <a:t>Properties every distributed system should consider</a:t>
            </a:r>
          </a:p>
          <a:p>
            <a:r>
              <a:rPr kumimoji="1" lang="en-US" altLang="zh-CN" dirty="0">
                <a:solidFill>
                  <a:schemeClr val="tx1"/>
                </a:solidFill>
              </a:rPr>
              <a:t>We have just briefly talked about consistency &amp; fault tolerance </a:t>
            </a:r>
          </a:p>
          <a:p>
            <a:endParaRPr kumimoji="1" lang="en-US" altLang="zh-CN" sz="2400" dirty="0">
              <a:solidFill>
                <a:schemeClr val="tx1"/>
              </a:solidFill>
            </a:endParaRPr>
          </a:p>
        </p:txBody>
      </p:sp>
    </p:spTree>
    <p:extLst>
      <p:ext uri="{BB962C8B-B14F-4D97-AF65-F5344CB8AC3E}">
        <p14:creationId xmlns:p14="http://schemas.microsoft.com/office/powerpoint/2010/main" val="1257511304"/>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5AD0FC-9570-3C3B-386B-0747C0450A46}"/>
              </a:ext>
            </a:extLst>
          </p:cNvPr>
          <p:cNvSpPr>
            <a:spLocks noGrp="1"/>
          </p:cNvSpPr>
          <p:nvPr>
            <p:ph type="title"/>
          </p:nvPr>
        </p:nvSpPr>
        <p:spPr/>
        <p:txBody>
          <a:bodyPr/>
          <a:lstStyle/>
          <a:p>
            <a:r>
              <a:rPr kumimoji="1" lang="en-US" altLang="zh-CN" dirty="0"/>
              <a:t>Scalability &amp; performance</a:t>
            </a:r>
            <a:endParaRPr kumimoji="1" lang="zh-CN" altLang="en-US" dirty="0"/>
          </a:p>
        </p:txBody>
      </p:sp>
      <p:sp>
        <p:nvSpPr>
          <p:cNvPr id="3" name="内容占位符 2">
            <a:extLst>
              <a:ext uri="{FF2B5EF4-FFF2-40B4-BE49-F238E27FC236}">
                <a16:creationId xmlns:a16="http://schemas.microsoft.com/office/drawing/2014/main" id="{D58A6E8D-1239-E872-56F5-70DFEA95F78B}"/>
              </a:ext>
            </a:extLst>
          </p:cNvPr>
          <p:cNvSpPr>
            <a:spLocks noGrp="1"/>
          </p:cNvSpPr>
          <p:nvPr>
            <p:ph idx="1"/>
          </p:nvPr>
        </p:nvSpPr>
        <p:spPr>
          <a:xfrm>
            <a:off x="457200" y="1129308"/>
            <a:ext cx="8229600" cy="4248472"/>
          </a:xfrm>
        </p:spPr>
        <p:txBody>
          <a:bodyPr/>
          <a:lstStyle/>
          <a:p>
            <a:r>
              <a:rPr kumimoji="1" lang="en-US" altLang="zh-CN" dirty="0"/>
              <a:t>Performance </a:t>
            </a:r>
          </a:p>
          <a:p>
            <a:pPr lvl="1"/>
            <a:r>
              <a:rPr kumimoji="1" lang="en-US" altLang="zh-CN" dirty="0"/>
              <a:t>How fast can we finish a computing job? </a:t>
            </a:r>
          </a:p>
          <a:p>
            <a:pPr lvl="1"/>
            <a:r>
              <a:rPr kumimoji="1" lang="en-US" altLang="zh-CN" dirty="0"/>
              <a:t>Depends on many factors</a:t>
            </a:r>
          </a:p>
          <a:p>
            <a:pPr lvl="2"/>
            <a:r>
              <a:rPr kumimoji="1" lang="en-US" altLang="zh-CN" sz="1800" dirty="0"/>
              <a:t>Algorithms complexity </a:t>
            </a:r>
          </a:p>
          <a:p>
            <a:pPr lvl="2"/>
            <a:r>
              <a:rPr kumimoji="1" lang="en-US" altLang="zh-CN" sz="1800" dirty="0"/>
              <a:t>System implementation </a:t>
            </a:r>
          </a:p>
          <a:p>
            <a:pPr lvl="2"/>
            <a:r>
              <a:rPr kumimoji="1" lang="en-US" altLang="zh-CN" sz="1800" dirty="0"/>
              <a:t>Hardware</a:t>
            </a:r>
          </a:p>
          <a:p>
            <a:r>
              <a:rPr kumimoji="1" lang="en-US" altLang="zh-CN" dirty="0"/>
              <a:t>Scalability</a:t>
            </a:r>
            <a:r>
              <a:rPr kumimoji="1" lang="en-US" altLang="zh-CN" sz="1600" dirty="0"/>
              <a:t> </a:t>
            </a:r>
          </a:p>
          <a:p>
            <a:pPr lvl="1"/>
            <a:r>
              <a:rPr kumimoji="1" lang="en-US" altLang="zh-CN" dirty="0"/>
              <a:t>With more computing resources, can we enjoy a better performance?</a:t>
            </a:r>
          </a:p>
          <a:p>
            <a:pPr lvl="1"/>
            <a:r>
              <a:rPr kumimoji="1" lang="en-US" altLang="zh-CN" dirty="0"/>
              <a:t>With more computing resources, can we support a larger dataset?  </a:t>
            </a:r>
          </a:p>
        </p:txBody>
      </p:sp>
      <p:sp>
        <p:nvSpPr>
          <p:cNvPr id="4" name="灯片编号占位符 3">
            <a:extLst>
              <a:ext uri="{FF2B5EF4-FFF2-40B4-BE49-F238E27FC236}">
                <a16:creationId xmlns:a16="http://schemas.microsoft.com/office/drawing/2014/main" id="{647EC524-5B7C-8FE9-9CA8-40BC77EE5429}"/>
              </a:ext>
            </a:extLst>
          </p:cNvPr>
          <p:cNvSpPr>
            <a:spLocks noGrp="1"/>
          </p:cNvSpPr>
          <p:nvPr>
            <p:ph type="sldNum" sz="quarter" idx="12"/>
          </p:nvPr>
        </p:nvSpPr>
        <p:spPr/>
        <p:txBody>
          <a:bodyPr/>
          <a:lstStyle/>
          <a:p>
            <a:fld id="{ADE361C3-C043-4A6E-BDCE-8DA1E7D90A3B}" type="slidenum">
              <a:rPr lang="zh-CN" altLang="en-US" smtClean="0"/>
              <a:pPr/>
              <a:t>93</a:t>
            </a:fld>
            <a:endParaRPr lang="zh-CN" altLang="en-US" dirty="0"/>
          </a:p>
        </p:txBody>
      </p:sp>
    </p:spTree>
    <p:extLst>
      <p:ext uri="{BB962C8B-B14F-4D97-AF65-F5344CB8AC3E}">
        <p14:creationId xmlns:p14="http://schemas.microsoft.com/office/powerpoint/2010/main" val="3824580254"/>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FE9078-9595-4D47-AE64-4201105EE7CD}"/>
              </a:ext>
            </a:extLst>
          </p:cNvPr>
          <p:cNvSpPr>
            <a:spLocks noGrp="1"/>
          </p:cNvSpPr>
          <p:nvPr>
            <p:ph type="title"/>
          </p:nvPr>
        </p:nvSpPr>
        <p:spPr/>
        <p:txBody>
          <a:bodyPr/>
          <a:lstStyle/>
          <a:p>
            <a:r>
              <a:rPr kumimoji="1" lang="en-US" altLang="zh-CN" dirty="0"/>
              <a:t>Why can scalability typically improve performance? </a:t>
            </a:r>
            <a:endParaRPr kumimoji="1" lang="zh-CN" altLang="en-US" dirty="0"/>
          </a:p>
        </p:txBody>
      </p:sp>
      <p:sp>
        <p:nvSpPr>
          <p:cNvPr id="3" name="内容占位符 2">
            <a:extLst>
              <a:ext uri="{FF2B5EF4-FFF2-40B4-BE49-F238E27FC236}">
                <a16:creationId xmlns:a16="http://schemas.microsoft.com/office/drawing/2014/main" id="{18E44BA0-675F-134B-8E73-69C59B3B0216}"/>
              </a:ext>
            </a:extLst>
          </p:cNvPr>
          <p:cNvSpPr>
            <a:spLocks noGrp="1"/>
          </p:cNvSpPr>
          <p:nvPr>
            <p:ph idx="1"/>
          </p:nvPr>
        </p:nvSpPr>
        <p:spPr>
          <a:xfrm>
            <a:off x="457200" y="1129308"/>
            <a:ext cx="8229600" cy="1463124"/>
          </a:xfrm>
        </p:spPr>
        <p:txBody>
          <a:bodyPr/>
          <a:lstStyle/>
          <a:p>
            <a:r>
              <a:rPr kumimoji="1" lang="en-US" altLang="zh-CN" dirty="0"/>
              <a:t>Concurrency: apps run on multiple sources (e.g., CPU) concurrently </a:t>
            </a:r>
          </a:p>
          <a:p>
            <a:pPr lvl="1"/>
            <a:r>
              <a:rPr kumimoji="1" lang="en-US" altLang="zh-CN" dirty="0"/>
              <a:t>Scale-up: run computations using multiple threads concurrently </a:t>
            </a:r>
          </a:p>
          <a:p>
            <a:pPr lvl="1"/>
            <a:r>
              <a:rPr kumimoji="1" lang="en-US" altLang="zh-CN" dirty="0"/>
              <a:t>Scale-out: run computations using multiple machines concurrently </a:t>
            </a:r>
            <a:endParaRPr kumimoji="1" lang="zh-CN" altLang="en-US" dirty="0"/>
          </a:p>
        </p:txBody>
      </p:sp>
      <p:sp>
        <p:nvSpPr>
          <p:cNvPr id="4" name="灯片编号占位符 3">
            <a:extLst>
              <a:ext uri="{FF2B5EF4-FFF2-40B4-BE49-F238E27FC236}">
                <a16:creationId xmlns:a16="http://schemas.microsoft.com/office/drawing/2014/main" id="{DDCA007E-0613-0849-AA5C-C4BCB106FB20}"/>
              </a:ext>
            </a:extLst>
          </p:cNvPr>
          <p:cNvSpPr>
            <a:spLocks noGrp="1"/>
          </p:cNvSpPr>
          <p:nvPr>
            <p:ph type="sldNum" sz="quarter" idx="12"/>
          </p:nvPr>
        </p:nvSpPr>
        <p:spPr/>
        <p:txBody>
          <a:bodyPr/>
          <a:lstStyle/>
          <a:p>
            <a:fld id="{ADE361C3-C043-4A6E-BDCE-8DA1E7D90A3B}" type="slidenum">
              <a:rPr lang="zh-CN" altLang="en-US" smtClean="0"/>
              <a:t>94</a:t>
            </a:fld>
            <a:endParaRPr lang="zh-CN" altLang="en-US"/>
          </a:p>
        </p:txBody>
      </p:sp>
      <p:pic>
        <p:nvPicPr>
          <p:cNvPr id="1026" name="Picture 2" descr="High-Performance Computing Clusters (HPCC)">
            <a:extLst>
              <a:ext uri="{FF2B5EF4-FFF2-40B4-BE49-F238E27FC236}">
                <a16:creationId xmlns:a16="http://schemas.microsoft.com/office/drawing/2014/main" id="{8807B1BD-B53F-7245-9E2E-464374F86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094" y="3696805"/>
            <a:ext cx="3735636" cy="146312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7046F170-EE63-FC4B-AB7E-58ABA103E7A8}"/>
              </a:ext>
            </a:extLst>
          </p:cNvPr>
          <p:cNvSpPr/>
          <p:nvPr/>
        </p:nvSpPr>
        <p:spPr>
          <a:xfrm>
            <a:off x="6062926" y="3252123"/>
            <a:ext cx="1146468" cy="369332"/>
          </a:xfrm>
          <a:prstGeom prst="rect">
            <a:avLst/>
          </a:prstGeom>
        </p:spPr>
        <p:txBody>
          <a:bodyPr wrap="none">
            <a:spAutoFit/>
          </a:bodyPr>
          <a:lstStyle/>
          <a:p>
            <a:r>
              <a:rPr kumimoji="1" lang="en-US" altLang="zh-CN" dirty="0"/>
              <a:t>Scale out</a:t>
            </a:r>
            <a:endParaRPr lang="zh-CN" altLang="en-US" dirty="0"/>
          </a:p>
        </p:txBody>
      </p:sp>
      <p:pic>
        <p:nvPicPr>
          <p:cNvPr id="1028" name="Picture 4" descr="MULTI-CORE PROCESSORS. Multicore processors | by Neel Malwatkar | Nerd For  Tech | Medium">
            <a:extLst>
              <a:ext uri="{FF2B5EF4-FFF2-40B4-BE49-F238E27FC236}">
                <a16:creationId xmlns:a16="http://schemas.microsoft.com/office/drawing/2014/main" id="{8A685941-53C1-014B-8E4B-E29DEFFD8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59772"/>
            <a:ext cx="3474380" cy="173719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2B6F3E4C-D8BF-9845-9375-76F7F0C9D70D}"/>
              </a:ext>
            </a:extLst>
          </p:cNvPr>
          <p:cNvSpPr/>
          <p:nvPr/>
        </p:nvSpPr>
        <p:spPr>
          <a:xfrm>
            <a:off x="1512698" y="3252123"/>
            <a:ext cx="1082348" cy="369332"/>
          </a:xfrm>
          <a:prstGeom prst="rect">
            <a:avLst/>
          </a:prstGeom>
        </p:spPr>
        <p:txBody>
          <a:bodyPr wrap="none">
            <a:spAutoFit/>
          </a:bodyPr>
          <a:lstStyle/>
          <a:p>
            <a:r>
              <a:rPr kumimoji="1" lang="en-US" altLang="zh-CN" dirty="0"/>
              <a:t>Scale up</a:t>
            </a:r>
            <a:endParaRPr lang="zh-CN" altLang="en-US" dirty="0"/>
          </a:p>
        </p:txBody>
      </p:sp>
      <p:sp>
        <p:nvSpPr>
          <p:cNvPr id="13" name="Rectangle 4">
            <a:extLst>
              <a:ext uri="{FF2B5EF4-FFF2-40B4-BE49-F238E27FC236}">
                <a16:creationId xmlns:a16="http://schemas.microsoft.com/office/drawing/2014/main" id="{54036BBD-E5A8-F249-B795-FF12F907B477}"/>
              </a:ext>
            </a:extLst>
          </p:cNvPr>
          <p:cNvSpPr/>
          <p:nvPr/>
        </p:nvSpPr>
        <p:spPr>
          <a:xfrm>
            <a:off x="1772119" y="2479094"/>
            <a:ext cx="5304962" cy="405683"/>
          </a:xfrm>
          <a:prstGeom prst="rect">
            <a:avLst/>
          </a:prstGeom>
          <a:solidFill>
            <a:srgbClr val="F5FED6"/>
          </a:solidFill>
          <a:effectLst>
            <a:outerShdw blurRad="63500" sx="102000" sy="102000" algn="ctr" rotWithShape="0">
              <a:prstClr val="black">
                <a:alpha val="40000"/>
              </a:prstClr>
            </a:outerShdw>
          </a:effectLst>
        </p:spPr>
        <p:txBody>
          <a:bodyPr wrap="square" lIns="72000" tIns="0" rIns="72000" bIns="36000">
            <a:spAutoFit/>
          </a:bodyPr>
          <a:lstStyle/>
          <a:p>
            <a:pPr marL="441325" lvl="0" indent="-384175" algn="ctr" fontAlgn="auto">
              <a:spcBef>
                <a:spcPct val="20000"/>
              </a:spcBef>
              <a:spcAft>
                <a:spcPts val="0"/>
              </a:spcAft>
              <a:buClr>
                <a:srgbClr val="FF0066"/>
              </a:buClr>
            </a:pPr>
            <a:r>
              <a:rPr lang="en-US" altLang="zh-CN" sz="2400" dirty="0">
                <a:solidFill>
                  <a:prstClr val="black"/>
                </a:solidFill>
                <a:latin typeface="Eras Medium ITC" pitchFamily="34" charset="0"/>
                <a:ea typeface="Verdana" pitchFamily="34" charset="0"/>
                <a:cs typeface="Verdana" pitchFamily="34" charset="0"/>
              </a:rPr>
              <a:t>However, taming concurrency is hard </a:t>
            </a:r>
          </a:p>
        </p:txBody>
      </p:sp>
    </p:spTree>
    <p:extLst>
      <p:ext uri="{BB962C8B-B14F-4D97-AF65-F5344CB8AC3E}">
        <p14:creationId xmlns:p14="http://schemas.microsoft.com/office/powerpoint/2010/main" val="4269316495"/>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7AE636-E1B0-17C2-5D97-A2F3D03B6A4D}"/>
              </a:ext>
            </a:extLst>
          </p:cNvPr>
          <p:cNvSpPr>
            <a:spLocks noGrp="1"/>
          </p:cNvSpPr>
          <p:nvPr>
            <p:ph type="title"/>
          </p:nvPr>
        </p:nvSpPr>
        <p:spPr/>
        <p:txBody>
          <a:bodyPr/>
          <a:lstStyle/>
          <a:p>
            <a:endParaRPr kumimoji="1" lang="zh-CN" altLang="en-US"/>
          </a:p>
        </p:txBody>
      </p:sp>
      <p:pic>
        <p:nvPicPr>
          <p:cNvPr id="6" name="内容占位符 5" descr="表格&#10;&#10;描述已自动生成">
            <a:extLst>
              <a:ext uri="{FF2B5EF4-FFF2-40B4-BE49-F238E27FC236}">
                <a16:creationId xmlns:a16="http://schemas.microsoft.com/office/drawing/2014/main" id="{61803FF2-69F9-5363-18EA-8ABFE4A92C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3038" y="542107"/>
            <a:ext cx="7200800" cy="5059126"/>
          </a:xfrm>
        </p:spPr>
      </p:pic>
      <p:sp>
        <p:nvSpPr>
          <p:cNvPr id="4" name="灯片编号占位符 3">
            <a:extLst>
              <a:ext uri="{FF2B5EF4-FFF2-40B4-BE49-F238E27FC236}">
                <a16:creationId xmlns:a16="http://schemas.microsoft.com/office/drawing/2014/main" id="{B01B4CBF-700C-E559-9D01-3F56F885D686}"/>
              </a:ext>
            </a:extLst>
          </p:cNvPr>
          <p:cNvSpPr>
            <a:spLocks noGrp="1"/>
          </p:cNvSpPr>
          <p:nvPr>
            <p:ph type="sldNum" sz="quarter" idx="12"/>
          </p:nvPr>
        </p:nvSpPr>
        <p:spPr/>
        <p:txBody>
          <a:bodyPr/>
          <a:lstStyle/>
          <a:p>
            <a:fld id="{ADE361C3-C043-4A6E-BDCE-8DA1E7D90A3B}" type="slidenum">
              <a:rPr lang="zh-CN" altLang="en-US" smtClean="0"/>
              <a:pPr/>
              <a:t>95</a:t>
            </a:fld>
            <a:endParaRPr lang="zh-CN" altLang="en-US" dirty="0"/>
          </a:p>
        </p:txBody>
      </p:sp>
    </p:spTree>
    <p:extLst>
      <p:ext uri="{BB962C8B-B14F-4D97-AF65-F5344CB8AC3E}">
        <p14:creationId xmlns:p14="http://schemas.microsoft.com/office/powerpoint/2010/main" val="2846004626"/>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4A02BE-E6A2-14A9-6802-16FD3497607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15A192E-3A54-340B-C272-7CF38DEE00CD}"/>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91D0D2AF-CCFE-6CCA-FEF6-615141D97E8B}"/>
              </a:ext>
            </a:extLst>
          </p:cNvPr>
          <p:cNvSpPr>
            <a:spLocks noGrp="1"/>
          </p:cNvSpPr>
          <p:nvPr>
            <p:ph type="sldNum" sz="quarter" idx="12"/>
          </p:nvPr>
        </p:nvSpPr>
        <p:spPr/>
        <p:txBody>
          <a:bodyPr/>
          <a:lstStyle/>
          <a:p>
            <a:fld id="{ADE361C3-C043-4A6E-BDCE-8DA1E7D90A3B}" type="slidenum">
              <a:rPr lang="zh-CN" altLang="en-US" smtClean="0"/>
              <a:pPr/>
              <a:t>96</a:t>
            </a:fld>
            <a:endParaRPr lang="zh-CN" altLang="en-US" dirty="0"/>
          </a:p>
        </p:txBody>
      </p:sp>
      <p:pic>
        <p:nvPicPr>
          <p:cNvPr id="5" name="图片 4">
            <a:extLst>
              <a:ext uri="{FF2B5EF4-FFF2-40B4-BE49-F238E27FC236}">
                <a16:creationId xmlns:a16="http://schemas.microsoft.com/office/drawing/2014/main" id="{57F8484A-6C38-764D-D727-B3B2B3C0FBC0}"/>
              </a:ext>
            </a:extLst>
          </p:cNvPr>
          <p:cNvPicPr>
            <a:picLocks noChangeAspect="1"/>
          </p:cNvPicPr>
          <p:nvPr/>
        </p:nvPicPr>
        <p:blipFill>
          <a:blip r:embed="rId2"/>
          <a:stretch>
            <a:fillRect/>
          </a:stretch>
        </p:blipFill>
        <p:spPr>
          <a:xfrm>
            <a:off x="685800" y="54339"/>
            <a:ext cx="7772400" cy="5606321"/>
          </a:xfrm>
          <a:prstGeom prst="rect">
            <a:avLst/>
          </a:prstGeom>
        </p:spPr>
      </p:pic>
    </p:spTree>
    <p:extLst>
      <p:ext uri="{BB962C8B-B14F-4D97-AF65-F5344CB8AC3E}">
        <p14:creationId xmlns:p14="http://schemas.microsoft.com/office/powerpoint/2010/main" val="3993815354"/>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798525-DA86-9F8C-6615-1EB4B7E8E98D}"/>
              </a:ext>
            </a:extLst>
          </p:cNvPr>
          <p:cNvSpPr>
            <a:spLocks noGrp="1"/>
          </p:cNvSpPr>
          <p:nvPr>
            <p:ph type="title"/>
          </p:nvPr>
        </p:nvSpPr>
        <p:spPr/>
        <p:txBody>
          <a:bodyPr/>
          <a:lstStyle/>
          <a:p>
            <a:r>
              <a:rPr kumimoji="1" lang="en-US" altLang="zh-CN" dirty="0"/>
              <a:t>Question: which system is better? </a:t>
            </a:r>
            <a:endParaRPr kumimoji="1" lang="zh-CN" altLang="en-US" dirty="0"/>
          </a:p>
        </p:txBody>
      </p:sp>
      <p:pic>
        <p:nvPicPr>
          <p:cNvPr id="6" name="内容占位符 5" descr="图示&#10;&#10;中度可信度描述已自动生成">
            <a:extLst>
              <a:ext uri="{FF2B5EF4-FFF2-40B4-BE49-F238E27FC236}">
                <a16:creationId xmlns:a16="http://schemas.microsoft.com/office/drawing/2014/main" id="{45510023-A4A7-DF01-33D6-0B0D27D21DF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1750"/>
          <a:stretch/>
        </p:blipFill>
        <p:spPr>
          <a:xfrm>
            <a:off x="457200" y="1573491"/>
            <a:ext cx="3970784" cy="3279287"/>
          </a:xfrm>
        </p:spPr>
      </p:pic>
      <p:sp>
        <p:nvSpPr>
          <p:cNvPr id="4" name="灯片编号占位符 3">
            <a:extLst>
              <a:ext uri="{FF2B5EF4-FFF2-40B4-BE49-F238E27FC236}">
                <a16:creationId xmlns:a16="http://schemas.microsoft.com/office/drawing/2014/main" id="{CCC501D2-37D8-ED46-D5DA-2278AB9CAFCE}"/>
              </a:ext>
            </a:extLst>
          </p:cNvPr>
          <p:cNvSpPr>
            <a:spLocks noGrp="1"/>
          </p:cNvSpPr>
          <p:nvPr>
            <p:ph type="sldNum" sz="quarter" idx="12"/>
          </p:nvPr>
        </p:nvSpPr>
        <p:spPr/>
        <p:txBody>
          <a:bodyPr/>
          <a:lstStyle/>
          <a:p>
            <a:fld id="{ADE361C3-C043-4A6E-BDCE-8DA1E7D90A3B}" type="slidenum">
              <a:rPr lang="zh-CN" altLang="en-US" smtClean="0"/>
              <a:pPr/>
              <a:t>97</a:t>
            </a:fld>
            <a:endParaRPr lang="zh-CN" altLang="en-US" dirty="0"/>
          </a:p>
        </p:txBody>
      </p:sp>
    </p:spTree>
    <p:extLst>
      <p:ext uri="{BB962C8B-B14F-4D97-AF65-F5344CB8AC3E}">
        <p14:creationId xmlns:p14="http://schemas.microsoft.com/office/powerpoint/2010/main" val="443694871"/>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798525-DA86-9F8C-6615-1EB4B7E8E98D}"/>
              </a:ext>
            </a:extLst>
          </p:cNvPr>
          <p:cNvSpPr>
            <a:spLocks noGrp="1"/>
          </p:cNvSpPr>
          <p:nvPr>
            <p:ph type="title"/>
          </p:nvPr>
        </p:nvSpPr>
        <p:spPr/>
        <p:txBody>
          <a:bodyPr/>
          <a:lstStyle/>
          <a:p>
            <a:r>
              <a:rPr kumimoji="1" lang="en-US" altLang="zh-CN" dirty="0"/>
              <a:t>Question: which system is better? </a:t>
            </a:r>
            <a:endParaRPr kumimoji="1" lang="zh-CN" altLang="en-US" dirty="0"/>
          </a:p>
        </p:txBody>
      </p:sp>
      <p:pic>
        <p:nvPicPr>
          <p:cNvPr id="6" name="内容占位符 5" descr="图示&#10;&#10;中度可信度描述已自动生成">
            <a:extLst>
              <a:ext uri="{FF2B5EF4-FFF2-40B4-BE49-F238E27FC236}">
                <a16:creationId xmlns:a16="http://schemas.microsoft.com/office/drawing/2014/main" id="{45510023-A4A7-DF01-33D6-0B0D27D21D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73491"/>
            <a:ext cx="8229600" cy="3279287"/>
          </a:xfrm>
        </p:spPr>
      </p:pic>
      <p:sp>
        <p:nvSpPr>
          <p:cNvPr id="4" name="灯片编号占位符 3">
            <a:extLst>
              <a:ext uri="{FF2B5EF4-FFF2-40B4-BE49-F238E27FC236}">
                <a16:creationId xmlns:a16="http://schemas.microsoft.com/office/drawing/2014/main" id="{CCC501D2-37D8-ED46-D5DA-2278AB9CAFCE}"/>
              </a:ext>
            </a:extLst>
          </p:cNvPr>
          <p:cNvSpPr>
            <a:spLocks noGrp="1"/>
          </p:cNvSpPr>
          <p:nvPr>
            <p:ph type="sldNum" sz="quarter" idx="12"/>
          </p:nvPr>
        </p:nvSpPr>
        <p:spPr/>
        <p:txBody>
          <a:bodyPr/>
          <a:lstStyle/>
          <a:p>
            <a:fld id="{ADE361C3-C043-4A6E-BDCE-8DA1E7D90A3B}" type="slidenum">
              <a:rPr lang="zh-CN" altLang="en-US" smtClean="0"/>
              <a:pPr/>
              <a:t>98</a:t>
            </a:fld>
            <a:endParaRPr lang="zh-CN" altLang="en-US" dirty="0"/>
          </a:p>
        </p:txBody>
      </p:sp>
    </p:spTree>
    <p:extLst>
      <p:ext uri="{BB962C8B-B14F-4D97-AF65-F5344CB8AC3E}">
        <p14:creationId xmlns:p14="http://schemas.microsoft.com/office/powerpoint/2010/main" val="1581708994"/>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D89C4-1EFE-9096-23AC-6B7AFBF099E9}"/>
              </a:ext>
            </a:extLst>
          </p:cNvPr>
          <p:cNvSpPr>
            <a:spLocks noGrp="1"/>
          </p:cNvSpPr>
          <p:nvPr>
            <p:ph type="title"/>
          </p:nvPr>
        </p:nvSpPr>
        <p:spPr/>
        <p:txBody>
          <a:bodyPr/>
          <a:lstStyle/>
          <a:p>
            <a:r>
              <a:rPr kumimoji="1" lang="en-US" altLang="zh-CN" dirty="0"/>
              <a:t>Workload: graph processing </a:t>
            </a:r>
            <a:endParaRPr kumimoji="1" lang="zh-CN" altLang="en-US" dirty="0"/>
          </a:p>
        </p:txBody>
      </p:sp>
      <p:pic>
        <p:nvPicPr>
          <p:cNvPr id="6" name="内容占位符 5" descr="图示&#10;&#10;描述已自动生成">
            <a:extLst>
              <a:ext uri="{FF2B5EF4-FFF2-40B4-BE49-F238E27FC236}">
                <a16:creationId xmlns:a16="http://schemas.microsoft.com/office/drawing/2014/main" id="{217D1B0A-3650-99F0-A1FB-05FB93FD06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1070" y="1128713"/>
            <a:ext cx="4941859" cy="3771900"/>
          </a:xfrm>
        </p:spPr>
      </p:pic>
      <p:sp>
        <p:nvSpPr>
          <p:cNvPr id="4" name="灯片编号占位符 3">
            <a:extLst>
              <a:ext uri="{FF2B5EF4-FFF2-40B4-BE49-F238E27FC236}">
                <a16:creationId xmlns:a16="http://schemas.microsoft.com/office/drawing/2014/main" id="{5F4156E9-E74C-7B1A-E405-FF844A37CED3}"/>
              </a:ext>
            </a:extLst>
          </p:cNvPr>
          <p:cNvSpPr>
            <a:spLocks noGrp="1"/>
          </p:cNvSpPr>
          <p:nvPr>
            <p:ph type="sldNum" sz="quarter" idx="12"/>
          </p:nvPr>
        </p:nvSpPr>
        <p:spPr/>
        <p:txBody>
          <a:bodyPr/>
          <a:lstStyle/>
          <a:p>
            <a:fld id="{ADE361C3-C043-4A6E-BDCE-8DA1E7D90A3B}" type="slidenum">
              <a:rPr lang="zh-CN" altLang="en-US" smtClean="0"/>
              <a:pPr/>
              <a:t>99</a:t>
            </a:fld>
            <a:endParaRPr lang="zh-CN" altLang="en-US" dirty="0"/>
          </a:p>
        </p:txBody>
      </p:sp>
    </p:spTree>
    <p:extLst>
      <p:ext uri="{BB962C8B-B14F-4D97-AF65-F5344CB8AC3E}">
        <p14:creationId xmlns:p14="http://schemas.microsoft.com/office/powerpoint/2010/main" val="3857470292"/>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1"/>
          </a:solidFill>
          <a:tailEnd type="arrow" w="lg" len="lg"/>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JTU-Red" id="{D8CCD1CF-4E9C-2949-907F-EF4853CAD992}" vid="{47F94616-763E-7D43-9BB0-722503DC19A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SJTU-Red</Template>
  <TotalTime>41662</TotalTime>
  <Words>6828</Words>
  <Application>Microsoft Macintosh PowerPoint</Application>
  <PresentationFormat>全屏显示(16:10)</PresentationFormat>
  <Paragraphs>1518</Paragraphs>
  <Slides>135</Slides>
  <Notes>87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135</vt:i4>
      </vt:variant>
    </vt:vector>
  </HeadingPairs>
  <TitlesOfParts>
    <vt:vector size="148" baseType="lpstr">
      <vt:lpstr>-apple-system</vt:lpstr>
      <vt:lpstr>DengXian</vt:lpstr>
      <vt:lpstr>微软雅黑</vt:lpstr>
      <vt:lpstr>微软雅黑</vt:lpstr>
      <vt:lpstr>ErasITC</vt:lpstr>
      <vt:lpstr>TimesNewRomanPS</vt:lpstr>
      <vt:lpstr>Arial</vt:lpstr>
      <vt:lpstr>Calibri</vt:lpstr>
      <vt:lpstr>Consolas</vt:lpstr>
      <vt:lpstr>Courier New</vt:lpstr>
      <vt:lpstr>Eras Medium ITC</vt:lpstr>
      <vt:lpstr>Wingdings</vt:lpstr>
      <vt:lpstr>1_Office 主题​​</vt:lpstr>
      <vt:lpstr>Scalability in Practice:  a Highly scalable web app</vt:lpstr>
      <vt:lpstr>Scalable web apps are everywhere: pre-AI era</vt:lpstr>
      <vt:lpstr>Scalable web apps are everywhere: AI era</vt:lpstr>
      <vt:lpstr>Transparent scale is challenging </vt:lpstr>
      <vt:lpstr>Scalability is everywhere in computing systems</vt:lpstr>
      <vt:lpstr>Example: Bitter Lesson </vt:lpstr>
      <vt:lpstr>Yet, the key principles &amp; techniques in building scalable system is similar: i.e., we need to build a distributed (and parallel) system </vt:lpstr>
      <vt:lpstr>Case study:  An e-commerce web application</vt:lpstr>
      <vt:lpstr>Each click needs thousands of servers to cooperate</vt:lpstr>
      <vt:lpstr>How to build Taobao on a single machine (in old days)? </vt:lpstr>
      <vt:lpstr>Using one server to build Taobao</vt:lpstr>
      <vt:lpstr>The architecture of LAMP scales poorly! </vt:lpstr>
      <vt:lpstr>Step #1 for scalability: disaggregating application &amp; data </vt:lpstr>
      <vt:lpstr>Step #2 Avoid the slow data accesses? Caching</vt:lpstr>
      <vt:lpstr>Case study of distributed cache server: Memcached </vt:lpstr>
      <vt:lpstr>Case study of distributed cache server: Memcached  </vt:lpstr>
      <vt:lpstr>The architecture of LAMP scales poorly! </vt:lpstr>
      <vt:lpstr>Step #3 for scalability: more app servers</vt:lpstr>
      <vt:lpstr>Step #3 for scalability: How to do the load balance? </vt:lpstr>
      <vt:lpstr>Step #4 for scalability: distributed databases </vt:lpstr>
      <vt:lpstr>Step #5 for scalability: distributed file system </vt:lpstr>
      <vt:lpstr>Summary: scalable website so far </vt:lpstr>
      <vt:lpstr>Step #6 for scalability: using CDN</vt:lpstr>
      <vt:lpstr>Step #7 for scalability: separate different applications </vt:lpstr>
      <vt:lpstr>How to handle complex requests? </vt:lpstr>
      <vt:lpstr>Use distributed computing frameworks for complex queries</vt:lpstr>
      <vt:lpstr>Step #7: separated applications + distributed computing</vt:lpstr>
      <vt:lpstr>Computation frameworks to support different services</vt:lpstr>
      <vt:lpstr>A scalable website: powered by distributed (parallel) systems!</vt:lpstr>
      <vt:lpstr>PowerPoint 演示文稿</vt:lpstr>
      <vt:lpstr>Scalable websites are powered by modern datacenters</vt:lpstr>
      <vt:lpstr>Datacenters that power the scalable website</vt:lpstr>
      <vt:lpstr>Datacenters are geo-replicated </vt:lpstr>
      <vt:lpstr>PowerPoint 演示文稿</vt:lpstr>
      <vt:lpstr>Fault is common: fault, error, failure</vt:lpstr>
      <vt:lpstr>Fault is common</vt:lpstr>
      <vt:lpstr>Fault is common</vt:lpstr>
      <vt:lpstr>Fault is common</vt:lpstr>
      <vt:lpstr>Faults and partial failures</vt:lpstr>
      <vt:lpstr>Partial failures are hard to identify </vt:lpstr>
      <vt:lpstr>Example: unreliable network</vt:lpstr>
      <vt:lpstr>Example: unreliable network</vt:lpstr>
      <vt:lpstr>Another common fault: network partition</vt:lpstr>
      <vt:lpstr>Another common fault: network partition</vt:lpstr>
      <vt:lpstr>Another common fault: network partition</vt:lpstr>
      <vt:lpstr>Another common fault: network partition</vt:lpstr>
      <vt:lpstr>PowerPoint 演示文稿</vt:lpstr>
      <vt:lpstr>PowerPoint 演示文稿</vt:lpstr>
      <vt:lpstr>PowerPoint 演示文稿</vt:lpstr>
      <vt:lpstr>PowerPoint 演示文稿</vt:lpstr>
      <vt:lpstr>PowerPoint 演示文稿</vt:lpstr>
      <vt:lpstr>PowerPoint 演示文稿</vt:lpstr>
      <vt:lpstr>Yet, large-scale systems can be highly available </vt:lpstr>
      <vt:lpstr>Availability and reliability</vt:lpstr>
      <vt:lpstr>Achieving high availability: handling failures w/ replications</vt:lpstr>
      <vt:lpstr>Challenge: consistency</vt:lpstr>
      <vt:lpstr>Challenge: consistency</vt:lpstr>
      <vt:lpstr>Challenge: consistency</vt:lpstr>
      <vt:lpstr>Challenge: consistency</vt:lpstr>
      <vt:lpstr>Achieving high availability: handling failures </vt:lpstr>
      <vt:lpstr>Achieving high availability: handling failures via retry</vt:lpstr>
      <vt:lpstr>PowerPoint 演示文稿</vt:lpstr>
      <vt:lpstr>CAP: an example</vt:lpstr>
      <vt:lpstr>The CAP theorem: 2 out of 3</vt:lpstr>
      <vt:lpstr>Partition Tolerance</vt:lpstr>
      <vt:lpstr>CAP: not a Binary Decision</vt:lpstr>
      <vt:lpstr>PowerPoint 演示文稿</vt:lpstr>
      <vt:lpstr>Fault-tolerance methods have been well-studied </vt:lpstr>
      <vt:lpstr>Gray failure </vt:lpstr>
      <vt:lpstr>Gray failure </vt:lpstr>
      <vt:lpstr>Gray failure </vt:lpstr>
      <vt:lpstr>Case #1. Redundancy in Datacenter Network (1) </vt:lpstr>
      <vt:lpstr>Case #1. Redundancy in Datacenter Network (1) s</vt:lpstr>
      <vt:lpstr>Case #1. Redundancy in Datacenter Network (1) s</vt:lpstr>
      <vt:lpstr>Case #1. Redundancy in Datacenter Network (1) s</vt:lpstr>
      <vt:lpstr>Case #1. Redundancy in Datacenter Network (1) s</vt:lpstr>
      <vt:lpstr>Case #1. Redundancy in Datacenter Network (2) s</vt:lpstr>
      <vt:lpstr>Case #1. Redundancy in Datacenter Network (2) s</vt:lpstr>
      <vt:lpstr>Case #1. Redundancy in Datacenter Network (3) s</vt:lpstr>
      <vt:lpstr>Case #2. Failure detector </vt:lpstr>
      <vt:lpstr>Case #2. Failure detector </vt:lpstr>
      <vt:lpstr>Case #2. Failure detector </vt:lpstr>
      <vt:lpstr>Case #2. Failure detector </vt:lpstr>
      <vt:lpstr>Case #2. Failure detector </vt:lpstr>
      <vt:lpstr>Case #2. Failure detector </vt:lpstr>
      <vt:lpstr>Gray failure trait: Differential Observability </vt:lpstr>
      <vt:lpstr>Gray failure trait: Differential Observability </vt:lpstr>
      <vt:lpstr>Applying the model </vt:lpstr>
      <vt:lpstr>Direction #1. Close observation gap </vt:lpstr>
      <vt:lpstr>Direction #2. Approximating application views</vt:lpstr>
      <vt:lpstr>Direction #3. Leverage Power of Scale </vt:lpstr>
      <vt:lpstr>PowerPoint 演示文稿</vt:lpstr>
      <vt:lpstr>Scalability &amp; performance</vt:lpstr>
      <vt:lpstr>Why can scalability typically improve performance? </vt:lpstr>
      <vt:lpstr>PowerPoint 演示文稿</vt:lpstr>
      <vt:lpstr>PowerPoint 演示文稿</vt:lpstr>
      <vt:lpstr>Question: which system is better? </vt:lpstr>
      <vt:lpstr>Question: which system is better? </vt:lpstr>
      <vt:lpstr>Workload: graph processing </vt:lpstr>
      <vt:lpstr>Workload: graph processing </vt:lpstr>
      <vt:lpstr>What can go wrong? </vt:lpstr>
      <vt:lpstr>PowerPoint 演示文稿</vt:lpstr>
      <vt:lpstr>ACID properties </vt:lpstr>
      <vt:lpstr>Atomicity: all-or-nothing atomicity</vt:lpstr>
      <vt:lpstr>Atomicity can break even under a single machine </vt:lpstr>
      <vt:lpstr>ACID properties </vt:lpstr>
      <vt:lpstr>Isolation: before-or-after atomicity </vt:lpstr>
      <vt:lpstr>Example: bank account deposit</vt:lpstr>
      <vt:lpstr>Problem</vt:lpstr>
      <vt:lpstr>Problem: missing updates </vt:lpstr>
      <vt:lpstr>Core problem: atomicity of the + operator </vt:lpstr>
      <vt:lpstr>Core problem: atomicity of the + operator </vt:lpstr>
      <vt:lpstr>Core problem: atomicity of the + operator </vt:lpstr>
      <vt:lpstr>Core problem: atomicity of the + operator </vt:lpstr>
      <vt:lpstr>Core problem: atomicity of the + operator </vt:lpstr>
      <vt:lpstr>Core problem: atomicity of the + operator </vt:lpstr>
      <vt:lpstr>Core problem: atomicity of the + operator </vt:lpstr>
      <vt:lpstr>Core problem: atomicity of the + operator </vt:lpstr>
      <vt:lpstr>PowerPoint 演示文稿</vt:lpstr>
      <vt:lpstr>Consistency &amp; Durability </vt:lpstr>
      <vt:lpstr>Ease of programming </vt:lpstr>
      <vt:lpstr>How do we program in a single (multi-core) machine? </vt:lpstr>
      <vt:lpstr>How do we program in a single (multi-core) machine? </vt:lpstr>
      <vt:lpstr>What about a scale (distributed) system? </vt:lpstr>
      <vt:lpstr>Distributed shared memory </vt:lpstr>
      <vt:lpstr>Threads + (distributed) shared memory</vt:lpstr>
      <vt:lpstr>Challenge: efficiency! </vt:lpstr>
      <vt:lpstr>Programming model for distributed system </vt:lpstr>
      <vt:lpstr>Pthread and MPI</vt:lpstr>
      <vt:lpstr>Threads and Messages</vt:lpstr>
      <vt:lpstr>Threads and Messages</vt:lpstr>
      <vt:lpstr>Customized programming models for distributed systems</vt:lpstr>
      <vt:lpstr>Summary of the (ideal) properties of distributed systems </vt:lpstr>
      <vt:lpstr>Summary of the (ideal) properties of distributed systems </vt:lpstr>
      <vt:lpstr>Summary of the (ideal) properties of distributed systems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虚拟机隔离与安全</dc:title>
  <dc:creator>Xia Yubin</dc:creator>
  <cp:lastModifiedBy>星达 魏</cp:lastModifiedBy>
  <cp:revision>1686</cp:revision>
  <cp:lastPrinted>2020-03-02T13:38:09Z</cp:lastPrinted>
  <dcterms:created xsi:type="dcterms:W3CDTF">2017-11-24T09:35:45Z</dcterms:created>
  <dcterms:modified xsi:type="dcterms:W3CDTF">2025-09-28T00:43:00Z</dcterms:modified>
</cp:coreProperties>
</file>